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notesMasterIdLst>
    <p:notesMasterId r:id="rId150"/>
  </p:notesMasterIdLst>
  <p:handoutMasterIdLst>
    <p:handoutMasterId r:id="rId151"/>
  </p:handoutMasterIdLst>
  <p:sldIdLst>
    <p:sldId id="256" r:id="rId2"/>
    <p:sldId id="312" r:id="rId3"/>
    <p:sldId id="442" r:id="rId4"/>
    <p:sldId id="443" r:id="rId5"/>
    <p:sldId id="444" r:id="rId6"/>
    <p:sldId id="445" r:id="rId7"/>
    <p:sldId id="446" r:id="rId8"/>
    <p:sldId id="447" r:id="rId9"/>
    <p:sldId id="448" r:id="rId10"/>
    <p:sldId id="449" r:id="rId11"/>
    <p:sldId id="450" r:id="rId12"/>
    <p:sldId id="314" r:id="rId13"/>
    <p:sldId id="316" r:id="rId14"/>
    <p:sldId id="315" r:id="rId15"/>
    <p:sldId id="387" r:id="rId16"/>
    <p:sldId id="384" r:id="rId17"/>
    <p:sldId id="325" r:id="rId18"/>
    <p:sldId id="386" r:id="rId19"/>
    <p:sldId id="323" r:id="rId20"/>
    <p:sldId id="451" r:id="rId21"/>
    <p:sldId id="324" r:id="rId22"/>
    <p:sldId id="326" r:id="rId23"/>
    <p:sldId id="327" r:id="rId24"/>
    <p:sldId id="328" r:id="rId25"/>
    <p:sldId id="362" r:id="rId26"/>
    <p:sldId id="358" r:id="rId27"/>
    <p:sldId id="359" r:id="rId28"/>
    <p:sldId id="360" r:id="rId29"/>
    <p:sldId id="361" r:id="rId30"/>
    <p:sldId id="355" r:id="rId31"/>
    <p:sldId id="437" r:id="rId32"/>
    <p:sldId id="438" r:id="rId33"/>
    <p:sldId id="439" r:id="rId34"/>
    <p:sldId id="440" r:id="rId35"/>
    <p:sldId id="441" r:id="rId36"/>
    <p:sldId id="434" r:id="rId37"/>
    <p:sldId id="435" r:id="rId38"/>
    <p:sldId id="329" r:id="rId39"/>
    <p:sldId id="313" r:id="rId40"/>
    <p:sldId id="420" r:id="rId41"/>
    <p:sldId id="330" r:id="rId42"/>
    <p:sldId id="331" r:id="rId43"/>
    <p:sldId id="388" r:id="rId44"/>
    <p:sldId id="333" r:id="rId45"/>
    <p:sldId id="332" r:id="rId46"/>
    <p:sldId id="334" r:id="rId47"/>
    <p:sldId id="335" r:id="rId48"/>
    <p:sldId id="452" r:id="rId49"/>
    <p:sldId id="453" r:id="rId50"/>
    <p:sldId id="454" r:id="rId51"/>
    <p:sldId id="455" r:id="rId52"/>
    <p:sldId id="456" r:id="rId53"/>
    <p:sldId id="457" r:id="rId54"/>
    <p:sldId id="436" r:id="rId55"/>
    <p:sldId id="385" r:id="rId56"/>
    <p:sldId id="341" r:id="rId57"/>
    <p:sldId id="343" r:id="rId58"/>
    <p:sldId id="423" r:id="rId59"/>
    <p:sldId id="427" r:id="rId60"/>
    <p:sldId id="428" r:id="rId61"/>
    <p:sldId id="429" r:id="rId62"/>
    <p:sldId id="430" r:id="rId63"/>
    <p:sldId id="390" r:id="rId64"/>
    <p:sldId id="391" r:id="rId65"/>
    <p:sldId id="392" r:id="rId66"/>
    <p:sldId id="393" r:id="rId67"/>
    <p:sldId id="394" r:id="rId68"/>
    <p:sldId id="395" r:id="rId69"/>
    <p:sldId id="397" r:id="rId70"/>
    <p:sldId id="396" r:id="rId71"/>
    <p:sldId id="414" r:id="rId72"/>
    <p:sldId id="412" r:id="rId73"/>
    <p:sldId id="413" r:id="rId74"/>
    <p:sldId id="433" r:id="rId75"/>
    <p:sldId id="375" r:id="rId76"/>
    <p:sldId id="344" r:id="rId77"/>
    <p:sldId id="345" r:id="rId78"/>
    <p:sldId id="488" r:id="rId79"/>
    <p:sldId id="490" r:id="rId80"/>
    <p:sldId id="489" r:id="rId81"/>
    <p:sldId id="458" r:id="rId82"/>
    <p:sldId id="363" r:id="rId83"/>
    <p:sldId id="346" r:id="rId84"/>
    <p:sldId id="347" r:id="rId85"/>
    <p:sldId id="508" r:id="rId86"/>
    <p:sldId id="509" r:id="rId87"/>
    <p:sldId id="365" r:id="rId88"/>
    <p:sldId id="367" r:id="rId89"/>
    <p:sldId id="507" r:id="rId90"/>
    <p:sldId id="510" r:id="rId91"/>
    <p:sldId id="512" r:id="rId92"/>
    <p:sldId id="511" r:id="rId93"/>
    <p:sldId id="368" r:id="rId94"/>
    <p:sldId id="370" r:id="rId95"/>
    <p:sldId id="513" r:id="rId96"/>
    <p:sldId id="372" r:id="rId97"/>
    <p:sldId id="464" r:id="rId98"/>
    <p:sldId id="465" r:id="rId99"/>
    <p:sldId id="466" r:id="rId100"/>
    <p:sldId id="469" r:id="rId101"/>
    <p:sldId id="371" r:id="rId102"/>
    <p:sldId id="373" r:id="rId103"/>
    <p:sldId id="417" r:id="rId104"/>
    <p:sldId id="418" r:id="rId105"/>
    <p:sldId id="419" r:id="rId106"/>
    <p:sldId id="462" r:id="rId107"/>
    <p:sldId id="374" r:id="rId108"/>
    <p:sldId id="461" r:id="rId109"/>
    <p:sldId id="460" r:id="rId110"/>
    <p:sldId id="487" r:id="rId111"/>
    <p:sldId id="485" r:id="rId112"/>
    <p:sldId id="486" r:id="rId113"/>
    <p:sldId id="377" r:id="rId114"/>
    <p:sldId id="378" r:id="rId115"/>
    <p:sldId id="376" r:id="rId116"/>
    <p:sldId id="459" r:id="rId117"/>
    <p:sldId id="463" r:id="rId118"/>
    <p:sldId id="381" r:id="rId119"/>
    <p:sldId id="401" r:id="rId120"/>
    <p:sldId id="379" r:id="rId121"/>
    <p:sldId id="380" r:id="rId122"/>
    <p:sldId id="382" r:id="rId123"/>
    <p:sldId id="400" r:id="rId124"/>
    <p:sldId id="402" r:id="rId125"/>
    <p:sldId id="492" r:id="rId126"/>
    <p:sldId id="506" r:id="rId127"/>
    <p:sldId id="491" r:id="rId128"/>
    <p:sldId id="493" r:id="rId129"/>
    <p:sldId id="495" r:id="rId130"/>
    <p:sldId id="494" r:id="rId131"/>
    <p:sldId id="499" r:id="rId132"/>
    <p:sldId id="500" r:id="rId133"/>
    <p:sldId id="501" r:id="rId134"/>
    <p:sldId id="502" r:id="rId135"/>
    <p:sldId id="503" r:id="rId136"/>
    <p:sldId id="504" r:id="rId137"/>
    <p:sldId id="404" r:id="rId138"/>
    <p:sldId id="405" r:id="rId139"/>
    <p:sldId id="505" r:id="rId140"/>
    <p:sldId id="411" r:id="rId141"/>
    <p:sldId id="389" r:id="rId142"/>
    <p:sldId id="403" r:id="rId143"/>
    <p:sldId id="383" r:id="rId144"/>
    <p:sldId id="498" r:id="rId145"/>
    <p:sldId id="514" r:id="rId146"/>
    <p:sldId id="353" r:id="rId147"/>
    <p:sldId id="357" r:id="rId148"/>
    <p:sldId id="309" r:id="rId1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8AE2"/>
    <a:srgbClr val="0000FF"/>
    <a:srgbClr val="1188C8"/>
    <a:srgbClr val="118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74" autoAdjust="0"/>
  </p:normalViewPr>
  <p:slideViewPr>
    <p:cSldViewPr snapToGrid="0">
      <p:cViewPr varScale="1">
        <p:scale>
          <a:sx n="82" d="100"/>
          <a:sy n="82" d="100"/>
        </p:scale>
        <p:origin x="778" y="72"/>
      </p:cViewPr>
      <p:guideLst/>
    </p:cSldViewPr>
  </p:slideViewPr>
  <p:outlineViewPr>
    <p:cViewPr>
      <p:scale>
        <a:sx n="33" d="100"/>
        <a:sy n="33" d="100"/>
      </p:scale>
      <p:origin x="0" y="-9590"/>
    </p:cViewPr>
  </p:outlineViewPr>
  <p:notesTextViewPr>
    <p:cViewPr>
      <p:scale>
        <a:sx n="1" d="1"/>
        <a:sy n="1" d="1"/>
      </p:scale>
      <p:origin x="0" y="0"/>
    </p:cViewPr>
  </p:notesTextViewPr>
  <p:notesViewPr>
    <p:cSldViewPr snapToGrid="0">
      <p:cViewPr varScale="1">
        <p:scale>
          <a:sx n="67" d="100"/>
          <a:sy n="67" d="100"/>
        </p:scale>
        <p:origin x="3120" y="43"/>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626CC6-0471-4795-A969-C7740652C768}" type="doc">
      <dgm:prSet loTypeId="urn:microsoft.com/office/officeart/2005/8/layout/process1" loCatId="process" qsTypeId="urn:microsoft.com/office/officeart/2005/8/quickstyle/simple1" qsCatId="simple" csTypeId="urn:microsoft.com/office/officeart/2005/8/colors/colorful3" csCatId="colorful" phldr="1"/>
      <dgm:spPr/>
    </dgm:pt>
    <dgm:pt modelId="{E2B34540-7218-411C-9BCF-6DFD8ECB7472}">
      <dgm:prSet phldrT="[Text]" custT="1"/>
      <dgm:spPr/>
      <dgm:t>
        <a:bodyPr/>
        <a:lstStyle/>
        <a:p>
          <a:r>
            <a:rPr lang="en-IN" sz="1200" dirty="0"/>
            <a:t>Data Acquisition</a:t>
          </a:r>
        </a:p>
      </dgm:t>
    </dgm:pt>
    <dgm:pt modelId="{3E5FD318-6D57-47EB-8EE3-D4E893BC99BE}" type="parTrans" cxnId="{5F5E935F-10EC-48FE-B369-20ED589C31A5}">
      <dgm:prSet/>
      <dgm:spPr/>
      <dgm:t>
        <a:bodyPr/>
        <a:lstStyle/>
        <a:p>
          <a:endParaRPr lang="en-IN"/>
        </a:p>
      </dgm:t>
    </dgm:pt>
    <dgm:pt modelId="{1C503119-E562-4518-9180-2CF07023EF01}" type="sibTrans" cxnId="{5F5E935F-10EC-48FE-B369-20ED589C31A5}">
      <dgm:prSet/>
      <dgm:spPr/>
      <dgm:t>
        <a:bodyPr/>
        <a:lstStyle/>
        <a:p>
          <a:endParaRPr lang="en-IN"/>
        </a:p>
      </dgm:t>
    </dgm:pt>
    <dgm:pt modelId="{14D75A57-FD0E-424B-93E0-57E534DBE4C4}">
      <dgm:prSet phldrT="[Text]"/>
      <dgm:spPr/>
      <dgm:t>
        <a:bodyPr/>
        <a:lstStyle/>
        <a:p>
          <a:r>
            <a:rPr lang="en-IN" dirty="0"/>
            <a:t>Pre-processing</a:t>
          </a:r>
        </a:p>
      </dgm:t>
    </dgm:pt>
    <dgm:pt modelId="{C62088F7-F24B-42C5-859A-79FA1EBBC598}" type="parTrans" cxnId="{F28F921C-6FD0-47FE-AA5D-07B6E8088E5A}">
      <dgm:prSet/>
      <dgm:spPr/>
      <dgm:t>
        <a:bodyPr/>
        <a:lstStyle/>
        <a:p>
          <a:endParaRPr lang="en-IN"/>
        </a:p>
      </dgm:t>
    </dgm:pt>
    <dgm:pt modelId="{59BC27C5-C171-4C69-AD95-76DA2D96CBBF}" type="sibTrans" cxnId="{F28F921C-6FD0-47FE-AA5D-07B6E8088E5A}">
      <dgm:prSet/>
      <dgm:spPr/>
      <dgm:t>
        <a:bodyPr/>
        <a:lstStyle/>
        <a:p>
          <a:endParaRPr lang="en-IN"/>
        </a:p>
      </dgm:t>
    </dgm:pt>
    <dgm:pt modelId="{0FFEC5E8-DF06-4482-95FA-7B1A6ABA86D8}">
      <dgm:prSet phldrT="[Text]"/>
      <dgm:spPr/>
      <dgm:t>
        <a:bodyPr/>
        <a:lstStyle/>
        <a:p>
          <a:r>
            <a:rPr lang="en-IN" dirty="0"/>
            <a:t>Text representation</a:t>
          </a:r>
        </a:p>
      </dgm:t>
    </dgm:pt>
    <dgm:pt modelId="{BD455DEA-105A-4B50-A7A3-5AFD62741035}" type="parTrans" cxnId="{E973B43A-A040-44AA-ADE6-392DBFD22116}">
      <dgm:prSet/>
      <dgm:spPr/>
      <dgm:t>
        <a:bodyPr/>
        <a:lstStyle/>
        <a:p>
          <a:endParaRPr lang="en-IN"/>
        </a:p>
      </dgm:t>
    </dgm:pt>
    <dgm:pt modelId="{3318065D-9929-42FB-A63E-32A989D25572}" type="sibTrans" cxnId="{E973B43A-A040-44AA-ADE6-392DBFD22116}">
      <dgm:prSet/>
      <dgm:spPr/>
      <dgm:t>
        <a:bodyPr/>
        <a:lstStyle/>
        <a:p>
          <a:endParaRPr lang="en-IN"/>
        </a:p>
      </dgm:t>
    </dgm:pt>
    <dgm:pt modelId="{EDD7DB03-9EDD-4FB2-A5FD-6F9D8E00FC82}">
      <dgm:prSet/>
      <dgm:spPr/>
      <dgm:t>
        <a:bodyPr/>
        <a:lstStyle/>
        <a:p>
          <a:r>
            <a:rPr lang="en-IN" dirty="0"/>
            <a:t>Model Building</a:t>
          </a:r>
        </a:p>
      </dgm:t>
    </dgm:pt>
    <dgm:pt modelId="{6462671A-7C32-4346-A713-1208B766A21A}" type="parTrans" cxnId="{F5E8BD3B-8E1D-40E0-AD70-23CD36350620}">
      <dgm:prSet/>
      <dgm:spPr/>
      <dgm:t>
        <a:bodyPr/>
        <a:lstStyle/>
        <a:p>
          <a:endParaRPr lang="en-IN"/>
        </a:p>
      </dgm:t>
    </dgm:pt>
    <dgm:pt modelId="{3B1F3D96-6CD0-4EDB-B1E8-AFB33FAF73A2}" type="sibTrans" cxnId="{F5E8BD3B-8E1D-40E0-AD70-23CD36350620}">
      <dgm:prSet/>
      <dgm:spPr/>
      <dgm:t>
        <a:bodyPr/>
        <a:lstStyle/>
        <a:p>
          <a:endParaRPr lang="en-IN"/>
        </a:p>
      </dgm:t>
    </dgm:pt>
    <dgm:pt modelId="{707B7568-0037-4125-B4A6-536B359A38E6}">
      <dgm:prSet/>
      <dgm:spPr/>
      <dgm:t>
        <a:bodyPr/>
        <a:lstStyle/>
        <a:p>
          <a:r>
            <a:rPr lang="en-IN" dirty="0"/>
            <a:t>Deployment</a:t>
          </a:r>
        </a:p>
      </dgm:t>
    </dgm:pt>
    <dgm:pt modelId="{1F85A0A6-F348-47A9-A014-1F96FC7F8AB2}" type="parTrans" cxnId="{D6D4070D-5B81-4EC5-A35C-E1AA1257DED6}">
      <dgm:prSet/>
      <dgm:spPr/>
      <dgm:t>
        <a:bodyPr/>
        <a:lstStyle/>
        <a:p>
          <a:endParaRPr lang="en-IN"/>
        </a:p>
      </dgm:t>
    </dgm:pt>
    <dgm:pt modelId="{A47978DE-6F69-4413-9FB4-2FB959C38ACF}" type="sibTrans" cxnId="{D6D4070D-5B81-4EC5-A35C-E1AA1257DED6}">
      <dgm:prSet/>
      <dgm:spPr/>
      <dgm:t>
        <a:bodyPr/>
        <a:lstStyle/>
        <a:p>
          <a:endParaRPr lang="en-IN"/>
        </a:p>
      </dgm:t>
    </dgm:pt>
    <dgm:pt modelId="{3AF2945D-7B90-4963-8923-2C1517BEE519}">
      <dgm:prSet/>
      <dgm:spPr/>
      <dgm:t>
        <a:bodyPr/>
        <a:lstStyle/>
        <a:p>
          <a:r>
            <a:rPr lang="en-IN" dirty="0"/>
            <a:t>Monitoring and Improvement</a:t>
          </a:r>
        </a:p>
      </dgm:t>
    </dgm:pt>
    <dgm:pt modelId="{255F11C8-8819-497A-AEF9-58C6931666AE}" type="parTrans" cxnId="{B6D1C83B-D743-42EB-92D0-24331BF395CE}">
      <dgm:prSet/>
      <dgm:spPr/>
      <dgm:t>
        <a:bodyPr/>
        <a:lstStyle/>
        <a:p>
          <a:endParaRPr lang="en-IN"/>
        </a:p>
      </dgm:t>
    </dgm:pt>
    <dgm:pt modelId="{C7F13A19-3926-42B6-8994-492868EA2AE0}" type="sibTrans" cxnId="{B6D1C83B-D743-42EB-92D0-24331BF395CE}">
      <dgm:prSet/>
      <dgm:spPr/>
      <dgm:t>
        <a:bodyPr/>
        <a:lstStyle/>
        <a:p>
          <a:endParaRPr lang="en-IN"/>
        </a:p>
      </dgm:t>
    </dgm:pt>
    <dgm:pt modelId="{B8A17323-A327-4611-B176-D2F258E8E3D1}" type="pres">
      <dgm:prSet presAssocID="{1C626CC6-0471-4795-A969-C7740652C768}" presName="Name0" presStyleCnt="0">
        <dgm:presLayoutVars>
          <dgm:dir/>
          <dgm:resizeHandles val="exact"/>
        </dgm:presLayoutVars>
      </dgm:prSet>
      <dgm:spPr/>
    </dgm:pt>
    <dgm:pt modelId="{C82E3914-5BEF-45AB-800C-EF4780683DAE}" type="pres">
      <dgm:prSet presAssocID="{E2B34540-7218-411C-9BCF-6DFD8ECB7472}" presName="node" presStyleLbl="node1" presStyleIdx="0" presStyleCnt="6">
        <dgm:presLayoutVars>
          <dgm:bulletEnabled val="1"/>
        </dgm:presLayoutVars>
      </dgm:prSet>
      <dgm:spPr/>
    </dgm:pt>
    <dgm:pt modelId="{D652521B-520A-4B3D-A7F3-0433375ECAB7}" type="pres">
      <dgm:prSet presAssocID="{1C503119-E562-4518-9180-2CF07023EF01}" presName="sibTrans" presStyleLbl="sibTrans2D1" presStyleIdx="0" presStyleCnt="5"/>
      <dgm:spPr/>
    </dgm:pt>
    <dgm:pt modelId="{F04EF33F-64CC-44CE-8299-3BADB086A5A3}" type="pres">
      <dgm:prSet presAssocID="{1C503119-E562-4518-9180-2CF07023EF01}" presName="connectorText" presStyleLbl="sibTrans2D1" presStyleIdx="0" presStyleCnt="5"/>
      <dgm:spPr/>
    </dgm:pt>
    <dgm:pt modelId="{906B0E15-CB40-4D46-B5C8-A65A4964B027}" type="pres">
      <dgm:prSet presAssocID="{14D75A57-FD0E-424B-93E0-57E534DBE4C4}" presName="node" presStyleLbl="node1" presStyleIdx="1" presStyleCnt="6">
        <dgm:presLayoutVars>
          <dgm:bulletEnabled val="1"/>
        </dgm:presLayoutVars>
      </dgm:prSet>
      <dgm:spPr/>
    </dgm:pt>
    <dgm:pt modelId="{07CC16F0-640E-4AA0-AD91-F46BB08736B5}" type="pres">
      <dgm:prSet presAssocID="{59BC27C5-C171-4C69-AD95-76DA2D96CBBF}" presName="sibTrans" presStyleLbl="sibTrans2D1" presStyleIdx="1" presStyleCnt="5"/>
      <dgm:spPr/>
    </dgm:pt>
    <dgm:pt modelId="{164E8A3F-6085-4A74-8AC4-ECDB0E0CF75E}" type="pres">
      <dgm:prSet presAssocID="{59BC27C5-C171-4C69-AD95-76DA2D96CBBF}" presName="connectorText" presStyleLbl="sibTrans2D1" presStyleIdx="1" presStyleCnt="5"/>
      <dgm:spPr/>
    </dgm:pt>
    <dgm:pt modelId="{203F845B-0975-44FA-83B7-F9D6EFBC8572}" type="pres">
      <dgm:prSet presAssocID="{0FFEC5E8-DF06-4482-95FA-7B1A6ABA86D8}" presName="node" presStyleLbl="node1" presStyleIdx="2" presStyleCnt="6">
        <dgm:presLayoutVars>
          <dgm:bulletEnabled val="1"/>
        </dgm:presLayoutVars>
      </dgm:prSet>
      <dgm:spPr/>
    </dgm:pt>
    <dgm:pt modelId="{BE133587-88FF-42F0-AE2A-0729A7BB47E3}" type="pres">
      <dgm:prSet presAssocID="{3318065D-9929-42FB-A63E-32A989D25572}" presName="sibTrans" presStyleLbl="sibTrans2D1" presStyleIdx="2" presStyleCnt="5"/>
      <dgm:spPr/>
    </dgm:pt>
    <dgm:pt modelId="{7FF271C8-4134-4331-8538-0D25B12922E0}" type="pres">
      <dgm:prSet presAssocID="{3318065D-9929-42FB-A63E-32A989D25572}" presName="connectorText" presStyleLbl="sibTrans2D1" presStyleIdx="2" presStyleCnt="5"/>
      <dgm:spPr/>
    </dgm:pt>
    <dgm:pt modelId="{A0824B1F-1154-43CE-B7E3-EB54A5D6CC2E}" type="pres">
      <dgm:prSet presAssocID="{EDD7DB03-9EDD-4FB2-A5FD-6F9D8E00FC82}" presName="node" presStyleLbl="node1" presStyleIdx="3" presStyleCnt="6">
        <dgm:presLayoutVars>
          <dgm:bulletEnabled val="1"/>
        </dgm:presLayoutVars>
      </dgm:prSet>
      <dgm:spPr/>
    </dgm:pt>
    <dgm:pt modelId="{71178F5C-B690-49B6-A2F2-4936FF52A179}" type="pres">
      <dgm:prSet presAssocID="{3B1F3D96-6CD0-4EDB-B1E8-AFB33FAF73A2}" presName="sibTrans" presStyleLbl="sibTrans2D1" presStyleIdx="3" presStyleCnt="5"/>
      <dgm:spPr/>
    </dgm:pt>
    <dgm:pt modelId="{6E8FA312-04E2-4CC0-9A78-2CCBE9F733A8}" type="pres">
      <dgm:prSet presAssocID="{3B1F3D96-6CD0-4EDB-B1E8-AFB33FAF73A2}" presName="connectorText" presStyleLbl="sibTrans2D1" presStyleIdx="3" presStyleCnt="5"/>
      <dgm:spPr/>
    </dgm:pt>
    <dgm:pt modelId="{B143558A-B24E-48D1-B640-3A115FEF3512}" type="pres">
      <dgm:prSet presAssocID="{707B7568-0037-4125-B4A6-536B359A38E6}" presName="node" presStyleLbl="node1" presStyleIdx="4" presStyleCnt="6">
        <dgm:presLayoutVars>
          <dgm:bulletEnabled val="1"/>
        </dgm:presLayoutVars>
      </dgm:prSet>
      <dgm:spPr/>
    </dgm:pt>
    <dgm:pt modelId="{7DD529B7-B69F-4658-879E-85F2A36D06B3}" type="pres">
      <dgm:prSet presAssocID="{A47978DE-6F69-4413-9FB4-2FB959C38ACF}" presName="sibTrans" presStyleLbl="sibTrans2D1" presStyleIdx="4" presStyleCnt="5"/>
      <dgm:spPr/>
    </dgm:pt>
    <dgm:pt modelId="{23D4E673-151E-4EEF-A885-4C93F4071F50}" type="pres">
      <dgm:prSet presAssocID="{A47978DE-6F69-4413-9FB4-2FB959C38ACF}" presName="connectorText" presStyleLbl="sibTrans2D1" presStyleIdx="4" presStyleCnt="5"/>
      <dgm:spPr/>
    </dgm:pt>
    <dgm:pt modelId="{58B35CBC-7D06-4291-9074-8506258B065A}" type="pres">
      <dgm:prSet presAssocID="{3AF2945D-7B90-4963-8923-2C1517BEE519}" presName="node" presStyleLbl="node1" presStyleIdx="5" presStyleCnt="6">
        <dgm:presLayoutVars>
          <dgm:bulletEnabled val="1"/>
        </dgm:presLayoutVars>
      </dgm:prSet>
      <dgm:spPr/>
    </dgm:pt>
  </dgm:ptLst>
  <dgm:cxnLst>
    <dgm:cxn modelId="{D7B53C03-4BCE-4B68-B2C3-CCEE516BA4FF}" type="presOf" srcId="{3B1F3D96-6CD0-4EDB-B1E8-AFB33FAF73A2}" destId="{71178F5C-B690-49B6-A2F2-4936FF52A179}" srcOrd="0" destOrd="0" presId="urn:microsoft.com/office/officeart/2005/8/layout/process1"/>
    <dgm:cxn modelId="{DA85560C-44E2-44CA-A455-DA5B6FECBD42}" type="presOf" srcId="{14D75A57-FD0E-424B-93E0-57E534DBE4C4}" destId="{906B0E15-CB40-4D46-B5C8-A65A4964B027}" srcOrd="0" destOrd="0" presId="urn:microsoft.com/office/officeart/2005/8/layout/process1"/>
    <dgm:cxn modelId="{D6D4070D-5B81-4EC5-A35C-E1AA1257DED6}" srcId="{1C626CC6-0471-4795-A969-C7740652C768}" destId="{707B7568-0037-4125-B4A6-536B359A38E6}" srcOrd="4" destOrd="0" parTransId="{1F85A0A6-F348-47A9-A014-1F96FC7F8AB2}" sibTransId="{A47978DE-6F69-4413-9FB4-2FB959C38ACF}"/>
    <dgm:cxn modelId="{F28F921C-6FD0-47FE-AA5D-07B6E8088E5A}" srcId="{1C626CC6-0471-4795-A969-C7740652C768}" destId="{14D75A57-FD0E-424B-93E0-57E534DBE4C4}" srcOrd="1" destOrd="0" parTransId="{C62088F7-F24B-42C5-859A-79FA1EBBC598}" sibTransId="{59BC27C5-C171-4C69-AD95-76DA2D96CBBF}"/>
    <dgm:cxn modelId="{A558A02A-F361-4319-95D2-2E62534E8512}" type="presOf" srcId="{1C503119-E562-4518-9180-2CF07023EF01}" destId="{F04EF33F-64CC-44CE-8299-3BADB086A5A3}" srcOrd="1" destOrd="0" presId="urn:microsoft.com/office/officeart/2005/8/layout/process1"/>
    <dgm:cxn modelId="{E973B43A-A040-44AA-ADE6-392DBFD22116}" srcId="{1C626CC6-0471-4795-A969-C7740652C768}" destId="{0FFEC5E8-DF06-4482-95FA-7B1A6ABA86D8}" srcOrd="2" destOrd="0" parTransId="{BD455DEA-105A-4B50-A7A3-5AFD62741035}" sibTransId="{3318065D-9929-42FB-A63E-32A989D25572}"/>
    <dgm:cxn modelId="{F5E8BD3B-8E1D-40E0-AD70-23CD36350620}" srcId="{1C626CC6-0471-4795-A969-C7740652C768}" destId="{EDD7DB03-9EDD-4FB2-A5FD-6F9D8E00FC82}" srcOrd="3" destOrd="0" parTransId="{6462671A-7C32-4346-A713-1208B766A21A}" sibTransId="{3B1F3D96-6CD0-4EDB-B1E8-AFB33FAF73A2}"/>
    <dgm:cxn modelId="{B6D1C83B-D743-42EB-92D0-24331BF395CE}" srcId="{1C626CC6-0471-4795-A969-C7740652C768}" destId="{3AF2945D-7B90-4963-8923-2C1517BEE519}" srcOrd="5" destOrd="0" parTransId="{255F11C8-8819-497A-AEF9-58C6931666AE}" sibTransId="{C7F13A19-3926-42B6-8994-492868EA2AE0}"/>
    <dgm:cxn modelId="{5F5E935F-10EC-48FE-B369-20ED589C31A5}" srcId="{1C626CC6-0471-4795-A969-C7740652C768}" destId="{E2B34540-7218-411C-9BCF-6DFD8ECB7472}" srcOrd="0" destOrd="0" parTransId="{3E5FD318-6D57-47EB-8EE3-D4E893BC99BE}" sibTransId="{1C503119-E562-4518-9180-2CF07023EF01}"/>
    <dgm:cxn modelId="{1DF28E42-9DB6-481A-B52F-7C2C40FD0539}" type="presOf" srcId="{59BC27C5-C171-4C69-AD95-76DA2D96CBBF}" destId="{07CC16F0-640E-4AA0-AD91-F46BB08736B5}" srcOrd="0" destOrd="0" presId="urn:microsoft.com/office/officeart/2005/8/layout/process1"/>
    <dgm:cxn modelId="{669D894C-D0DA-4AA5-A086-2076E442404C}" type="presOf" srcId="{A47978DE-6F69-4413-9FB4-2FB959C38ACF}" destId="{23D4E673-151E-4EEF-A885-4C93F4071F50}" srcOrd="1" destOrd="0" presId="urn:microsoft.com/office/officeart/2005/8/layout/process1"/>
    <dgm:cxn modelId="{9BAB7454-6BB8-4A7F-8D31-1D556C24B25C}" type="presOf" srcId="{E2B34540-7218-411C-9BCF-6DFD8ECB7472}" destId="{C82E3914-5BEF-45AB-800C-EF4780683DAE}" srcOrd="0" destOrd="0" presId="urn:microsoft.com/office/officeart/2005/8/layout/process1"/>
    <dgm:cxn modelId="{C76E2476-BDF9-4BC9-BD06-840EBE4ADDD5}" type="presOf" srcId="{3B1F3D96-6CD0-4EDB-B1E8-AFB33FAF73A2}" destId="{6E8FA312-04E2-4CC0-9A78-2CCBE9F733A8}" srcOrd="1" destOrd="0" presId="urn:microsoft.com/office/officeart/2005/8/layout/process1"/>
    <dgm:cxn modelId="{A31B4D78-1344-40B0-BDDA-89DE935CD2F2}" type="presOf" srcId="{3AF2945D-7B90-4963-8923-2C1517BEE519}" destId="{58B35CBC-7D06-4291-9074-8506258B065A}" srcOrd="0" destOrd="0" presId="urn:microsoft.com/office/officeart/2005/8/layout/process1"/>
    <dgm:cxn modelId="{FFFEB05A-6A43-40E2-99AD-CB499082DF63}" type="presOf" srcId="{EDD7DB03-9EDD-4FB2-A5FD-6F9D8E00FC82}" destId="{A0824B1F-1154-43CE-B7E3-EB54A5D6CC2E}" srcOrd="0" destOrd="0" presId="urn:microsoft.com/office/officeart/2005/8/layout/process1"/>
    <dgm:cxn modelId="{3C51E187-4ACB-4621-AA53-6B969F6B90A2}" type="presOf" srcId="{707B7568-0037-4125-B4A6-536B359A38E6}" destId="{B143558A-B24E-48D1-B640-3A115FEF3512}" srcOrd="0" destOrd="0" presId="urn:microsoft.com/office/officeart/2005/8/layout/process1"/>
    <dgm:cxn modelId="{3A404F9B-B1F3-457E-A9ED-78DB399B46E7}" type="presOf" srcId="{3318065D-9929-42FB-A63E-32A989D25572}" destId="{BE133587-88FF-42F0-AE2A-0729A7BB47E3}" srcOrd="0" destOrd="0" presId="urn:microsoft.com/office/officeart/2005/8/layout/process1"/>
    <dgm:cxn modelId="{6BB6979F-6082-42F5-A7DC-CB2B352BBD0A}" type="presOf" srcId="{1C503119-E562-4518-9180-2CF07023EF01}" destId="{D652521B-520A-4B3D-A7F3-0433375ECAB7}" srcOrd="0" destOrd="0" presId="urn:microsoft.com/office/officeart/2005/8/layout/process1"/>
    <dgm:cxn modelId="{D30123A6-1DBF-457A-9CA2-D4313BFB1E7E}" type="presOf" srcId="{1C626CC6-0471-4795-A969-C7740652C768}" destId="{B8A17323-A327-4611-B176-D2F258E8E3D1}" srcOrd="0" destOrd="0" presId="urn:microsoft.com/office/officeart/2005/8/layout/process1"/>
    <dgm:cxn modelId="{3103F8CD-1514-43D4-82ED-E8418495DDAF}" type="presOf" srcId="{3318065D-9929-42FB-A63E-32A989D25572}" destId="{7FF271C8-4134-4331-8538-0D25B12922E0}" srcOrd="1" destOrd="0" presId="urn:microsoft.com/office/officeart/2005/8/layout/process1"/>
    <dgm:cxn modelId="{7E1442DA-B650-4C04-B69C-0C71F54952A7}" type="presOf" srcId="{0FFEC5E8-DF06-4482-95FA-7B1A6ABA86D8}" destId="{203F845B-0975-44FA-83B7-F9D6EFBC8572}" srcOrd="0" destOrd="0" presId="urn:microsoft.com/office/officeart/2005/8/layout/process1"/>
    <dgm:cxn modelId="{D1E4EAEB-EFEC-4378-A60F-9F8C14D59081}" type="presOf" srcId="{A47978DE-6F69-4413-9FB4-2FB959C38ACF}" destId="{7DD529B7-B69F-4658-879E-85F2A36D06B3}" srcOrd="0" destOrd="0" presId="urn:microsoft.com/office/officeart/2005/8/layout/process1"/>
    <dgm:cxn modelId="{0C48C6F0-0CB7-4B72-B840-598AE023B6E8}" type="presOf" srcId="{59BC27C5-C171-4C69-AD95-76DA2D96CBBF}" destId="{164E8A3F-6085-4A74-8AC4-ECDB0E0CF75E}" srcOrd="1" destOrd="0" presId="urn:microsoft.com/office/officeart/2005/8/layout/process1"/>
    <dgm:cxn modelId="{AD629E14-E609-4374-87FF-33BAF059FA7F}" type="presParOf" srcId="{B8A17323-A327-4611-B176-D2F258E8E3D1}" destId="{C82E3914-5BEF-45AB-800C-EF4780683DAE}" srcOrd="0" destOrd="0" presId="urn:microsoft.com/office/officeart/2005/8/layout/process1"/>
    <dgm:cxn modelId="{CEB94011-E233-4810-90FE-31344C2A2A5C}" type="presParOf" srcId="{B8A17323-A327-4611-B176-D2F258E8E3D1}" destId="{D652521B-520A-4B3D-A7F3-0433375ECAB7}" srcOrd="1" destOrd="0" presId="urn:microsoft.com/office/officeart/2005/8/layout/process1"/>
    <dgm:cxn modelId="{B4BA81B7-3C86-4FD5-9195-A845F23018C9}" type="presParOf" srcId="{D652521B-520A-4B3D-A7F3-0433375ECAB7}" destId="{F04EF33F-64CC-44CE-8299-3BADB086A5A3}" srcOrd="0" destOrd="0" presId="urn:microsoft.com/office/officeart/2005/8/layout/process1"/>
    <dgm:cxn modelId="{6D0019AB-66D9-4C3A-A4DD-BBF559D87726}" type="presParOf" srcId="{B8A17323-A327-4611-B176-D2F258E8E3D1}" destId="{906B0E15-CB40-4D46-B5C8-A65A4964B027}" srcOrd="2" destOrd="0" presId="urn:microsoft.com/office/officeart/2005/8/layout/process1"/>
    <dgm:cxn modelId="{41E9F0C2-8409-4BA7-BB3C-E3A44DAB1336}" type="presParOf" srcId="{B8A17323-A327-4611-B176-D2F258E8E3D1}" destId="{07CC16F0-640E-4AA0-AD91-F46BB08736B5}" srcOrd="3" destOrd="0" presId="urn:microsoft.com/office/officeart/2005/8/layout/process1"/>
    <dgm:cxn modelId="{0B7EDAA0-26C5-4713-9719-178CAA4447A4}" type="presParOf" srcId="{07CC16F0-640E-4AA0-AD91-F46BB08736B5}" destId="{164E8A3F-6085-4A74-8AC4-ECDB0E0CF75E}" srcOrd="0" destOrd="0" presId="urn:microsoft.com/office/officeart/2005/8/layout/process1"/>
    <dgm:cxn modelId="{FEF31F62-5663-431F-8D64-9D0748771A04}" type="presParOf" srcId="{B8A17323-A327-4611-B176-D2F258E8E3D1}" destId="{203F845B-0975-44FA-83B7-F9D6EFBC8572}" srcOrd="4" destOrd="0" presId="urn:microsoft.com/office/officeart/2005/8/layout/process1"/>
    <dgm:cxn modelId="{4424DB79-EE45-4F6B-A707-618786ED4698}" type="presParOf" srcId="{B8A17323-A327-4611-B176-D2F258E8E3D1}" destId="{BE133587-88FF-42F0-AE2A-0729A7BB47E3}" srcOrd="5" destOrd="0" presId="urn:microsoft.com/office/officeart/2005/8/layout/process1"/>
    <dgm:cxn modelId="{D672C276-6A91-44E2-ADB0-C0797A4162FE}" type="presParOf" srcId="{BE133587-88FF-42F0-AE2A-0729A7BB47E3}" destId="{7FF271C8-4134-4331-8538-0D25B12922E0}" srcOrd="0" destOrd="0" presId="urn:microsoft.com/office/officeart/2005/8/layout/process1"/>
    <dgm:cxn modelId="{E5C19626-5249-45BA-8188-D66D447CFD2A}" type="presParOf" srcId="{B8A17323-A327-4611-B176-D2F258E8E3D1}" destId="{A0824B1F-1154-43CE-B7E3-EB54A5D6CC2E}" srcOrd="6" destOrd="0" presId="urn:microsoft.com/office/officeart/2005/8/layout/process1"/>
    <dgm:cxn modelId="{A7815847-8C61-4C6D-9D1D-FC13891E88A4}" type="presParOf" srcId="{B8A17323-A327-4611-B176-D2F258E8E3D1}" destId="{71178F5C-B690-49B6-A2F2-4936FF52A179}" srcOrd="7" destOrd="0" presId="urn:microsoft.com/office/officeart/2005/8/layout/process1"/>
    <dgm:cxn modelId="{40EC754E-20E6-4910-9F34-09C439FC0B08}" type="presParOf" srcId="{71178F5C-B690-49B6-A2F2-4936FF52A179}" destId="{6E8FA312-04E2-4CC0-9A78-2CCBE9F733A8}" srcOrd="0" destOrd="0" presId="urn:microsoft.com/office/officeart/2005/8/layout/process1"/>
    <dgm:cxn modelId="{9C009002-76E9-48A7-A434-EDF36731698B}" type="presParOf" srcId="{B8A17323-A327-4611-B176-D2F258E8E3D1}" destId="{B143558A-B24E-48D1-B640-3A115FEF3512}" srcOrd="8" destOrd="0" presId="urn:microsoft.com/office/officeart/2005/8/layout/process1"/>
    <dgm:cxn modelId="{F8B5090E-3121-40DD-ADB6-783D48C4173B}" type="presParOf" srcId="{B8A17323-A327-4611-B176-D2F258E8E3D1}" destId="{7DD529B7-B69F-4658-879E-85F2A36D06B3}" srcOrd="9" destOrd="0" presId="urn:microsoft.com/office/officeart/2005/8/layout/process1"/>
    <dgm:cxn modelId="{A80925C1-E52F-4A30-B07D-A976AD389DE0}" type="presParOf" srcId="{7DD529B7-B69F-4658-879E-85F2A36D06B3}" destId="{23D4E673-151E-4EEF-A885-4C93F4071F50}" srcOrd="0" destOrd="0" presId="urn:microsoft.com/office/officeart/2005/8/layout/process1"/>
    <dgm:cxn modelId="{0594D345-0624-429F-A9A6-8817AF149513}" type="presParOf" srcId="{B8A17323-A327-4611-B176-D2F258E8E3D1}" destId="{58B35CBC-7D06-4291-9074-8506258B065A}"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E3914-5BEF-45AB-800C-EF4780683DAE}">
      <dsp:nvSpPr>
        <dsp:cNvPr id="0" name=""/>
        <dsp:cNvSpPr/>
      </dsp:nvSpPr>
      <dsp:spPr>
        <a:xfrm>
          <a:off x="0" y="1880904"/>
          <a:ext cx="1076665" cy="6459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Data Acquisition</a:t>
          </a:r>
        </a:p>
      </dsp:txBody>
      <dsp:txXfrm>
        <a:off x="18921" y="1899825"/>
        <a:ext cx="1038823" cy="608157"/>
      </dsp:txXfrm>
    </dsp:sp>
    <dsp:sp modelId="{D652521B-520A-4B3D-A7F3-0433375ECAB7}">
      <dsp:nvSpPr>
        <dsp:cNvPr id="0" name=""/>
        <dsp:cNvSpPr/>
      </dsp:nvSpPr>
      <dsp:spPr>
        <a:xfrm>
          <a:off x="1184331" y="2070397"/>
          <a:ext cx="228253" cy="2670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1184331" y="2123799"/>
        <a:ext cx="159777" cy="160208"/>
      </dsp:txXfrm>
    </dsp:sp>
    <dsp:sp modelId="{906B0E15-CB40-4D46-B5C8-A65A4964B027}">
      <dsp:nvSpPr>
        <dsp:cNvPr id="0" name=""/>
        <dsp:cNvSpPr/>
      </dsp:nvSpPr>
      <dsp:spPr>
        <a:xfrm>
          <a:off x="1507331" y="1880904"/>
          <a:ext cx="1076665" cy="645999"/>
        </a:xfrm>
        <a:prstGeom prst="roundRect">
          <a:avLst>
            <a:gd name="adj" fmla="val 10000"/>
          </a:avLst>
        </a:prstGeom>
        <a:solidFill>
          <a:schemeClr val="accent3">
            <a:hueOff val="542120"/>
            <a:satOff val="20000"/>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Pre-processing</a:t>
          </a:r>
        </a:p>
      </dsp:txBody>
      <dsp:txXfrm>
        <a:off x="1526252" y="1899825"/>
        <a:ext cx="1038823" cy="608157"/>
      </dsp:txXfrm>
    </dsp:sp>
    <dsp:sp modelId="{07CC16F0-640E-4AA0-AD91-F46BB08736B5}">
      <dsp:nvSpPr>
        <dsp:cNvPr id="0" name=""/>
        <dsp:cNvSpPr/>
      </dsp:nvSpPr>
      <dsp:spPr>
        <a:xfrm>
          <a:off x="2691662" y="2070397"/>
          <a:ext cx="228253" cy="267012"/>
        </a:xfrm>
        <a:prstGeom prst="rightArrow">
          <a:avLst>
            <a:gd name="adj1" fmla="val 60000"/>
            <a:gd name="adj2" fmla="val 50000"/>
          </a:avLst>
        </a:prstGeom>
        <a:solidFill>
          <a:schemeClr val="accent3">
            <a:hueOff val="677650"/>
            <a:satOff val="25000"/>
            <a:lumOff val="-367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2691662" y="2123799"/>
        <a:ext cx="159777" cy="160208"/>
      </dsp:txXfrm>
    </dsp:sp>
    <dsp:sp modelId="{203F845B-0975-44FA-83B7-F9D6EFBC8572}">
      <dsp:nvSpPr>
        <dsp:cNvPr id="0" name=""/>
        <dsp:cNvSpPr/>
      </dsp:nvSpPr>
      <dsp:spPr>
        <a:xfrm>
          <a:off x="3014662" y="1880904"/>
          <a:ext cx="1076665" cy="645999"/>
        </a:xfrm>
        <a:prstGeom prst="roundRect">
          <a:avLst>
            <a:gd name="adj" fmla="val 10000"/>
          </a:avLst>
        </a:prstGeom>
        <a:solidFill>
          <a:schemeClr val="accent3">
            <a:hueOff val="1084240"/>
            <a:satOff val="40000"/>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Text representation</a:t>
          </a:r>
        </a:p>
      </dsp:txBody>
      <dsp:txXfrm>
        <a:off x="3033583" y="1899825"/>
        <a:ext cx="1038823" cy="608157"/>
      </dsp:txXfrm>
    </dsp:sp>
    <dsp:sp modelId="{BE133587-88FF-42F0-AE2A-0729A7BB47E3}">
      <dsp:nvSpPr>
        <dsp:cNvPr id="0" name=""/>
        <dsp:cNvSpPr/>
      </dsp:nvSpPr>
      <dsp:spPr>
        <a:xfrm>
          <a:off x="4198993" y="2070397"/>
          <a:ext cx="228253" cy="267012"/>
        </a:xfrm>
        <a:prstGeom prst="rightArrow">
          <a:avLst>
            <a:gd name="adj1" fmla="val 60000"/>
            <a:gd name="adj2" fmla="val 50000"/>
          </a:avLst>
        </a:prstGeom>
        <a:solidFill>
          <a:schemeClr val="accent3">
            <a:hueOff val="1355300"/>
            <a:satOff val="50000"/>
            <a:lumOff val="-735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4198993" y="2123799"/>
        <a:ext cx="159777" cy="160208"/>
      </dsp:txXfrm>
    </dsp:sp>
    <dsp:sp modelId="{A0824B1F-1154-43CE-B7E3-EB54A5D6CC2E}">
      <dsp:nvSpPr>
        <dsp:cNvPr id="0" name=""/>
        <dsp:cNvSpPr/>
      </dsp:nvSpPr>
      <dsp:spPr>
        <a:xfrm>
          <a:off x="4521993" y="1880904"/>
          <a:ext cx="1076665" cy="645999"/>
        </a:xfrm>
        <a:prstGeom prst="roundRect">
          <a:avLst>
            <a:gd name="adj" fmla="val 10000"/>
          </a:avLst>
        </a:prstGeom>
        <a:solidFill>
          <a:schemeClr val="accent3">
            <a:hueOff val="1626359"/>
            <a:satOff val="60000"/>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Model Building</a:t>
          </a:r>
        </a:p>
      </dsp:txBody>
      <dsp:txXfrm>
        <a:off x="4540914" y="1899825"/>
        <a:ext cx="1038823" cy="608157"/>
      </dsp:txXfrm>
    </dsp:sp>
    <dsp:sp modelId="{71178F5C-B690-49B6-A2F2-4936FF52A179}">
      <dsp:nvSpPr>
        <dsp:cNvPr id="0" name=""/>
        <dsp:cNvSpPr/>
      </dsp:nvSpPr>
      <dsp:spPr>
        <a:xfrm>
          <a:off x="5706325" y="2070397"/>
          <a:ext cx="228253" cy="267012"/>
        </a:xfrm>
        <a:prstGeom prst="rightArrow">
          <a:avLst>
            <a:gd name="adj1" fmla="val 60000"/>
            <a:gd name="adj2" fmla="val 50000"/>
          </a:avLst>
        </a:prstGeom>
        <a:solidFill>
          <a:schemeClr val="accent3">
            <a:hueOff val="2032949"/>
            <a:satOff val="75000"/>
            <a:lumOff val="-110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5706325" y="2123799"/>
        <a:ext cx="159777" cy="160208"/>
      </dsp:txXfrm>
    </dsp:sp>
    <dsp:sp modelId="{B143558A-B24E-48D1-B640-3A115FEF3512}">
      <dsp:nvSpPr>
        <dsp:cNvPr id="0" name=""/>
        <dsp:cNvSpPr/>
      </dsp:nvSpPr>
      <dsp:spPr>
        <a:xfrm>
          <a:off x="6029324" y="1880904"/>
          <a:ext cx="1076665" cy="645999"/>
        </a:xfrm>
        <a:prstGeom prst="roundRect">
          <a:avLst>
            <a:gd name="adj" fmla="val 10000"/>
          </a:avLst>
        </a:prstGeom>
        <a:solidFill>
          <a:schemeClr val="accent3">
            <a:hueOff val="2168479"/>
            <a:satOff val="80000"/>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Deployment</a:t>
          </a:r>
        </a:p>
      </dsp:txBody>
      <dsp:txXfrm>
        <a:off x="6048245" y="1899825"/>
        <a:ext cx="1038823" cy="608157"/>
      </dsp:txXfrm>
    </dsp:sp>
    <dsp:sp modelId="{7DD529B7-B69F-4658-879E-85F2A36D06B3}">
      <dsp:nvSpPr>
        <dsp:cNvPr id="0" name=""/>
        <dsp:cNvSpPr/>
      </dsp:nvSpPr>
      <dsp:spPr>
        <a:xfrm>
          <a:off x="7213656" y="2070397"/>
          <a:ext cx="228253" cy="267012"/>
        </a:xfrm>
        <a:prstGeom prst="rightArrow">
          <a:avLst>
            <a:gd name="adj1" fmla="val 60000"/>
            <a:gd name="adj2" fmla="val 50000"/>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7213656" y="2123799"/>
        <a:ext cx="159777" cy="160208"/>
      </dsp:txXfrm>
    </dsp:sp>
    <dsp:sp modelId="{58B35CBC-7D06-4291-9074-8506258B065A}">
      <dsp:nvSpPr>
        <dsp:cNvPr id="0" name=""/>
        <dsp:cNvSpPr/>
      </dsp:nvSpPr>
      <dsp:spPr>
        <a:xfrm>
          <a:off x="7536655" y="1880904"/>
          <a:ext cx="1076665" cy="645999"/>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Monitoring and Improvement</a:t>
          </a:r>
        </a:p>
      </dsp:txBody>
      <dsp:txXfrm>
        <a:off x="7555576" y="1899825"/>
        <a:ext cx="1038823" cy="60815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latin typeface="Helvetica Neue" panose="020B060402020202020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BCA518-24A0-451C-81A9-4DC8FFF0CCAF}" type="datetimeFigureOut">
              <a:rPr lang="en-IN" smtClean="0">
                <a:latin typeface="Helvetica Neue" panose="020B0604020202020204" charset="0"/>
              </a:rPr>
              <a:t>04-04-2024</a:t>
            </a:fld>
            <a:endParaRPr lang="en-IN" dirty="0">
              <a:latin typeface="Helvetica Neue" panose="020B060402020202020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latin typeface="Helvetica Neue" panose="020B060402020202020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5B360-7E8B-488F-9D56-881C37C54A51}" type="slidenum">
              <a:rPr lang="en-IN" smtClean="0">
                <a:latin typeface="Helvetica Neue" panose="020B0604020202020204" charset="0"/>
              </a:rPr>
              <a:t>‹#›</a:t>
            </a:fld>
            <a:endParaRPr lang="en-IN" dirty="0">
              <a:latin typeface="Helvetica Neue" panose="020B0604020202020204" charset="0"/>
            </a:endParaRPr>
          </a:p>
        </p:txBody>
      </p:sp>
    </p:spTree>
    <p:extLst>
      <p:ext uri="{BB962C8B-B14F-4D97-AF65-F5344CB8AC3E}">
        <p14:creationId xmlns:p14="http://schemas.microsoft.com/office/powerpoint/2010/main" val="336302802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6-23T02:56:45.527"/>
    </inkml:context>
    <inkml:brush xml:id="br0">
      <inkml:brushProperty name="width" value="0.05292" units="cm"/>
      <inkml:brushProperty name="height" value="0.05292" units="cm"/>
      <inkml:brushProperty name="color" value="#FF0000"/>
    </inkml:brush>
  </inkml:definitions>
  <inkml:trace contextRef="#ctx0" brushRef="#br0">2946 4075 0,'-18'-18'31,"0"18"-31,18-18 0,-17 18 16,-1 0-16,0 0 15,1 0-15,-1 0 16,1 0-16,-1 0 0,-17 18 16,17-18-16,0 0 0,1 18 15,-1-18-15,0 17 0,1 1 16,-1-1-16,1-17 0,-1 18 0,-17 0 15,35-1-15,-18 1 0,0 0 16,18-1-16,0 1 16,0 0-16,36-1 0,-1 1 15,-17-18-15,17 18 0,0-1 16,0-17-16,18 18 16,-17-1-16,-1-17 0,-18 18 15,19-18-15,-19 0 0,1 18 0,0-18 16,-1 17-16,1-17 0,0 0 15,-18 18-15,-36-18 16,-17 18 0,18-18-16,0 0 0,0 0 0,-1 17 15,-17-17-15,18 0 0,-18 0 16,18 0-16,17 0 0,1 0 0,-1 0 16,0 0-16,1 0 0,-1 0 15,0 18-15</inkml:trace>
  <inkml:trace contextRef="#ctx0" brushRef="#br0" timeOffset="365.9">3228 4251 0,'18'-18'0,"-18"1"16,0-1-16,0 53 31,0 1-15,0-1-16,0-17 0,0 17 15,0 0-15,0 18 0,0-18 0,-36 1 16,36 16-16,0-16 0,0 17 0,-17-18 15,17 18-15,-18-18 0,18 18 0,-18-18 16,18 1-16,-17 17 0,17-36 0,-18 18 16,18-17-16,-18 17 0,18-17 15,-17 0-15,17-54 32,0 1-32,0 0 0,17-18 15,-17 18-15,0-18 0</inkml:trace>
  <inkml:trace contextRef="#ctx0" brushRef="#br0" timeOffset="580.53">3210 4322 0,'0'0'0,"18"-18"0,0-17 0,-18 17 0,17 0 16,1 1-16,-1-1 0,1 0 15,0 18-15,-1 0 0,1 0 16,0 0-16,-1 0 0,1 36 0,0-19 16,-1-17-16,-17 36 15,0-19-15,18 1 0,-18 17 0,0-17 16,0-1-16,0 19 0,0-19 0,-35 1 15,35 0-15,-18-1 0,18 1 0,-35 0 16,17-1-16,-17 1 0,17-18 0,18 17 16,-18-17-16,1 0 0,17 18 0,-18-18 15</inkml:trace>
  <inkml:trace contextRef="#ctx0" brushRef="#br0" timeOffset="965.37">3634 4374 0,'17'-35'16,"-34"70"-16,52-87 0,-17 34 16,-1 0-16,1 18 15,-1-17-15,-17-1 0,36 0 16,-36 1-16,17 17 0,-17-36 15,0 19-15,0-1 0,0 0 16,-17 18-16,17-17 16,-18 17-16,-17 0 15,17 0-15,1 0 0,-1 0 16,-17 17-16,17 19 0,-17-1 16,35-17-16,-18-1 0,18 1 15,0 0-15,0 17 0,0-17 0,0-1 16,35 1-16,-35-1 0,36 1 15,-19-18-15,1 18 0,0-18 0,34 17 16,-16-17-16,-1 0 0,0 0 16,-17 0-16,17 0 0,0 0 0,1-17 15,-19 17-15,19-18 0,-19 18 0,1-35 16,0 35-16,17-18 0,-18 1 0,1-1 16</inkml:trace>
  <inkml:trace contextRef="#ctx0" brushRef="#br0" timeOffset="1313.02">4304 4163 0,'18'0'15,"-18"-18"1,17 18-16,-17-18 0,0 1 16,0-1-16,0 1 15,0-1-15,0 0 16,-17 18-1,-1 0-15,-17 0 16,17 0-16,-17 18 0,17-18 16,-17 35-16,17-17 0,0-1 0,-17 1 15,18 0-15,-1 17 0,18-17 0,-18-1 16,18 1-16,0 0 0,0-1 0,0 1 16,36 0-16,-36-1 0,35 1 15,-18-18-15,19 17 0,-19-17 0,19 0 16,-1 0-16,0 0 0,1 0 0,-1 0 15,0 0-15,0 0 0,-17-17 0,17 17 16,1-18-16,-19 18 0,1-17 0,17 17 16,-35-18-16,18 0 0,-1 18 15,-17-17-15</inkml:trace>
  <inkml:trace contextRef="#ctx0" brushRef="#br0" timeOffset="2065.48">4304 4075 0,'18'0'16,"-1"0"-16,1 0 16,-18 17 46,0 1-46,0-1 15,0 1-15,-18-18-1,-17 18-15,17-1 16,-35 1-16,18-18 15,0 18 1,-18-1-16,35-17 16,-17 0-16,0 0 15,17 18-15</inkml:trace>
  <inkml:trace contextRef="#ctx0" brushRef="#br0" timeOffset="2609.59">4868 4022 0,'0'-18'15,"-17"18"1,-1 0-16,0 0 16,1 0-1,-1 0-15,0 18 16,1-1-16,-1-17 0,-17 36 16,0-1-16,17 0 15,18-17-15,-18-1 0,1 1 16,17 0-16,0-1 0,-18 19 0,18-19 15,0 1-15,0 0 0,0-1 0,35 1 16,-35-1-16,18-17 0,35 0 16,-35 0-16,-1 0 15,18 0-15,1 0 0,-19-17 0,19 17 16,17-18-16,-36-17 0,1 17 16,17 1-16,-17-19 0,-1 19 0,1-19 15,17 1-15</inkml:trace>
  <inkml:trace contextRef="#ctx0" brushRef="#br0" timeOffset="2996.85">5186 3828 0,'0'0'0,"0"-36"0,0 19 0,0-1 16,0 0-16,0 1 0,0-1 0,0 1 16,0-1-16,-18 18 0,1 18 31,17 17-31,-18-18 16,18 1-16,-18 0 0,18 17 0,-17-17 15,17 17-15,0-17 0,-18 17 0,18 0 16,0-17-16,-18 17 0,18 0 0,0 1 15,0-1-15,0 0 0,-17-17 0,17 17 16,0-17-16,0 17 0,0-17 0,0-1 16,0 1-16,0 0 0,0-1 15,0 1-15,0-36 47,17-17-47,1 17 16,-18 1-16,35-1 0,-35 0 0,18 1 15,0 17-15,-1-18 0,-17 0 0,18 18 16,-1-17-16,1 17 16,0 0-16,-1 17 15,1-17-15,-18 18 0,18-18 16,-18 35-16,17-17 0,-17 0 0,0-1 16,18 1-16,-18 0 0,18-1 15,-18 1-15,17-1 0,-17 1 0,18 0 16</inkml:trace>
  <inkml:trace contextRef="#ctx0" brushRef="#br0" timeOffset="5177.81">6350 4075 0,'0'0'0,"-18"0"0,1 0 31,52 0 1,-17 35-17,-1-35-15,1 17 16,35 1-16,-18-18 0,36 18 16,-36-18-16,0 0 0,53 17 15,-35-17-15,0 0 0,-17 0 16,16 0-16,1 0 0,-17 0 0,52 18 15,-53-18-15,-17 0 0,17 0 16,0 0-16,-17 0 0,0 0 16,-1 0-16</inkml:trace>
  <inkml:trace contextRef="#ctx0" brushRef="#br0" timeOffset="5515.45">7250 3969 0,'-18'0'0,"0"-18"16,36 18 31,0 18-32,17-1-15,-18 1 16,1-18-16,0 35 0,-1-17 0,1-18 15,0 18-15,-1-1 0,1-17 0,-18 18 16,18-1-16,-18 1 0,0 0 16,0-1-16,0 1 0,0 0 15,-36-1-15,36 1 0,-17 0 16,-19-1-16,19-17 0,-1 18 16,0-18-16,-17 0 0,18 18 15,-1-18-15,0 17 0,1-17 0,-1 0 16,0 18-16,1-18 0</inkml:trace>
  <inkml:trace contextRef="#ctx0" brushRef="#br0" timeOffset="7301.68">8978 4022 0,'18'-18'0,"-36"36"0,53-36 0,-35-17 16,18 17-16,0 18 15,-1 0 1,1 18-16,0-18 16,-18 17-16,35 19 0,-17-19 0,-1 1 15,1 17-15,-1 0 0,1 1 0,0-1 16,-1-17-16,1 17 0,-18 0 0,18 1 16,-18-19-16,0 1 0,0-1 0,0 1 15,0 0-15,0-1 0,-18-17 16,0-17-1,1-19 1,-1 19-16,0-1 0,18 1 0,-17-1 16,17-17-16,0-1 0,0 19 15,0-19-15,35 19 0,-35-19 0,35 19 16,-17-18-16,0 17 0,-1 0 0,19 1 16,-19 17-16,1-18 0,0 18 0,17 0 15,-18 0-15,1 0 0,17 0 0,-17 0 16,0 18-16,-1-18 0,1 35 0,0-35 15,-1 35-15,1-17 0,-18-1 0,17 1 16,-17 0-16,0-1 0,0 1 0,0 0 16,0-1-16,0 1 15,-35-18-15,18 0 16,-1 0-16,18-18 16,-18 18-16,18-17 0,0-1 15,0 0-15,0 1 0,0-1 16,0 0-16,18-17 0,-18 18 0,35-1 15,0 0-15,-17 1 0,0 17 0,-1-18 16,1 0-16,0 18 0,17 0 0,-35-17 16,18 17-16,-1 0 0,1 0 0,-1 0 15,1 0-15,0 35 0,-1-35 16,-17 18-16,18-18 0,0 17 16,-18 1-16,17 0 0,1-1 0,-18 1 0,18-1 15,-18 1-15,17 17 0,-17-17 16,0 0-16,0-1 0,18 1 0,-18 17 15,0-17-15,0 0 0,0-1 0,0 1 16,18-18-16,-18 17 16</inkml:trace>
  <inkml:trace contextRef="#ctx0" brushRef="#br0" timeOffset="7644.27">10178 4163 0,'0'0'16,"0"-18"-16,0 0 15,-18 18 1,0 0-16,1 36 16,-1-19-16,0-17 15,1 36-15,-1-19 0,18 1 16,-17 0-16,17-1 0,0 1 0,0 0 0,0-1 16,0 1-16,0-1 0,17 1 15,-17 0-15,35-1 0,1 1 16,-19-18-16,1 0 0,0 0 0,-1 0 15,1 0-15,0 0 0,-1 0 0,-17-18 16,18 18-16,-1-35 0,1 0 16,-18 17-16,0 1 0,18-1 0,-18 0 15,0-17-15,0 17 0,0 1 0,0-19 16,0 19-16,0-1 0,-18 0 16,18 1-16,-18 17 0,1 0 15,-1 0 1,18 17-16,0 19 15</inkml:trace>
  <inkml:trace contextRef="#ctx0" brushRef="#br0" timeOffset="8168.96">10742 3951 0,'0'-18'0,"0"36"0,0-53 15,0 17-15,18 1 0,-18-1 16,0 53 15,0 0-15,0-17-16,0 17 0,0-17 16,0 17-16,0 1 0,0-1 0,0-18 15,0 19-15,0-1 0,0-17 0,0 17 16,-18-17-16,18-1 0,0 1 0,0 17 15,0-17-15,0-1 0,0 1 16,0 0 0,0-54-1,-18 36 1,18-17-16,-17-18 0,17 17 16,-18 0-16,18 1 0,-17 17 15,17-18-15,-18 0 0,0 18 0,18-17 0,-17 17 16,-1 0-16,0 0 15,1-18-15,-1 18 0,0 0 0,-17 0 16,17 0-16,1 0 0,-1 0 0,1 0 16,-1 35-16,0-35 0,1 18 15,-1-18-15,18 18 16,0-1-16,35 1 16,1-18-16,-19 0 15,18 0-15,-17 18 0,17-18 0,-17 0 16,0 0-16,17 0 0,-17 0 0,-1 0 15,1 0-15,0 0 0,-1 0 0,1-36 16,-1 36-16,1-17 16</inkml:trace>
  <inkml:trace contextRef="#ctx0" brushRef="#br0" timeOffset="8545.2">11024 4180 0,'18'0'0,"-18"-17"16,18 17-16,-18-18 0,17 18 15,1-18-15,-1 18 16,-17-17-16,18 17 0,-18-18 16,-35 18-1,35-17 1,-18 17-16,1 0 0,-19 0 15,19 0-15,-1 0 16,-17 35-16,-1-18 16,19-17-16,-1 36 0,1-19 15,17 1-15,-18 0 0,18-1 0,0 1 16,0 0-16,0-1 0,35 1 16,-17-18-1,17 18-15,0-18 0,1 0 16,-1 0-16,-17 0 0,17 0 15,0 0-15,0 0 0,18 0 16,-17-18-16,-19 18 0,19-35 0,-19 35 16,1-18-16</inkml:trace>
  <inkml:trace contextRef="#ctx0" brushRef="#br0" timeOffset="8932.84">11448 4233 0,'0'0'0,"17"-17"16,-17-1 0,18 18-16,-18-35 15,18 17-15,-18 0 0,0 1 16,0-1-16,0 1 0,0-19 16,0 19-16,0-1 0,0-17 0,0-1 15,0 1-15,0 0 0,0 0 0,0 17 16,0-17-16,0-1 0,0 19 0,0-1 15,0 1-15,0-1 0,0 0 16,-18 18-16,18 36 16,0-1-1,-18 0-15,18-17 0,-17 17 0,17 0 16,-18 1-16,18-1 0,0 0 16,0 0-16,0 1 0,0-1 0,0-17 15,0 17-15,18 0 0,-18-17 0,0 17 16,35-17-16,-35-1 0,18 1 0,-18 0 15,35-18-15,-18 17 0,1-17 0,0 18 16,-1-18-16,1 0 0,0 0 16,-1 0-16,1 0 0,0 0 0</inkml:trace>
  <inkml:trace contextRef="#ctx0" brushRef="#br0" timeOffset="9239.94">12012 3916 0,'0'0'0,"-18"-18"0,-17 18 16,35-17 0,-17 17-16,-1 0 15,18 35-15,-18-35 16,18 17-16,0 1 0,0 0 16,0-1-16,0 1 0,0 0 0,0-1 15,18 1-15,-18 0 0,35-1 0,-35 1 16,18-1-16,-18 1 0,17-18 0,-17 18 15,18-1-15,-18 1 0,18 0 16,-18-1-16,0 1 0,0 0 16,0-1-1,-18-17-15,-17 0 16,17 18-16,-17-18 0,17 0 0,-17 0 16,0 0-16,-1 0 0,19 0 0,-1 0 15,-17 0-15,17 0 0</inkml:trace>
  <inkml:trace contextRef="#ctx0" brushRef="#br0" timeOffset="10672.43">8643 3669 0,'0'-18'15,"0"36"-15,0-53 0,0 17 16,0 0-16,0 1 16,0-1-16,0 0 15,0 36 16,0 17-15,0 1-16,0-19 0,0 19 0,0 16 16,0-16-16,0 17 0,0 0 15,0-1-15,0 1 0,0 18 0,0-18 0,0 0 16,0 17-16,0 1 0,0-18 0,0 17 16,0-17-16,0 18 0,0-18 0,0 0 15,0 0-15,0-1 0,0 1 16,0-17-16,0-1 0,0 0 0,0 1 15,0-19-15,0 1 0,0-53 32,-18 35-32</inkml:trace>
  <inkml:trace contextRef="#ctx0" brushRef="#br0" timeOffset="13009.84">8749 3404 0,'0'0'0,"-18"0"16,18-17-16,18 17 31,17 0-15,0 17-16,1-17 0,-1 0 15,0 0-15,18 18 0,0-18 0,0 0 16,0 18-16,17-18 0,-17 17 0,0-17 16,18 0-16,-18 0 0,17 0 0,1 0 15,-1 0-15,1 0 0,0 0 0,-19-17 16,37 17-16,-19 0 0,1-18 0,-1 18 16,1-18-16,-1 18 0,19 0 0,-19 0 15,1-17-15,-1 17 0,1 0 16,-1 0-16,1 0 0,-18-18 0,17 18 15,1 0-15,-18 0 0,0 0 0,17 0 16,-34 0-16,17 0 0,0 0 0,-18 0 16,0 0-16,0 0 0,1 0 0,-1 0 15,0 0-15,-17 0 0,-1 0 0,1 0 16,0 0-16,-1 0 0,1 0 16,-18-35-16,18 35 0,-1 0 15,-17-18 1,18 18 109,0 0-125,-1 0 15,1 0-15,-1 0 16,1 0-16,0 0 16,-1 0-1,1 0 1,0 0-16,-1 0 31,1 0-15,-18 18 78,0-1-79,0 1 16,0 0-15,0-1 0,0 1-16,0 0 15,0-1-15,0 1 16,0-1-16,0 1 0,0 0 16,18-1-16,-18 19 0,0-19 15,0 1-15,0 0 0,0 17 0,0-17 16,17-1-16,-17 1 0,0-1 0,0 19 15,18-19-15,-18 1 0,0 0 16,0-1-16,0 1 0,0 0 0,0-1 16,0 1-16,0-1 0,0 1 0,0 0 15,0-1-15,0 1 0,0 0 0,0-1 16,18 1-16,-18 0 0,0-1 16,0 1-16,0-1 0,0 1 15,17 0-15,-17-1 16,0 1-16,0 0 15,0-1 1,0 1-16,0 0 16,0-1-1,0 1 1,0 0 0,0-1-16,0 1 15,-17-18-15,17 17 16,-18-17-16,18 18 15,-18 0-15,18-1 16,-17 1-16,17 0 16,0-1-16,0 1 15,0 0 1,-18-1-16,18 1 16,0-1-16,0 1 15,0 0-15,-18-18 16,18 17-16,0 1 15,0 0 1,0-1 0,-17-17-1,-1 0 32,0 0-31,1 0 15,-1 0-15,0 0-16,1 0 15,-1 0-15,1 0 0,-1 0 16,0 0-16,1 0 0,-1 0 16,0 0-16,1 0 0,-1 0 0,0 0 15,1 0-15,-1 0 0,1 0 0,-1 0 16,0 0-16,1 0 0,-19 0 0,19 0 15,-1 0-15,0 0 0,1 0 0,-1 0 16,1 18-16,-1-18 0,0 0 0,-17 0 16,17 0-16,1 0 0,-19 18 0,19-18 15,-19 0-15,19 17 0,-1-17 16,-35 0-16,36 0 0,-1 0 16,-17 0-16,-1 18 0,1-18 0,18 0 15,-19 0-15,19 0 0,-1 0 0,-17 0 16,17 0-16,0 17 0,-17-17 15,18 0-15,-1 0 0,0 0 0,-17 0 16,17 0-16,1 0 0,-1 0 0,-17 0 16,17 0-16,0 0 0,1 0 0,-18 18 15,-1-18-15,19 0 0,-1 0 16,0 18-16,1-18 0,-19 0 0,19 0 16,-1 0-16,1 0 0,-19 17 0,19-17 15,-1 0-15,-17 0 0,17 0 16,-35 0-16,18 18 0,17-18 0,1 0 15,-19 0-15,19 0 0,-1 0 16,-17 0-16,17 0 0,-17 18 0,0-18 16,17 0-16,-17 0 0,17 0 0,-17 0 15,-1 0-15,1 0 0,0 0 0,0 0 0,-1 0 16,19 0-16,-19 0 0,1 17 16,18-17-16,-19 0 0,19 0 0,-1 0 15,0 0-15,1 18 0,-1-18 0,0 0 16,1 0-16,-1 18 0,0-18 0,1 0 15,-1 0-15,1 0 0,-1 17 0,0-17 16,1 0-16,-1 18 16,0-18-16,1 0 0,-1 0 0,0 18 0,1-18 15,-1 0-15,1 0 0,-1 0 16,0 0-16,1 0 0,-1 0 0,0 0 16,18 17-16,-17-17 0,-1 0 15,0 0-15,1 0 16,-1 0-16,1 0 15,-1 0-15,0 0 32,1 0 15,-1 0-32,0 0-15,36-17 125,17 17-125,-35-18 16,36 18-16,-19-18 0,1 18 0</inkml:trace>
  <inkml:trace contextRef="#ctx0" brushRef="#br0" timeOffset="14222.61">12541 4127 0,'18'0'0,"0"0"63,17 0-48,-18 0-15,1 0 0,17 0 16,-17 0-16,17 18 0,1-18 0,-1 0 15,0 18-15,18-18 0,0 0 0,-18 17 16,18-17-16,0 0 0,0 0 0,0 0 16,0 0-16,0 0 0,0 0 0,0 0 15,-1 0-15,-16 0 0,17 0 0,-18 0 16,0 0-16,-17 0 0,17 0 0,-17 0 16,-1 0-16,1 0 0,0 0 15,-1 0 1,-17-17-16,-17 17 78,17 17-78,-18-17 16</inkml:trace>
  <inkml:trace contextRef="#ctx0" brushRef="#br0" timeOffset="14564.1">13582 4004 0,'0'0'0,"-18"0"15,18-18 1,18 18-1,17 36 1,-17-36-16,17 17 0,-17-17 16,17 18-16,-17-18 0,17 18 0,-17-18 15,17 17-15,-17 1 0,-1-18 0,-17 17 16,18-17-16,-18 18 0,0 0 16,0-1-16,0 1 15,-18 0-15,-17-1 0,35 1 16,-18-18-16,18 18 0,-17-1 0,-1 1 15,18 0-15,-18-18 0,1 17 16,-1 1-16,0-18 0,1 17 16,-1-17-16,0 18 0,1-18 0,-1 18 15,1-18-15</inkml:trace>
  <inkml:trace contextRef="#ctx0" brushRef="#br0" timeOffset="41443.39">15522 3563 0,'0'-18'15,"0"-17"-15,0 17 16,0 1-16,-17 34 94,17 19-79,0-19-15,-18 54 16,18-36-16,0 1 0,-18 34 16,18-17-16,0-18 0,0 1 0,0-1 15,0 18-15,0-36 0,0 54 16,0-53-16,0-1 0,0 18 16,0-17-16,0-36 31,0-34-16,0 16 1,-17-34-16,17 34 0,0-69 16,0 69-16,0-17 0,0 1 15,17-37-15,19 54 0,-36 0 16,17 17-16,-17 0 0,18 1 0,-18-1 16,17 1-16,1 17 0,-18-18 15,18 18-15,-1 0 16,1 0-16,0 18 15,-1-1-15,1-17 16,-18 35-16,18-17 0,-1 17 16,-17-17-16,18 0 0,-18 17 15,0-17-15,18-1 0,-18 1 0,0 17 16,17-17-16,-17-1 0,0 1 16,0 0-16,0-1 0,0 1 15,0-36 16,0-17-15,0 17-16,0 1 0,-17-1 0,17-17 16,0 17-16,0-52 0,0 17 15,0 35-15,0 0 0,17-34 16,-17 34-16,0 0 16,35-17-16,-17 17 0,-18 1 15,18-1-15,-1 18 31,1 0-15,-18 18-16,18-18 16,-1 17-16,1-17 0,0 36 0,-1-19 15,1 1-15,-1 0 0,19 34 16,-19 1-16,1-17 0,-18-1 16,18-17-16,-18 17 0,0 0 0,17 0 15,-17 1-15,0-1 0,0 0 16,0-17-16,0 35 0,0-18 0,0-17 15,0-1-15,0 19 0,0-19 0,0 1 16,0 0-16,0-1 16,0 1-16</inkml:trace>
  <inkml:trace contextRef="#ctx0" brushRef="#br0" timeOffset="42095.06">16281 3845 0,'-18'0'32,"36"18"-17,17 0 1,-17 17-16,17-18 15,-17-17-15,-1 18 0,18 0 0,-17-18 16,17 0-16,-17 0 0,0 17 16,-1-17-16,1 0 0,0-35 15,-18 17-15,0-17 16,0 18-16,0-1 0,0 0 16,0 1-16,0-1 0,0 0 0,0 1 15,-18 17-15,18-18 0,0 0 16,0 54 15,0-19-15,0 19-16,0-19 0,0 1 15,0 17-15,0-17 0,0 17 16,0 0-16,-18 1 0,18-1 0,0 0 16,0 0-16,0 18 0,-17-17 0,17 17 15,0 0-15,-18-1 0,18 1 0,-18 0 16,18 0-16,0 0 0,-17 18 0,17-18 15,0-1-15,-18 19 0,18-18 0,0 0 16,-18 0-16,18-18 0,0 18 0,-17-18 16,17-17-16,0 0 0,0-1 0,-18 1 15,1-18 1,17-35-16,-18 17 0,18 0 16,-18-17-16,18-18 0,0 18 0,0-18 15,0 0-15,0 0 0,0 0 16,36 0-16,-36 0 0,35 0 0,-18 0 15,1 18-15,17 0 0,-17-18 0,0 18 16,-1 17-16,19-17 0,-19 17 0,1 1 16,-1-1-16,1 0 0,0 1 0,-1-1 15,1 18-15,0-18 0,-1 18 16</inkml:trace>
  <inkml:trace contextRef="#ctx0" brushRef="#br0" timeOffset="44609.71">18027 3722 0,'0'0'0,"18"0"0,-1-18 15,-17 1-15,0-1 16,0 0 0,-17 18 46,17 18-62,-36-18 0,36 18 16,-35-18-16,17 35 0,1-35 0,17 17 15,-18 1-15,0 0 0,18-1 0,-17 1 16,17 0-16,0-1 0,0 1 16,0 0-16,0-1 0,35 1 15,0-1-15,-17 1 0,17 0 16,-17-1-16,17 1 0,-17 0 0,17-1 16,-17 1-16,17 0 0,-17-1 0,-1-17 15,19 18-15,-19-1 0,-17 1 16,18-18-16,-18 18 0,18-18 0,-18 17 15,-36-17 1,1 0 0,17 0-16,-17 0 0,17 0 15,-17 0-15,0 0 0,0 0 0,17 0 16,-17 0-16,17 0 0,0 0 0,1 0 16,-1 0-16,0-17 0</inkml:trace>
  <inkml:trace contextRef="#ctx0" brushRef="#br0" timeOffset="44961.04">18503 3475 0,'0'-18'0,"0"36"0,18-71 0,-18 35 16,0 1-16,0-1 0,0 0 15,0 54 1,0-19 0,17 36-16,-17-35 0,0 17 15,36 0-15,-36 18 0,0-17 0,0 17 16,17-1-16,-17 1 0,18-17 0,-18 17 16,0-1-16,0-16 0,0-1 0,0 18 15,0-18-15,-35 0 0,35-17 0,0 17 16,-18 1-16,18-19 0,0 1 0,-18 0 15,18-1-15,0 1 0,36-18 32,17 0-17,-36-18-15,1 18 0,17-17 0,0-1 16,-17-17-16,17 17 0,-17-17 0</inkml:trace>
  <inkml:trace contextRef="#ctx0" brushRef="#br0" timeOffset="45147.74">18503 3828 0,'0'0'0,"-17"0"0,-1 0 0,0 0 0,1 0 16,52 0 0,0 0-1,-17 0-15,17 0 0,0 0 0,1 0 16,17 0-16,-18 0 0,18 0 0,-18 0 15,0 0-15,1 0 0</inkml:trace>
  <inkml:trace contextRef="#ctx0" brushRef="#br0" timeOffset="45532.15">18927 3792 0,'0'0'0,"0"18"15,-18-18-15,18 18 31,35 17-15,-17-17 0,-18-1-16,35 1 0,-17-1 0,-1 1 0,1 0 15,0-1-15,-1-17 0,1 18 16,0 0-16,-1-18 0,1 17 0,-1-17 16,1 0-16,0-17 15,-18-19 1,0 19-16,17-19 0,-17 19 15,0-1-15,0 1 0,0-1 0,0 0 16,0 1-16,0-1 0,0 0 16,0 54 15,0-19-15,0 1-16,0 0 0,0 17 15,18-18-15,-18 1 0,35 17 0,-17-17 16,0 0-16,-1 17 0,1-17 0,-1-1 15,1 1-15,0-18 0,-1 17 0,1-17 16,-18 18-16</inkml:trace>
  <inkml:trace contextRef="#ctx0" brushRef="#br0" timeOffset="46719.75">20091 3369 0,'0'0'0,"0"-18"0,0 1 0,17 17 16,-17-18-16,0 53 31,0 18-31,0-35 0,0 35 16,0-18-16,-17 18 0,17 0 0,0 0 15,0 0-15,0 0 0,0 0 0,0 0 16,0-1-16,0-16 0,0 17 0,0-18 15,17-17-15,-17 17 0,0-18 16,0 1-16,0 0 0,0-36 31,0 0-15,-17 18-16,17-35 0,-18 0 16,18 17-16,-18 1 0,18-19 15,-17 19-15,-1-19 0,18 19 0,-18-1 0,18 1 16,-17-1-16,-1 0 0,1 1 0,-1 17 15,0-18-15,-17 18 0,17 0 16,-17 0-16,0 0 0,0 0 0,-1 0 16,1 18-16,17-18 0,-17 35 0,0-35 0,17 35 15,1-17-15,-1-1 0,18 1 16,0 0-16,-18 17 0,18-17 0,0-1 16,36 1-16,-36 0 0,35-1 15,0-17-15,-17 18 0,17-18 0,36 0 16,-36 0-16,0 0 0,0 0 15,1 0-15,-1-18 0,0 18 16,0-17-16,1 17 0,-19-18 0,19 18 16,-19-18-16,19 18 0,-19-17 0,1 17 15,0-18-15,-1 0 0,1 18 0,-1 0 16,-17-17-16,18 17 0,0 0 0,-18-18 16,17 18-16,1-18 0,0 18 15,-1-17-15,1-1 16,0 1-16,-1-1 15,-17 0-15,18 1 0,-18-1 16,0 0-16,0 1 16,0-1-16,-18 18 15,-17 0-15,17 0 0,1 0 16,-1 0-16,0 0 0,-17 0 0,17 18 16,1-18-16,-18 35 0,17-17 15,18-1-15,-18 1 0,18 0 0,-17-1 16,17 18-16,0-17 0,0 0 0,35-1 15,-35 1-15,53 0 0,-18-1 0,0 1 0,1-18 16,-1 18-16,0-18 0,0 0 0,1 0 16,-1 0-16,0 0 0,-17 0 15,17-36-15,-17 36 0,17-53 16,-17 36-16,-1-19 0,-17 19 0,18-1 16,-18-17-16,0 17 0,18 1 15,-18-1-15,0 0 0,0 1 0,0-1 16,17 18 15,-17 35-31,18-35 16,-18 36-16,35-19 0,-17 19 15,0-19-15,-1 1 0,-17-1 0,18 1 16,-18 0-16,0-1 0,0 1 0,0 0 16,0-1-16,0 1 0,-18-18 15,1 0 1,-1 0-1,0 0-15,18-18 16,0 1-16,0-1 16,0 0-16,18-35 0,-18 36 15,35-1-15,-17 1 0,35-36 16,-36 35-16,1 0 0,0 1 16,-1-1-16,1 18 0,0-18 0,-1 18 15,1-17-15,-1 17 0,1 0 16,-18 35-1,18-35-15,-1 71 16,-17-54-16,0 1 0,18 17 16,-18 0-16,18-17 15,-1 17-15,-17-17 0,0 0 16,18-1-16,-18 1 0,18 0 0</inkml:trace>
  <inkml:trace contextRef="#ctx0" brushRef="#br0" timeOffset="47074.08">21378 3246 0,'0'0'0,"0"-18"0,18 18 31,-18 18-31,0 17 16,0-18-16,18 19 0,-18-19 16,0 19-16,0-1 0,17 0 0,-17 0 15,0 1-15,18-1 0,-18 0 0,18 1 16,-18 17-16,0-18 0,17 0 0,-17 0 16,0 1-16,18-19 0,-18 19 0,0-1 15,0-18-15,17 19 0,-17-19 16,0 1-16,0 0 0,18-1 0,-18 1 15,0 0-15,18-18 0,-18 17 16,17-17-16,1 0 0,0 0 16,-1 0-16,19 0 0,-19-35 15,1 35-15,17-35 0,-17 17 0</inkml:trace>
  <inkml:trace contextRef="#ctx0" brushRef="#br0" timeOffset="47256.59">21449 3581 0,'0'0'0,"-18"0"0,1 0 0,52 0 47,0 17-47,0-17 0,1 0 16,-1 0-16,0 0 0</inkml:trace>
  <inkml:trace contextRef="#ctx0" brushRef="#br0" timeOffset="47555.8">22154 3563 0,'-17'0'15,"17"-18"-15,-35 18 0,17-17 16,-17 17-16,17 0 15,0 0-15,1 0 0,17 35 0,-18-35 16,18 18-16,0 17 0,0 0 16,0-17-16,0 0 0,18 17 0,-18-18 15,35 1-15,-35 0 0,35 17 0,-35-17 16,18-1-16,17 1 0,-35 0 16,0-1-16,0 1 0,18-18 15,-18 17-15,0 1 16,-35 0-1,-1-1-15,19-17 0,-1 18 16,-17-18-16,17 0 0,-17 0 0,17 0 16,0 0-16,1 0 0,-1 0 0</inkml:trace>
  <inkml:trace contextRef="#ctx0" brushRef="#br0" timeOffset="54756.39">23495 3634 0,'0'0'16,"0"-18"-16,0 0 15,0 1-15,-18 17 16,1 0-16,-1 0 16,0 0-16,1 0 15,-36 17-15,35 19 16,-17-36-16,17 35 0,-17-17 0,17-1 0,-17 1 15,17-1-15,1 19 0,-1-19 16,-17 19-16,35-19 0,0 1 16,0 0-16,0-1 0,0 1 0,18-1 15,34-17-15,-34 18 0,0-18 16,17 0-16,0 0 0,1-35 16,-1 35-16,-17-35 0,34-1 15,-34 19-15,0-1 0,-18 0 0,17-17 16,-17 17-16,0 1 15,0-1-15,0 53 47,0 1-31,0-19-16,36 1 16,-19 0-16,19 17 0,-19-35 15,1 18-15,17-18 16,-17 17-16,-1-17 0,1 0 0</inkml:trace>
  <inkml:trace contextRef="#ctx0" brushRef="#br0" timeOffset="55328.68">23777 3651 0,'0'0'0,"0"-17"16,0-1-1,18 18 1,-18 35-16,17-35 15,-17 18-15,18 0 0,0-1 0,-18 1 16,17 17-16,-17-17 0,18-1 0,-18 1 16,0 0-16,0-1 0,0 1 0,0 0 15,0-1-15,0 1 0,-18-18 16,-17 0 0,17 0-16,18-35 15,-17 17-15,17 0 0,0 1 16,0-1-16,0 0 0,0-17 0,35 17 15,-35 1-15,18-1 0,-18 1 0,53-1 16,-36 18-16,1-18 0,0 1 0,-1 17 16,19 0-16,-19-18 0,1 18 0,-1 0 15,1 0-15,0 0 0,-1 0 0,1 0 16,0 0-16,-1 0 0,1 0 16,0 0-1,-18-18 1,0-17-16,0 17 15,-18 18 1,18-17-16,-35 17 16,17 0-1,0 17-15,1-17 0,-1 36 16,0-36-16,1 17 0,-1 19 0,18-19 16,-17 1-16,17 0 0,0-1 0,0 1 15,0 17-15,0-17 0,35-1 0,0 1 16,0 0-16,1-1 0,-19-17 15,19 0-15,-1 0 0,18 0 0,-18 0 16,0 0-16,1 0 0,-1 0 0,0-17 16,0 17-16,1 0 0,-19-18 0,1 18 15,0-18-15,-1 18 0,1-35 16,0 17-16</inkml:trace>
  <inkml:trace contextRef="#ctx0" brushRef="#br0" timeOffset="56855.73">17992 4939 0,'0'-18'16,"0"36"-16,0-53 0,0 17 0,0 0 15,-36 18-15,19-17 16,-1 17-16,0 0 0,-17 0 16,18 0-16,-1 0 0,0 0 0,1 35 15,-1-35-15,0 18 0,1-18 0,-1 35 16,0-17-16,18-1 0,-17 1 0,-1 17 16,18-17-16,0-1 15,0 1-15,35 0 0,-17-18 16,17 0-16,-17 0 15,17 0-15,1-18 0,-19 18 16,1-35-16,-1 35 0,1-18 16,0 18-16,-1-35 0,1 17 15,-18 1-15,0 34 47,0 18-47,0 1 16,0-19-16,18 19 0,-18 17 15,0-18-15,0 0 0,0 0 16,17 36-16,-17-36 0,0 18 16,0-18-16,0 1 0,0-19 15,0 19-15,0-1 0,0 0 0,0-17 16,0-1-16,-17 1 0,17 0 16,-18-1-16,-17 1 0,17-18 15,18 18-15,-18-18 16,-17 0-16,35-36 0,-17 36 15,17-35-15,-18 17 0,18 1 0,0-1 16,0-17-16,0 0 0,0 17 0,0-17 16,18-18-16,-18 35 0,17-17 15,18 0-15,-35 17 0,18 0 16,-18 1-16,18-1 0,-1 18 0,1-18 16,0 18-16,-1-17 0,1-1 15</inkml:trace>
  <inkml:trace contextRef="#ctx0" brushRef="#br0" timeOffset="57263.1">18186 5062 0,'0'0'15,"0"-17"-15,0-1 16,17 0-16,1 18 15,0-17-15,-1 17 0,1 0 16,0 0-16,-1 0 0,1 0 16,-1 0-16,-17 35 0,18-35 0,-18 35 15,18-35-15,-18 18 0,17 0 0,-17-1 16,18 1-16,-18 0 0,0-1 0,0 1 16,0-1-16,-18-17 31,18-17-16,-17-1-15,17-17 16,0 17-16,0 1 0,0-1 16,0 0-16,0 1 0,35-1 15,-17 0-15,17 1 16,-17 17-16,-1-18 0,1 18 0,-18-17 16,17 17-16,1 0 0,0 0 0,-1 0 15,1 0-15,0 0 16,-1 0-16</inkml:trace>
  <inkml:trace contextRef="#ctx0" brushRef="#br0" timeOffset="58088.75">18732 4939 0,'0'0'0,"0"-18"0,18 18 16,-18-17-16,0-1 16,0 0-1,0 1 1,-18 17-1,1 0 1,-18 35-16,17-35 0,0 18 16,1-18-16,-1 35 0,0-17 0,18-1 15,-17 1-15,-1-1 0,18 1 0,-18 0 16,18-1-16,0 19 0,0-19 0,0 1 16,0 0-16,36-1 0,-36 1 15,35-18-15,-17 17 0,17-17 0,0 18 16,-17-18-16,17 0 0,0 0 0,1 0 15,-1 0-15,0 0 0,1-18 0,-1 18 16,0-35-16,0 35 0,-17-17 0,17-1 16,-17 0-16,0 1 0,-1-1 0,-17 0 15,18 18-15,-18-17 0,0-1 0,0 0 16,-35 18-16,-1-17 16,1 17-16,17 0 0,1 0 15,-1 0-15,0 0 0,1 0 0,-1 0 16,1 17-16,-1 1 15,18 0-15,0-1 16,18 1 0,17-18-1,-18 0-15,19 0 0,-19 0 16,1 0-16,17 0 0,-17 0 0,17 0 16,0 0-16,-17-18 0,17 18 0,1 0 15,-1 0-15,-17 0 0,17 0 0,0 0 16,-17 0-16,-1 0 0,19 0 0,-19 0 15,1 0-15,17-17 0,-17 17 0,0 0 16,-1 0-16,1-18 0,-1 18 0,1 0 16,0-18-16,-18 1 0,17 17 0,-17-18 15,0 1-15,0-19 0,0 19 0,18-1 16,-18-17-16,0 17 0,0-17 16,0-1-16,0 1 0,0 18 0,0-19 15,-35 1-15,35 0 0,0-1 0,-36 1 16,36 18-16,-17-19 0,17 1 0,0 17 15,0 1-15,-18-1 0,18 0 16,-17 1-16,-1 17 31,18 35-31,0 0 16,-18-17-16,18 0 0,0-1 0,-17 19 16,17-19-16,0 18 0,0 1 0,0-1 15,0 0-15,0 1 0,35-1 16,-35 18-16,18-18 0,-18 0 0,35 18 15,-35-17-15,35-1 0,-17 0 0,-1 0 16,1-17-16,0 0 0,-18 17 0,17-17 16,1-18-16,-18 17 0,18-17 0,-18 18 15,17-18-15,1 0 0,-1 0 16,1-35-16,0 35 0</inkml:trace>
  <inkml:trace contextRef="#ctx0" brushRef="#br0" timeOffset="58292.36">19491 4692 0,'0'0'0,"-18"0"0,1 0 0,17 18 16,17-18-1,36 0-15,-17 0 16,-1 0-16,0 17 0,18-17 0,0 0 15,0 18-15,17-18 0,-17 0 0,0 0 16,0 0-16,0 0 0,0 0 0</inkml:trace>
  <inkml:trace contextRef="#ctx0" brushRef="#br0" timeOffset="58505.37">20302 4745 0,'18'17'0,"-36"-34"0,54 34 16,-19-17 15,1 0-31,0 0 16,-1 0-16</inkml:trace>
  <inkml:trace contextRef="#ctx0" brushRef="#br0" timeOffset="66305.05">4057 7937 0,'18'-17'15,"-36"34"-15,36-52 16,-1 35-16,-17-17 0,0-1 31,0 36 16,0-1-31,-17-17-16,17 18 15,0-1-15,-18 1 0,18 0 16,0-1-16,0 1 0,-18 0 15,18-1-15,-17 1 0,17 17 16,0-17-16,0 0 16,0-1-16,0 1 0,0-1 15,0 1 1,17-18-16,1 0 0,-18 18 16,53-18-16,-36 0 15,1 0-15,17 0 0,1-36 16,-19 36-16,1-17 0,0 17 0,17-18 15,-17 18-15,-1-53 0,1 53 16,-1-17-16,1-1 0,0 0 0,-18 1 16,17-1-16,-17 0 0,0 1 15,0-1-15,0 0 0,-35 1 16,35-1-16,-18 18 0,18-17 0,-35 17 16,18-18-16,-1 18 0,0 0 15,1 0-15,-1 0 0,-17 0 0,17 0 16,0 0-16,-17 18 0,0-1 15,0-17-15,17 35 0,0 1 16,18-19-16,-17 1 0,17 0 16,0-1-16,0 1 0</inkml:trace>
  <inkml:trace contextRef="#ctx0" brushRef="#br0" timeOffset="66637">4286 7726 0,'0'0'0,"0"-18"15,0 1-15,0-1 16,-17 18-16,17 18 47,-18 17-47,18-18 15,0 1-15,-18 0 0,18 17 0,-17 0 16,17 1-16,-18-1 0,0-18 0,18 36 16,0-17-16,-17-1 0,17 0 15,0 18-15,0-18 0,0 1 0,0 17 16,0-18-16,0 0 0,0 0 0,0 1 15</inkml:trace>
  <inkml:trace contextRef="#ctx0" brushRef="#br0" timeOffset="67612.36">5874 7920 0,'0'0'0,"-18"0"0,0 0 0,1 0 15,-1 0-15,1 0 0,-1 0 16,0 0-16,54 0 47,-19 0-47,18 17 0,-17-17 15,17 0-15,1 0 0,-1 0 0,0 0 16,18 0-16,0 0 0,0 0 0,0 0 16,0 0-16,0-17 0,0 17 15,0 0-15,-1-18 0,1 18 0,-17-17 0,-1 17 16,0 0-16,0 0 0,1 0 16,-19-18-16,1 18 0,17 0 0,-17 0 15,0 0-15</inkml:trace>
  <inkml:trace contextRef="#ctx0" brushRef="#br0" timeOffset="67879.75">6738 7761 0,'0'0'16,"0"-18"-16,-18 18 0,1-17 0,-1-1 16,0 18-16,18-17 0,-17 17 15,52 0 1,-35 35-1,18-18-15,17 1 16,-17 17-16,-18-17 0,17-18 16,-17 18-16,18-1 0,-18 1 15,0 0-15,0-1 0,-35 1 16,35-1-16,-18-17 0,18 18 16,-35 0-16,17-1 0,18 1 15,-18-18-15,18 18 0,-17-18 0,17 17 16,0 1-16</inkml:trace>
  <inkml:trace contextRef="#ctx0" brushRef="#br0" timeOffset="69016.7">8343 7602 0,'0'-17'0,"0"34"0,0-52 16,0 17-16,0 1 15,0 52 16,0 0-31,35-17 0,-35 0 16,0 17-16,18 0 0,-18-17 0,18 17 16,-18-17-16,17 17 0,-17-17 0,18-1 15,-18 1-15,0 0 0,0-1 16,-18-17 0,18-17-1,-17 17-15,17-18 0,-18 18 16,18-35-16,-18 17 0,18 0 0,0-17 15,0 17-15,0 1 0,0-1 16,0-17-16,0 17 0,0-17 0,0 17 16,18 1-16,-18-1 0,35 0 15,-17 1-15,0 17 16,-1 0-16,1 0 0,0 0 16,-1 0-16,-17 17 0,18-17 0,-18 18 15,17-18-15,-17 35 0,18-35 0,-18 18 16,18-18-16,-18 18 0,0-1 0,0 1 15,0 0 1,-18-18 0,0 0-16,1 0 15,17-18 1,0 0-16,0 1 16,0-1-16,0 0 0,35 1 15,-35-1-15,18 0 0,-18 1 16,35-1-16,-17 1 0,-1 17 15,1-18-15,0 18 0,-1-18 0,1 18 16,0 0-16,-1-17 0,1 17 16,17 0-16,-17 0 0,-1 0 0,1 0 15,0 0-15,17 35 0,-17-35 0,-1 0 16,1 18-16,-1-1 0,1-17 16,-18 18-16,0-1 0,18 1 0,-18 0 15,0-1-15,17 1 16,-17 0-16,0-1 0,0 1 0,0 0 15</inkml:trace>
  <inkml:trace contextRef="#ctx0" brushRef="#br0" timeOffset="69350.72">9207 7708 0,'18'0'0,"-18"-17"16,0-1-16,-18 18 31,18 18-16,-17-18-15,17 35 0,-18-18 16,18 1-16,0 0 0,0-1 16,0 1-16,0 0 0,35-1 15,-35 1-15,18-18 0,-18 18 0,35-18 16,-17 0-16,-18 17 0,35-17 16,-17 0-16,0-35 15,-18 17-15,17-17 16,-17 17-16,0 1 0,0-1 15,0-17-15,0 17 0,0 1 0,0-19 16,0 19-16,-17-1 0,17 0 0,0 1 16,-18 17-16,18-18 0,-18 18 15,18 18 1,0-1 0</inkml:trace>
  <inkml:trace contextRef="#ctx0" brushRef="#br0" timeOffset="70092.78">9737 7408 0,'0'0'16,"17"-17"-16,-17-1 0,0 0 0,0 1 0,18-1 16,-18 0-16,0 1 15,0 52 1,0 0-16,0-17 15,0 17-15,0-17 0,0 17 0,18 1 16,-18-1-16,0 0 0,17 0 0,-17-17 16,0 17-16,0 1 0,0-19 0,0 1 15,18-1-15,-18 1 0,0 0 0,0-1 16,-18-17 0,1 0-1,17-17-15,-18 17 16,18-18-16,-18 18 0,18-35 0,-17 35 15,17-18-15,-18 1 0,0 17 0,18-18 16,-17 18-16,-1 0 16,0 0-16,1 0 15,-1 0-15,1 18 0,-1-18 16,0 35-16,1-35 0,17 17 0,-18 1 16,18 0-16,-18-1 0,18 1 0,0 0 15,0-1-15,36 1 16,-19-18-16,19 0 15,-19 0-15,1 0 0,17 0 0,0 0 16,-17 0-16,17-18 0,1 18 0,-1-17 16,-18 17-16,19-36 0,-1 36 0,-17-17 15,-1-1-15,1 18 0,0-18 16,-1 18-16,1-17 0,0-1 16,-1 1-16,-17-1 15,18 18-15,-18-18 16,17 1-16,-17-1 15,18 0-15,-18 1 16,0-1-16,0 0 16,0 1-16,-18 17 15,18-18-15,-35 18 16,18 0-16,-1 0 16,0 0-16,1 18 0,-1 17 15,0-17-15,18-1 0,-17 1 16,17 0-16,0-1 0,0 1 15,0 0-15,0-1 0,35 1 0,-17-1 16,17 1-16,-17-18 16,17 0-16,-18 0 0,1 0 0,17 0 15,-17 0-15,0 0 0,17 0 0,-17 0 16,-1-18-16,1 18 0,-1 0 0,1-17 16</inkml:trace>
  <inkml:trace contextRef="#ctx0" brushRef="#br0" timeOffset="70356.81">10389 7655 0,'0'0'15,"18"-17"-15,-18-1 16,18 0-16,-1 1 0,-17-1 16,0 0-16,18 1 0,-18-18 0,0 17 15,0-17-15,0 17 0,0-17 0,0-1 16,0-17-16,0 18 0,0 0 0,0 0 16,0-1-16,-18 1 0,18 17 0,0 1 15,0-1-15,-17 18 0,-1 0 16,18 18-1,-18-18-15,18 35 0,0 0 0,-17 1 16,17-1-16,0 0 0,0 0 0,0 18 16,0-17-16,35 17 0,-35 0 0,35-18 15,-17 18-15,-1-18 0,1 0 16,0 1-16,17-1 0,-17 0 0,-1-17 0,1 17 16,0-17-16,-18-1 0,17-17 15</inkml:trace>
  <inkml:trace contextRef="#ctx0" brushRef="#br0" timeOffset="71011.69">7620 7426 0,'-18'-18'0,"36"36"16,-36-71-16,1 35 0,17 1 15,0-1-15,0 53 31,35 1-31,-35-1 16,18 0-16,-18 18 0,17 0 0,1-18 16,0 36-16,-1-18 0,1 0 15,-1 0-15,1 17 0,0-17 0,-1 0 16,1 18-16,0-18 0,-1-18 0,1 18 16,0 0-16,-1-18 0,-17 0 0,0 0 15,18 1-15,-18-19 0,0 1 0,0 0 16,17-18-16,-17 17 0</inkml:trace>
  <inkml:trace contextRef="#ctx0" brushRef="#br0" timeOffset="71744.69">7814 7320 0,'0'0'0,"-18"-18"15,18 1-15,0-1 16,36 18 0,-19 0-16,19-17 0,-1 17 0,18 0 15,0-18-15,17 18 0,-17 0 0,18 0 16,17-18-16,-18 18 0,19 0 0,-1-17 16,0 17-16,0-18 0,18 0 0,-18 18 15,18-17-15,-18-1 0,18 18 0,0-18 16,-18 18-16,18-17 0,-18-1 0,0 18 15,1-17-15,-1 17 0,0-18 0,0 0 16,0 18-16,1-17 0,-19 17 0,1-18 16,-1 18-16,-17 0 0,18 0 0,-18 0 15,0 0-15,-1 0 0,1 0 16,0 0-16,-17 0 0,16 0 0,-16 0 16,17 0-16,-18 18 0,0-18 0,0 0 15,-17 17-15,17-17 0,-17 0 0,17 18 16,-17-18-16,0 0 0,-1 0 0,1 0 15,0 0-15,-18 18 0,17-18 16,-17 17-16,0 1 16,0-1-16,0 1 15,0 0-15,0-1 0,0 1 0,0 17 16,0 1-16,0-1 0,0 0 0,0 0 16,0 18-16,0-17 0,0 17 0,0-1 15,0-16-15,0 17 0,18-18 16,-18 18-16,0-18 0,17 18 0,-17-18 15,18 1-15,-18-1 0,0 0 0,0 0 16,0 1-16,0-1 0,-35 0 0,35-17 16,-35 17-16,17-17 0,0 17 0,-17-17 15,0-1-15,-1 1 0,1 0 0,0-1 16,0 1-16,-18-18 0,0 18 0,0-18 16,0 0-16,-18 17 0,1-17 0,-1 0 15,1 18-15,-36-18 0,18 0 0,-18 0 16,0 17-16,0-17 0,-17 0 0,-1 0 15,1 18-15,-1-18 0,1 0 0,-18 18 16,17-18-16,1 17 0,17-17 16,0 18-16,0 0 0,18-18 0,17 17 15,1-17-15,17 18 0,0-18 0,18 0 16,17 18-16,1-18 0,-1 0 0,0 0 16,18-18-1</inkml:trace>
  <inkml:trace contextRef="#ctx0" brushRef="#br0" timeOffset="75377.25">16351 8026 0,'18'0'94,"0"0"-79,-1 0 1,18 0-16,-17 0 16,0 0-16,-1 0 0,19 0 0,-19 0 15,19 0-15,-19 0 0,18 0 0,-17 0 16,17 0-16,-17 0 0,0 0 0,-1 0 16,1 0-16,0 0 0,-1 0 15,1 0-15,-1 0 16,1 0-1,-18-18 1,18 0 0,-1 1-16,-17-1 15,18 18-15,-18-18 16,18 1-16,-18-1 0,17 1 16,-17-1-16,18 0 0,-18 1 15,18-19-15,-18 19 0,0-1 16,17 0-16,-17-17 0,0 18 0,18-19 15,-18 19-15,0-19 0,18 19 0,-18-1 16,0-17-16,0 17 0,0 1 0,17-19 16,-17 19-16,0-1 0,0 0 15,0 1-15,0-1 0,0 0 0,0 1 0,0-1 16,0 0-16,0 1 0,0-1 16,18 1-16,-18-1 0,0 0 15,0-17-15,0 17 0,0 1 16,0-1-16,17 18 0,-17-18 0,0 1 15,0-1-15,0 1 16,18-1-16,-18 0 16,0 1-16,18 17 15,-18-18-15,0 0 16,17 18-16,-17-17 0,18 17 16,-18-18-16,18 18 15,-1-18-15,1 18 16,0-17-1,-1 17-15,1 0 16,-1-18-16,1 18 16,-18-17-1,18 17-15,-1 0 16,-17-18 0,18 18-16,0 0 187,-1 0-171,1 0-16,0-18 15,-1 18-15,1 0 0,-1 0 16,1 0-16,0 0 16,-1 0-16,1 0 0,0 0 15,-1 0-15,1 0 0,0 0 16,-18-17-16,17 17 0,1 0 0,0 0 15,-1 0-15,1 0 16,-1 0-16,1 0 0,0 0 16,-1 0-16,1 0 0,0 0 15,-1 0-15,1 0 16,0 0-16,-1 0 16,1 0-1,-1 0-15,1 0 16,0 0-16,-1 0 15,1 0-15,0 0 32,-18 35 46,0-17-63,-36-1-15,36 1 16,0-1-16,0 1 0,0 17 16,0-17-16,0 0 15,0-1-15,0 19 0,-17-19 16,17 1-16,0 17 0,0-17 16,0-1-16,0 1 15,0 0-15,0-1 0,0 1 0,0 0 16,0-1-16,0 1 0,0-1 15,0 1-15,0 0 16,0-1 0,0 1-1,0 0 1,0-1 0,0 1-1,0 0 1,0-1-1,0 1 1,0 0 0,0-1-1,0 1 17,35-36 14,-35 1-30,0-1-16,18 18 16,-1-18-16,1 18 15,0-17-15,17 17 16,-18 0-16,19-18 0,-19 18 16,19 0-16,17-18 0,-36 1 15,19-1-15,-19 18 0,1-18 0,17 1 16,-17 17-16</inkml:trace>
  <inkml:trace contextRef="#ctx0" brushRef="#br0" timeOffset="76577.5">16369 8061 0,'-18'0'16,"18"-35"-16,-17 35 16,17-18-16,0 0 15,0 1 1,35 17-16,-35-18 0,18 18 15,-1-18-15,1 18 16,-1 0-16,19-17 0,-19 17 16,1-18-16,0 18 0,-1 0 0,19-17 15,-19 17-15,1 0 0,-1-18 0,19 18 16,-19 0-16,1 0 0,0 0 16,-18 35-1,0-17-15,-36-18 0,1 53 16,35-36-16,-18-17 0,-17 18 15,18-18-15,-1 18 0,0-18 16,1 0-16,-1 0 16,0 0-16,18-18 0,-17 18 15,17-71-15,0 54 16</inkml:trace>
  <inkml:trace contextRef="#ctx0" brushRef="#br0" timeOffset="77445.34">18397 7302 0,'18'0'0,"-36"0"0,36-17 16,0 17-16,-18-18 0,0 1 15,-36 17 17,19 0-17,17 17 1,-18-17-16,18 18 0,-18-18 0,18 17 15,-17 1-15,-1 0 0,18-1 0,-17 1 16,17 0-16,0-1 16,0 1-16,0 0 0,35-18 15,-35 17-15,17-17 0,1 0 0,0 0 16,17 0-16,-17 0 0,-1 0 16,36 0-16,-35-17 0,-1 17 0,1-18 15,0-17-15,-1 17 16,-17 0-16,0 1 0,0-1 15,0 0-15,0 1 0,0-1 0,-35 1 16,17-1-16,1 18 16,-18 0-16,17 35 15</inkml:trace>
  <inkml:trace contextRef="#ctx0" brushRef="#br0" timeOffset="82588.89">19597 7920 0,'-18'0'0,"36"0"63,-1 0-63,1 0 15,0 0-15,-1 0 16,1 0-1,0 0-15,-1 0 0,1 0 16,0 0-16,-1 0 0,1 0 16,-1 0-16,19 0 0,-19 0 15,1 0-15,0 0 0,-1 0 16,1 0-16,0 0 16,-1 0-16,1 0 0,-1 0 15,1 0 1,0 0 15,-1 0-15,1 0 15,-18-18 78,0 1-93,18-1 0,-18 0-1,0 1 16,0-1-15,0 0 0,0 1 15,0-1-15,0 0-1,17 1 1,-17-1-1,18 18 1,-18-17-16,18 17 16,-18-18-16,0 0 0,17 18 15,-17-17-15,0-1 16,0 0-16,0 1 16,18 17-16,-18-18 0,0-17 15,0 17-15,18 18 16,-18-17-16,0-1 15,0 0-15,0 1 0,17 17 16,-17-36-16,0 19 16,18-1-16,-18 0 0,0 1 0,17-1 15,-17 0-15,0 1 0,0-1 16,18 1-16,-18-1 0,0 0 16,18 1-16,-18-1 0,0 0 15,17 1-15,-17-1 16,18 0-16,-18 1 15,18 17-15,-18-18 16,0 1-16,17-1 16,-17 0-16,0 1 15,18-1-15,-18 0 16,0 1-16,18 17 16,-18-18-16,0 0 15,0 1-15,17-1 16,-17 1-1,0-1-15,0 0 32,0 1-1,0-1 0,0 0 32,18 18-48,-1 0-15,1 0 16,0-17-16,-1 17 0,1 0 16,0 0-16,17 0 15,-17-18-15,17 18 16,-18 0-16,1 0 0,17-18 15,-17 18-15,0 0 0,-1 0 16,1 0-16,17-17 0,-17 17 16,17 0-16,-17 0 0,-1 0 15,1 0-15,0 0 0,-1 0 16,19 0-16,-19 0 0,1 0 16,0 0-16,-1 0 0,1 0 15,-1 0-15,1 0 16,0 0-16,-1 0 0,1 0 0,0 0 15,-18 17-15,17-17 0,1 0 16,-18 18 15,0 0-15,0-1 0,0 1-16,0 0 15,0-1-15,0 1 16,0 0-16,-18-1 0,18 1 15,0-1-15,0 1 0,-17 0 16,17-1-16,-18 1 0,18 0 0,-18-18 16,18 17-16,0 1 0,-17 0 0,17-1 15,0 1-15,-18-18 0,18 17 16,0 1-16,0 0 16,-18-18-16,18 17 15,0 1 1,36-18 31,-19 0-47,-17 18 15,18-18-15,0 0 0,17 0 16,-17 0-16,-1 0 0,1 0 16,17 0-16,-17 0 0,17 0 15,-17-18-15,-1 18 0,1 0 16,0 0-16,-1-18 0,19 18 0,-19 0 15,1-17-15,-1 17 0,19-18 16,-19 18-16,1 0 0,0 0 0,-1-18 16,1 18-16,0 0 0,-1 0 15,1-17-15,-1 17 0,1 0 16,0 0-16,-18-18 16,17 18-16,-17-17 15,0-1 1,-35 18-1,35-18-15,-18 18 16,1 0-16,-1 0 16,1 0-16,-1 0 0,-17 0 15,17 18-15,0 0 16,1-18-16,-1 17 0,0 1 16,18-1-16,-17 1 0,17 0 15,0-1-15,35 1 16,-17-18-1,17 0-15,-17 0 16,-1 0-16,36 0 0,-35 0 0,17 0 16,-17 0-16,-1 0 0,1 0 15,0 0-15,-18-18 16</inkml:trace>
  <inkml:trace contextRef="#ctx0" brushRef="#br0" timeOffset="83304.52">19703 7973 0,'0'0'0,"-18"0"15,0 0 1,1 17-16,-1-17 16,18 18-16,0 0 15,35-1 1,1-17 0,-19 0-16,1 0 0,0 0 15,-1 0-15,18-17 0,-17 17 0,0-18 16,-1-17-16,-17 17 0,0 0 0,18-17 15,-18 18-15,0-1 16,0 0-16,-35 18 0,35-17 0,-18-1 16,-17 0-16,0 18 0</inkml:trace>
  <inkml:trace contextRef="#ctx0" brushRef="#br0" timeOffset="84381.28">15646 7214 0,'17'0'15,"-34"0"-15,52 0 0,0 0 0,1 0 16,-1-17-16,0 17 0,0 0 0,54-18 16,-37 0-16,1 18 0,18 0 15,-18 0-15,17-17 0,-17 17 0,18-18 16,-1 18-16,-17 0 0,0-18 0,0 18 15,0 0-15,0 0 0,0 0 16,0-17-16,0 17 0,17 0 0,-17 0 16,53-18-16,-35 1 0,-18 17 0,-1 0 15,1-18-15,0 18 0,18 0 0,-18-18 16,0 18-16,17 0 0,-17 0 16,18-17-16,-18 17 0,0 0 0,17 0 15,-17 0-15,18 0 0,-19 0 0,1-18 16,0 18-16,18 0 0,-18 0 0,17 0 15,1-18-15,-18 18 0,17-17 0,1 17 16,-1-18-16,-17 18 0,18-18 0,0 18 16,-1-17-16,-17-1 0,18 1 0,-19 17 15,19-18-15,-18 0 0,0 18 0,0-17 16,0-1-16,-18 18 0,18-18 0,0 18 16,0-17-16,0 17 0,17 0 0,-17 0 15,0-18-15,18 18 0,-19 0 16,19 0-16,0 0 0,-1 0 0,1 0 15,-1 0-15,1 0 0,17 0 0,-35 0 16,17 0-16,-17 0 0,18 0 0,-18-18 16,0 18-16,0 0 0,0 0 0,-18 0 15,18 0-15,0 0 0,-18 0 0,0 0 16,18 0-16,-18 0 0,1 0 0,-1 0 16,0 0-16,36 0 0,-36 0 15,0 0-15,1 0 0,-19 0 16,19 0-16,-1 0 0,0 0 0</inkml:trace>
  <inkml:trace contextRef="#ctx0" brushRef="#br0" timeOffset="85128.63">16087 7532 0,'88'0'16,"-176"0"-16,229 0 0,-71 0 16,1 0-16,-1 0 0,19-18 0,-1 18 15,0 0-15,18 0 0,123-17 16,-105 17-16,-1-18 0,1 18 0,17 0 16,123 0-16,-123-18 0,0 18 15,-17 0-15,17 0 0,0 0 0,0 0 16,0-17-16,1 17 0,-1 0 15,0 0-15,0 0 0,159-18 0,-142 18 16,-16 0-16,175-18 0,-158 1 16,0 17-16,-18 0 0,17 0 15,1-18-15,123 18 0,-140 0 0,-19 0 16,0 0-16,1 0 0,-1 0 16,-17 0-16,-18 0 0,1 0 0,-1 0 15,-18 0-15,19 0 0,-37 0 0,19 0 16,-36 0-16,18 0 0</inkml:trace>
  <inkml:trace contextRef="#ctx0" brushRef="#br0" timeOffset="85562.81">16739 7955 0,'0'0'0,"0"18"0,-17-18 0,17 17 16,0 1-16,0 0 16,35-1-1,-17-17-15,34 0 0,1 0 0,0 0 16,141 18-16,-88-18 0,18 0 15,17 0-15,0 0 0,35 0 0,1 0 16,17 0-16,0 0 0,17-35 0,1 35 16,0 0-16,17 0 0,0-36 15,-17 19-15</inkml:trace>
  <inkml:trace contextRef="#ctx0" brushRef="#br0" timeOffset="89612.76">13194 7567 0,'0'18'15,"-18"-18"1,36 0 46,17 0-46,-35 17-16,53-17 0,-18 0 16,1 0-16,52 18 0,-35-18 15,0 0-15,52 18 16,-34-18-16,35 0 0,-53 0 0,0 0 16,0 0-16,0 0 0,-18 0 15,0 0-15,0 0 0</inkml:trace>
  <inkml:trace contextRef="#ctx0" brushRef="#br0" timeOffset="89831.78">14076 7408 0,'0'0'0,"-18"0"0,1 0 0,-1 0 16,0 0 0,18 18-1,0 0 1,18-18-16,-18 35 0,35-17 0,-35-1 15,18 1-15,-18-1 0,17 1 0,1 0 16,-18-1-16,18 1 0,-18 0 0,0-1 16,-36 1-16,36 0 0,-52-1 15,34 1-15,-17-18 0,-1 17 0,1 1 16,0 0-16</inkml:trace>
  <inkml:trace contextRef="#ctx0" brushRef="#br0" timeOffset="106630.07">3898 11536 0,'0'0'15,"18"0"-15,-18 17 0,0-34 47,0-1-31,17 18-16,-17-35 16,0 17-16,18-17 15,-18 17-15,0-17 0,18 17 16,-18-34-16,0 34 15,0-17-15,17-36 0,-17 36 16,18-1-16,-18-16 0,0 16 0,18-17 16,-18 18-16,17 0 0,-17 0 0,0 17 15,18-17-15,-18 17 0,0 0 16,18 36 15,-1 17-31,1 18 16,-1-18-16,1 1 15,17 52-15,1 0 0,-19-53 16,-17 18-16,18-17 0,0-1 16,-1 0-16,1 0 0,0 1 15,-18-19-15,17 1 0,-17 0 0,18-18 47,-1 0-47,-17-36 0,18-17 16,-18 18-16,18-53 0,-18 53 15,17-18-15,1-35 0,-18 35 16,18 0-16,-18 0 0,17 18 16,1-1-16,-18 1 0,0 0 0,18 17 15,-18 0-15,17 18 47,-17 36-47,18-36 0,-18 17 16,17-17-16,-17 36 0</inkml:trace>
  <inkml:trace contextRef="#ctx0" brushRef="#br0" timeOffset="106964.26">4815 10795 0,'0'-18'0,"0"36"0,18-53 0,-18 17 16,0 0-16,0 36 47,0 17-47,0 1 15,0-19-15,0 19 0,0-1 0,0 18 16,0-18-16,-18 0 0,18 1 0,0-1 16,0 0-16,0 0 0,0 1 15,0-19-15,18 1 0,-18 17 0,0-17 16,18 0-16,17-1 0,-17-17 15,-1 18-15,1-18 0,0 0 0,-1 0 16,1 0-16,-1 0 0,1 0 0,0-35 16,17 35-16,-17-36 0,-1 19 0,1-1 15,0-17-15,-1 17 0,1-17 0,-1-1 16,1 1-16,0 0 0,-18 0 0</inkml:trace>
  <inkml:trace contextRef="#ctx0" brushRef="#br0" timeOffset="107187.8">4762 10707 0,'0'0'0,"-17"0"0,17-18 0,0-17 15,0 17-15,0 1 16,17-1-16,-17 0 0,53 1 15,-35 17-15,17-18 0,-17 0 0,17 1 16,1 17-16,-1-18 0,0 18 16,-17 0-16,17-18 0,-17 18 0,-1 0 15,1 0-15</inkml:trace>
  <inkml:trace contextRef="#ctx0" brushRef="#br0" timeOffset="107372.55">4851 10848 0,'0'0'0,"0"18"0,17-18 31,19 0-31,-19 0 16,1 0-16,0-18 0,17 18 0,-18 0 16,19-18-16,-1 18 0,0-17 15,-17-1-15,17 18 0,0-18 0,1 1 16</inkml:trace>
  <inkml:trace contextRef="#ctx0" brushRef="#br0" timeOffset="107971.78">5450 10619 0,'0'0'0,"0"-18"16,18 18-16,-18-18 0,0 54 31,0-1-16,0-17-15,0 17 0,0-18 16,0 19-16,0-1 0,18 18 0,-18-18 16,0 0-16,0 1 0,0-1 0,17 0 15,-17 1-15,0-1 0,0-18 0,0 1 16,0 0-16,0-1 0,0 1 16,-17-18-1,17-18-15,-36 18 16,36-35-16,-17 0 0,17 17 0,-18-17 15,18 0-15,0-18 0,-18 0 0,18 18 16,0-18-16,0 0 0,0 17 16,0-16-16,36 16 0,-36 1 0,35 0 15,-35 17-15,18-17 0,-18 17 0,35 0 16,-17 1-16,-1 17 0,1-18 0,0 18 16,-1 0-16,1 0 15,-18 35-15,0-17 16,0 17-16,0-17 15,0 0-15,0-1 0,-18 1 0,18 0 16,0-1-16,-35 1 0,35 0 0,-18-1 16,18 1-16,0-1 0,-17 1 15,17 0-15,0-1 0,0 1 16,0 0-16,0-1 0,0 1 0,0 17 16,17-17-16,-17-1 0,36 1 0,-36 0 15,17-1-15,1 1 0,-1 0 0,1-18 16,17 17-16,-17 1 0,17 0 0,-17-18 15,0 17-15,17-17 0,-18 0 0,1 18 16,0-18-16,-1 0 0,1 0 0,0 0 16,-1 0-16,-17-18 47</inkml:trace>
  <inkml:trace contextRef="#ctx0" brushRef="#br0" timeOffset="120511.78">3687 12559 0,'-18'0'15,"18"-18"1,18 18-16,-18-17 15,70 17-15,1-18 16,-36 18-16,18 0 0,-18-18 0,18 18 16,0 0-16,0 0 0,0-17 15,17 17-15,-17 0 0,0-18 0,0 18 16,35-18-16,-52 1 0,34 17 16,-52-18-16,17 18 15,-17-18-15,-1 18 0,1 0 16,-18-17-16</inkml:trace>
  <inkml:trace contextRef="#ctx0" brushRef="#br0" timeOffset="120708.6">4322 12506 0,'0'0'0,"-18"18"0,0-18 15,18 17-15,-17-17 0,17 18 16,-18 0-16,0-1 0,18 18 0,-17 1 15,-1-1-15,0 0 0,18 18 16,-17 0-16,-1-18 0,18 18 0,0 0 16,0 0-16,0 0 0,0 0 0,0 0 15,0 0-15,0-18 0,18 18 0,-18-18 16,0 1-16,35-19 0</inkml:trace>
  <inkml:trace contextRef="#ctx0" brushRef="#br0" timeOffset="121100.5">4463 12859 0,'0'0'0,"0"-18"0,0 0 16,0 1-16,-18 17 15,18 35 1,35-35-16,-35 18 0,36-1 0,-36 19 15,35-19-15,-18 19 0,-17-19 0,18 18 16,-18 1-16,35-19 0,-35 19 0,0-19 16,0 19-16,0-19 0,0 1 0,0 0 15,0 17-15,0-18 0,0 1 16,-17-18 0,-19-35-16,36 0 15,-17 17-15,17-17 0,0-1 16,0 1-16,0 0 0,17-1 15,-17 1-15,36 0 0,-36 0 0,35-1 16,-17 19-16,17-19 0,-17 19 0,-1-1 16,1 1-16,-1-1 0,1 0 0,0 1 15,-1 17-15,1 0 0,0-18 0,-1 18 16,1 35 0,0-35-16,-18 18 0</inkml:trace>
  <inkml:trace contextRef="#ctx0" brushRef="#br0" timeOffset="121426.58">4904 12965 0,'17'0'16,"-17"-36"-16,0 19 15,0-1 1,-35 0 0,17 18-1,1 36-15,-1-19 16,18 19-16,-18-19 0,18 1 0,-17-1 15,17 19-15,0-19 0,0 1 0,0 0 16,0-1-16,0 1 0,17-18 16,1 0-1,0 0-15,-1-18 16,1 18-16,0-35 0,-1 35 0,1-18 16,0 1-16,-1 17 0,1-36 0,-1 36 15,-17-17-15,18 17 0,-18-18 0,18 18 16,-1 0-16,-17-17 0,18 17 15,0 0-15,-1 35 16,1-18 0</inkml:trace>
  <inkml:trace contextRef="#ctx0" brushRef="#br0" timeOffset="121834.72">5115 12947 0,'18'0'0,"-36"0"0,36-18 16,-18 1-16,18-1 16,-1 18-1,1 0-15,-1 0 16,1 18-16,0-18 16,-18 17-16,17-17 0,1 36 0,-18-19 15,18 1-15,-18-1 0,0 1 16,0 0-16,0-1 15,0 1-15,0 0 0,-18-18 0,18 17 16,-35-17-16,17 0 16,18-35-1,0 17 1,0-17-16,0 17 0,0 1 0,35-1 16,-35-17-16,18 17 0,0 1 0,17-1 15,-17 0-15,-1 1 0,1 17 16,-1 0-16,1 0 0,0 0 0,-1 0 15,1 0-15,-18 17 0,18-17 16,-1 0-16,-17 18 0,18-18 0,-18 35 16,18-35-16,-1 18 0,1 0 15,0-1-15,-1-17 0,-17 18 0,18-18 16,-1 17-16</inkml:trace>
  <inkml:trace contextRef="#ctx0" brushRef="#br0" timeOffset="122151.7">5803 12859 0,'0'0'0,"0"-18"16,-35 18-16,35-18 0,-18 18 0,1 0 16,-1 0-1,0 18-15,1 17 16,17-17-16,0 0 0,0-1 15,0 1-15,0 0 0,0-1 0,35-17 16,-35 18-16,18-1 0,-18 1 0,35-18 16,-35 18-16,18-1 0,-1 1 0,1-18 15,-1 18-15,-17-1 0,18 1 16,-18 0-16,0-1 16,0 1-16,-18-18 0,-17 18 15,18-18-15,-1 0 16,0 0-16,1 0 0,-1 0 15,0 0-15,1 0 0,-1-18 0</inkml:trace>
  <inkml:trace contextRef="#ctx0" brushRef="#br0" timeOffset="122478.71">6085 12400 0,'0'0'16,"0"-18"-16,-17 18 16,17 36-1,0-1 1,0-17-16,17-1 0,-17 19 15,18-1-15,-18 0 0,18 0 0,-18 1 16,17-1-16,-17 0 0,18 18 0,-18-18 16,18-17-16,-18 17 0,0 1 0,17-1 15,-17-17-15,0 17 0,0-18 0,0 19 16,0-19-16,0 1 0,0 0 0,0-1 16,0 1-16,0 0 0</inkml:trace>
  <inkml:trace contextRef="#ctx0" brushRef="#br0" timeOffset="123235.81">6562 12982 0,'0'0'15,"0"-17"-15,0-1 0,0 0 16,-18 18-16,18-17 0,-35 17 15,17 0-15,0 0 16,1 0-16,-1 17 0,1-17 16,17 36-16,-18-36 0,0 17 15,18 1-15,-17-1 0,17 1 0,0 0 16,-18-18-16,18 17 0,0-34 47,18 17-47,-18-18 0,17 18 0,-17-18 15,18 18-15,-18-17 0,18 17 0,-18-18 16,17 18-16,1-17 0,-1 17 0,1-18 16,0 18-1,-1 0-15,1 0 16,0 0-16,-1 0 16,1 18-16,0-18 15,-1 0-15,-17 17 0,18-17 16,-1 18-16,1-18 15,0 0-15,-1 0 16,1 0-16,-18-18 16,18 1-16,-18-19 15,17 19-15,-17-1 0,0 0 0,18 1 16,-18-19-16,0 1 0,0 0 0,0 0 16,0-18-16,0 0 0,0 18 0,0-18 15,0 0-15,-35 0 0,35 17 16,0 1-16,-18 0 0,18 0 0,-18-1 15,18 19-15,-17-1 0,17 0 16,-18 1-16,18 52 31,0-17-15,0 17-16,0-17 0,0 17 16,0 0-16,18 0 0,-18 1 0,0-1 15,17 0-15,-17 18 0,36-17 0,-36-1 16,17 0-16,-17 18 0,18-18 0,0 1 15,-18-1-15,17 0 0,1-17 0,0 17 16,-18 0-16,17-17 0,1 0 0,-18-1 16,17 1-16,-17-1 0,18-17 15,0 18-15,-1-18 16,1 0-16,0-35 16,-1 17-16,1 18 0,-18-35 15,0 17-15</inkml:trace>
  <inkml:trace contextRef="#ctx0" brushRef="#br0" timeOffset="123451.97">6685 12718 0,'-18'0'0,"36"0"0,-53-18 15,35 0 1,17 1-1,19 17-15,-19-18 0,19 18 16,-1-18-16,0 18 0,1 0 0,-1 0 16,0-17-16,0 17 0,-17 0 0,17 0 15,1-18-15,-1 18 0,0 0 0,-17-17 16</inkml:trace>
  <inkml:trace contextRef="#ctx0" brushRef="#br0" timeOffset="123648.74">7250 12612 0,'0'0'0,"0"17"16,0 1 0,0 0-16,0-1 15,0 1-15,0 0 0,0-1 16,0 1-16,0 0 0,17-1 16,1 1-16,-18-1 0,0 1 15,17 0-15,1-1 16,-18 1-16,18-18 15</inkml:trace>
  <inkml:trace contextRef="#ctx0" brushRef="#br0" timeOffset="123820.68">7391 12365 0,'0'0'0,"0"-18"0,0-17 16,0 17-16,0 1 0,0-1 0,0 0 15,0 1-15,0-1 0,0 36 47,0 17-47</inkml:trace>
  <inkml:trace contextRef="#ctx0" brushRef="#br0" timeOffset="124140.51">7497 12506 0,'0'0'16,"17"18"-16,-17-1 0,0 1 15,18-18-15,-18 18 0,0-1 16,0 1-16,0-1 16,0 1-16,0 0 0,0-1 0,0 1 15,0 0-15,0-1 0,0 1 0,0 0 16,0-1-16,0 1 0,0-1 16,17-17-16,-17 18 0,18-18 15,17 0-15,-17 0 16,0 0-16,-1 0 0,1 0 15,0-18-15,-1 1 0,1 17 16,-18-35-16,17 17 0,1 0 0,-18 1 16,0-19-16,18 19 0,-18-19 0,0 1 15,0 0-15,0 17 0,0-17 0,0 17 16,0-17-16,-18 17 0,0 1 16,-17-1-16,18 18 0,-1 0 15,0 0-15,1 0 0,-1 0 0,0 35 16,1-35-16,-1 18 0,0 0 15</inkml:trace>
  <inkml:trace contextRef="#ctx0" brushRef="#br0" timeOffset="124638.81">7937 12488 0,'18'0'0,"-36"0"0,36-17 15,0-1-15,-1 0 0,1 18 0,-18-17 16,18 17-16,-1-18 0,1 18 0,0 0 16,-1 0-16,1 0 0,0 35 15,-1-35-15,1 18 16,-1 17-16,-17-17 0,0 0 0,18-1 16,-18 19-16,0-19 0,0 1 15,0-1-15,0 1 0,0 0 0,-18-1 16,18 1-16,-35 0 0,18-1 15,-1-17 1,0 0 0,18-17-16,0-1 15,0 0-15,0 1 0,0-19 0,0 19 16,36-18-16,-36 17 0,35-17 0,0-1 16,-17 19-16,-1-19 0,19 1 0,-19 17 15,19-17-15,-19 18 0,18-1 0,-17 0 16,0 1-16,-1 17 0,1-18 15,0 18-15,-1 0 0,1 0 0,0 0 16,-1 18-16,1 17 16,-18 0-16,0-17 0,17 17 15,-17-17-15,0 17 0,0 0 0,18 1 16,-18-19-16,0 19 0,0-19 0,0 1 16,0 17-16,0-17 0,0-1 0,0 1 15,0 0-15,-18-18 16</inkml:trace>
  <inkml:trace contextRef="#ctx0" brushRef="#br0" timeOffset="124923.93">8978 12365 0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4-03-31T13:03:29.295"/>
    </inkml:context>
    <inkml:brush xml:id="br0">
      <inkml:brushProperty name="width" value="0.05292" units="cm"/>
      <inkml:brushProperty name="height" value="0.05292" units="cm"/>
      <inkml:brushProperty name="color" value="#0070C0"/>
    </inkml:brush>
  </inkml:definitions>
  <inkml:trace contextRef="#ctx0" brushRef="#br0">5309 8378 0,'0'-123'109,"18"70"-93,17-53-1,106-176 17,-123 264-17,17-17 1,-35 0-16,18 35 0,0-35 15,-1 35-15,1-36 16,105 1 0,-70 0-1,106-1 1,-53 1-16,-18 35 16,-35 0-1,53 0 16,-89 0-15,1 0 0,105 71 15,-105-36-15,17 0-16,36 18 15,-36-18 1,0 36-1,1-18 1,-1 0 0,-17 0-1,17 53 1,-17-71-16,-1 0 0,1 18 16,17 18-1,0 34 1,-35-87-1,18 0-15,-18-1 16,18 72 0,17 52 15,-35-106-31,18 18 16,-18-18-1,17 53 1,19 106 15,-19-141-31,-17-17 16,18-1-16,-18 35 0,17-52 15,-17 35-15,0-18 16,18-17-16,-18 17 16,0 18-1,18 0 1,-18 18-1,0-54 1,0 18-16,0 1 16,0 52-1,0 0 1,0-35 0,0-35-16,0 176 31,0-71 0,-53 54 0,0-54 1,35-88-32,-17 54 31,-18-19 0,35-35-15,-34 1-1,52-19 1,-18-17-16,-17 36 31,17-19-15,0 1-1,-17 17 1,17-35-16,-17 0 16,35 18-1,-18-1-15,-17-17 0,35 18 16,-35-18 0,17 0-16,-17 18 15,-106-1 1,106 1-1,-89-18 17,-52 0-1,70 0 0,88 0 0,1 0 1,-1-18-1,-17-17-15,17 35-16,0-35 31,-34-1 0,52 19-15,-36 17-1,36-18 1,0 1-16,-17 17 16,-1-18-1,0 18 1,18-18-16,-17 1 15,-1 17 1,0-18 15,-17 0 1,35 1-17,-35-1 16,17 0-15,18 1-16,-17 17 16,-1-18 15,0 1-31,1-1 31,-36-17 0,53 17-31,-18 0 79,1 1-64,17-1 79,-18-17-63,0-1 16,18 19-31,0-1 15,0 1 250,-17-19-265,-1 19-1,18-1 1,0 0 0,0-17 406,-18 35-407,18-18 16,0 1 32</inkml:trace>
  <inkml:trace contextRef="#ctx0" brushRef="#br0" timeOffset="1225.59">5274 10301 0,'0'35'203,"0"-17"-187,0 0-16,0-1 15,0 19 1,0-1-1,0-18-15,0 1 0,0 0 16,0-1-16,0 19 47,0 17-16,0-18 0,0-17 1</inkml:trace>
  <inkml:trace contextRef="#ctx0" brushRef="#br0" timeOffset="2287.98">5292 10301 0,'88'18'188,"106"52"-172,-159-52-1,0 0 1,1-18-16,-19 0 15,-17 17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Helvetica Neue" panose="020B0604020202020204" charset="0"/>
              </a:defRPr>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Helvetica Neue" panose="020B0604020202020204" charset="0"/>
              </a:defRPr>
            </a:lvl1pPr>
          </a:lstStyle>
          <a:p>
            <a:fld id="{2A5CA8EE-A26F-49EB-A16F-5A483BCEC3B1}" type="datetimeFigureOut">
              <a:rPr lang="en-IN" smtClean="0"/>
              <a:pPr/>
              <a:t>04-04-2024</a:t>
            </a:fld>
            <a:endParaRPr lang="en-IN"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Helvetica Neue" panose="020B0604020202020204" charset="0"/>
              </a:defRPr>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Helvetica Neue" panose="020B0604020202020204" charset="0"/>
              </a:defRPr>
            </a:lvl1pPr>
          </a:lstStyle>
          <a:p>
            <a:fld id="{5479D199-25D1-4C2F-8B3A-C6AF8A610B68}" type="slidenum">
              <a:rPr lang="en-IN" smtClean="0"/>
              <a:pPr/>
              <a:t>‹#›</a:t>
            </a:fld>
            <a:endParaRPr lang="en-IN" dirty="0"/>
          </a:p>
        </p:txBody>
      </p:sp>
    </p:spTree>
    <p:extLst>
      <p:ext uri="{BB962C8B-B14F-4D97-AF65-F5344CB8AC3E}">
        <p14:creationId xmlns:p14="http://schemas.microsoft.com/office/powerpoint/2010/main" val="2029921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Helvetica Neue" panose="020B0604020202020204" charset="0"/>
        <a:ea typeface="+mn-ea"/>
        <a:cs typeface="+mn-cs"/>
      </a:defRPr>
    </a:lvl1pPr>
    <a:lvl2pPr marL="457200" algn="l" defTabSz="914400" rtl="0" eaLnBrk="1" latinLnBrk="0" hangingPunct="1">
      <a:defRPr sz="1200" kern="1200">
        <a:solidFill>
          <a:schemeClr val="tx1"/>
        </a:solidFill>
        <a:latin typeface="Helvetica Neue" panose="020B0604020202020204" charset="0"/>
        <a:ea typeface="+mn-ea"/>
        <a:cs typeface="+mn-cs"/>
      </a:defRPr>
    </a:lvl2pPr>
    <a:lvl3pPr marL="914400" algn="l" defTabSz="914400" rtl="0" eaLnBrk="1" latinLnBrk="0" hangingPunct="1">
      <a:defRPr sz="1200" kern="1200">
        <a:solidFill>
          <a:schemeClr val="tx1"/>
        </a:solidFill>
        <a:latin typeface="Helvetica Neue" panose="020B0604020202020204" charset="0"/>
        <a:ea typeface="+mn-ea"/>
        <a:cs typeface="+mn-cs"/>
      </a:defRPr>
    </a:lvl3pPr>
    <a:lvl4pPr marL="1371600" algn="l" defTabSz="914400" rtl="0" eaLnBrk="1" latinLnBrk="0" hangingPunct="1">
      <a:defRPr sz="1200" kern="1200">
        <a:solidFill>
          <a:schemeClr val="tx1"/>
        </a:solidFill>
        <a:latin typeface="Helvetica Neue" panose="020B0604020202020204" charset="0"/>
        <a:ea typeface="+mn-ea"/>
        <a:cs typeface="+mn-cs"/>
      </a:defRPr>
    </a:lvl4pPr>
    <a:lvl5pPr marL="1828800" algn="l" defTabSz="914400" rtl="0" eaLnBrk="1" latinLnBrk="0" hangingPunct="1">
      <a:defRPr sz="1200" kern="1200">
        <a:solidFill>
          <a:schemeClr val="tx1"/>
        </a:solidFill>
        <a:latin typeface="Helvetica Neue" panose="020B060402020202020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4280385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479D199-25D1-4C2F-8B3A-C6AF8A610B68}" type="slidenum">
              <a:rPr lang="en-IN" smtClean="0"/>
              <a:t>19</a:t>
            </a:fld>
            <a:endParaRPr lang="en-IN"/>
          </a:p>
        </p:txBody>
      </p:sp>
    </p:spTree>
    <p:extLst>
      <p:ext uri="{BB962C8B-B14F-4D97-AF65-F5344CB8AC3E}">
        <p14:creationId xmlns:p14="http://schemas.microsoft.com/office/powerpoint/2010/main" val="3750963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481395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479D199-25D1-4C2F-8B3A-C6AF8A610B68}" type="slidenum">
              <a:rPr lang="en-IN" smtClean="0"/>
              <a:t>22</a:t>
            </a:fld>
            <a:endParaRPr lang="en-IN"/>
          </a:p>
        </p:txBody>
      </p:sp>
    </p:spTree>
    <p:extLst>
      <p:ext uri="{BB962C8B-B14F-4D97-AF65-F5344CB8AC3E}">
        <p14:creationId xmlns:p14="http://schemas.microsoft.com/office/powerpoint/2010/main" val="3285376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479D199-25D1-4C2F-8B3A-C6AF8A610B68}" type="slidenum">
              <a:rPr lang="en-IN" smtClean="0"/>
              <a:t>23</a:t>
            </a:fld>
            <a:endParaRPr lang="en-IN"/>
          </a:p>
        </p:txBody>
      </p:sp>
    </p:spTree>
    <p:extLst>
      <p:ext uri="{BB962C8B-B14F-4D97-AF65-F5344CB8AC3E}">
        <p14:creationId xmlns:p14="http://schemas.microsoft.com/office/powerpoint/2010/main" val="3866768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479D199-25D1-4C2F-8B3A-C6AF8A610B68}" type="slidenum">
              <a:rPr lang="en-IN" smtClean="0"/>
              <a:t>47</a:t>
            </a:fld>
            <a:endParaRPr lang="en-IN"/>
          </a:p>
        </p:txBody>
      </p:sp>
    </p:spTree>
    <p:extLst>
      <p:ext uri="{BB962C8B-B14F-4D97-AF65-F5344CB8AC3E}">
        <p14:creationId xmlns:p14="http://schemas.microsoft.com/office/powerpoint/2010/main" val="1149643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788836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170894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1" name="Google Shape;551;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1076481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1422331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2697236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1504069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1301579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9" name="Google Shape;759;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498832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4" name="Google Shape;904;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2236266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9" name="Google Shape;909;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2321541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788440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f594f613c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f594f613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444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479D199-25D1-4C2F-8B3A-C6AF8A610B68}" type="slidenum">
              <a:rPr lang="en-IN" smtClean="0"/>
              <a:t>146</a:t>
            </a:fld>
            <a:endParaRPr lang="en-IN"/>
          </a:p>
        </p:txBody>
      </p:sp>
    </p:spTree>
    <p:extLst>
      <p:ext uri="{BB962C8B-B14F-4D97-AF65-F5344CB8AC3E}">
        <p14:creationId xmlns:p14="http://schemas.microsoft.com/office/powerpoint/2010/main" val="3991954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4026429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82101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2541673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454962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841903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994366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2018430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solidFill>
            <a:srgbClr val="4E8AE2"/>
          </a:solidFill>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957F7E-ACAE-43A3-9275-1CB5E9E95643}" type="datetimeFigureOut">
              <a:rPr lang="en-IN" smtClean="0"/>
              <a:t>04-04-2024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6EDD3A-366A-4B3F-9E2F-9F431E92E69B}" type="slidenum">
              <a:rPr lang="en-IN" smtClean="0"/>
              <a:t>‹#›</a:t>
            </a:fld>
            <a:endParaRPr lang="en-IN"/>
          </a:p>
        </p:txBody>
      </p:sp>
    </p:spTree>
    <p:extLst>
      <p:ext uri="{BB962C8B-B14F-4D97-AF65-F5344CB8AC3E}">
        <p14:creationId xmlns:p14="http://schemas.microsoft.com/office/powerpoint/2010/main" val="105781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957F7E-ACAE-43A3-9275-1CB5E9E95643}" type="datetimeFigureOut">
              <a:rPr lang="en-IN" smtClean="0"/>
              <a:t>04-04-2024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6EDD3A-366A-4B3F-9E2F-9F431E92E69B}" type="slidenum">
              <a:rPr lang="en-IN" smtClean="0"/>
              <a:t>‹#›</a:t>
            </a:fld>
            <a:endParaRPr lang="en-IN"/>
          </a:p>
        </p:txBody>
      </p:sp>
    </p:spTree>
    <p:extLst>
      <p:ext uri="{BB962C8B-B14F-4D97-AF65-F5344CB8AC3E}">
        <p14:creationId xmlns:p14="http://schemas.microsoft.com/office/powerpoint/2010/main" val="3888012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957F7E-ACAE-43A3-9275-1CB5E9E95643}" type="datetimeFigureOut">
              <a:rPr lang="en-IN" smtClean="0"/>
              <a:t>04-04-2024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6EDD3A-366A-4B3F-9E2F-9F431E92E69B}" type="slidenum">
              <a:rPr lang="en-IN" smtClean="0"/>
              <a:t>‹#›</a:t>
            </a:fld>
            <a:endParaRPr lang="en-IN"/>
          </a:p>
        </p:txBody>
      </p:sp>
    </p:spTree>
    <p:extLst>
      <p:ext uri="{BB962C8B-B14F-4D97-AF65-F5344CB8AC3E}">
        <p14:creationId xmlns:p14="http://schemas.microsoft.com/office/powerpoint/2010/main" val="2632021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extBox 1"/>
          <p:cNvSpPr txBox="1"/>
          <p:nvPr userDrawn="1"/>
        </p:nvSpPr>
        <p:spPr>
          <a:xfrm>
            <a:off x="0" y="0"/>
            <a:ext cx="9144000" cy="369332"/>
          </a:xfrm>
          <a:prstGeom prst="rect">
            <a:avLst/>
          </a:prstGeom>
          <a:solidFill>
            <a:schemeClr val="accent1"/>
          </a:solidFill>
        </p:spPr>
        <p:txBody>
          <a:bodyPr wrap="square" rtlCol="0">
            <a:spAutoFit/>
          </a:bodyPr>
          <a:lstStyle/>
          <a:p>
            <a:endParaRPr lang="en-IN" dirty="0">
              <a:latin typeface="Helvetica Neue" panose="020B0604020202020204" charset="0"/>
            </a:endParaRPr>
          </a:p>
        </p:txBody>
      </p:sp>
    </p:spTree>
    <p:extLst>
      <p:ext uri="{BB962C8B-B14F-4D97-AF65-F5344CB8AC3E}">
        <p14:creationId xmlns:p14="http://schemas.microsoft.com/office/powerpoint/2010/main" val="1538201631"/>
      </p:ext>
    </p:extLst>
  </p:cSld>
  <p:clrMapOvr>
    <a:masterClrMapping/>
  </p:clrMapOvr>
  <p:transition spd="med">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extBox 1"/>
          <p:cNvSpPr txBox="1"/>
          <p:nvPr userDrawn="1"/>
        </p:nvSpPr>
        <p:spPr>
          <a:xfrm>
            <a:off x="0" y="0"/>
            <a:ext cx="9144000" cy="369332"/>
          </a:xfrm>
          <a:prstGeom prst="rect">
            <a:avLst/>
          </a:prstGeom>
          <a:solidFill>
            <a:schemeClr val="accent1"/>
          </a:solidFill>
        </p:spPr>
        <p:txBody>
          <a:bodyPr wrap="square" rtlCol="0">
            <a:spAutoFit/>
          </a:bodyPr>
          <a:lstStyle/>
          <a:p>
            <a:endParaRPr lang="en-IN" dirty="0">
              <a:latin typeface="Helvetica Neue" panose="020B0604020202020204" charset="0"/>
            </a:endParaRPr>
          </a:p>
        </p:txBody>
      </p:sp>
    </p:spTree>
    <p:extLst>
      <p:ext uri="{BB962C8B-B14F-4D97-AF65-F5344CB8AC3E}">
        <p14:creationId xmlns:p14="http://schemas.microsoft.com/office/powerpoint/2010/main" val="3771427178"/>
      </p:ext>
    </p:extLst>
  </p:cSld>
  <p:clrMapOvr>
    <a:masterClrMapping/>
  </p:clrMapOvr>
  <p:transition spd="med">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extBox 1"/>
          <p:cNvSpPr txBox="1"/>
          <p:nvPr userDrawn="1"/>
        </p:nvSpPr>
        <p:spPr>
          <a:xfrm>
            <a:off x="0" y="0"/>
            <a:ext cx="9144000" cy="369332"/>
          </a:xfrm>
          <a:prstGeom prst="rect">
            <a:avLst/>
          </a:prstGeom>
          <a:solidFill>
            <a:schemeClr val="accent1"/>
          </a:solidFill>
        </p:spPr>
        <p:txBody>
          <a:bodyPr wrap="square" rtlCol="0">
            <a:spAutoFit/>
          </a:bodyPr>
          <a:lstStyle/>
          <a:p>
            <a:endParaRPr lang="en-IN" dirty="0">
              <a:latin typeface="Helvetica Neue" panose="020B0604020202020204" charset="0"/>
            </a:endParaRPr>
          </a:p>
        </p:txBody>
      </p:sp>
    </p:spTree>
    <p:extLst>
      <p:ext uri="{BB962C8B-B14F-4D97-AF65-F5344CB8AC3E}">
        <p14:creationId xmlns:p14="http://schemas.microsoft.com/office/powerpoint/2010/main" val="4107600704"/>
      </p:ext>
    </p:extLst>
  </p:cSld>
  <p:clrMapOvr>
    <a:masterClrMapping/>
  </p:clrMapOvr>
  <p:transition spd="med">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extBox 1"/>
          <p:cNvSpPr txBox="1"/>
          <p:nvPr userDrawn="1"/>
        </p:nvSpPr>
        <p:spPr>
          <a:xfrm>
            <a:off x="0" y="0"/>
            <a:ext cx="9144000" cy="369332"/>
          </a:xfrm>
          <a:prstGeom prst="rect">
            <a:avLst/>
          </a:prstGeom>
          <a:solidFill>
            <a:schemeClr val="accent1"/>
          </a:solidFill>
        </p:spPr>
        <p:txBody>
          <a:bodyPr wrap="square" rtlCol="0">
            <a:spAutoFit/>
          </a:bodyPr>
          <a:lstStyle/>
          <a:p>
            <a:endParaRPr lang="en-IN" dirty="0">
              <a:latin typeface="Helvetica Neue" panose="020B0604020202020204" charset="0"/>
            </a:endParaRPr>
          </a:p>
        </p:txBody>
      </p:sp>
    </p:spTree>
    <p:extLst>
      <p:ext uri="{BB962C8B-B14F-4D97-AF65-F5344CB8AC3E}">
        <p14:creationId xmlns:p14="http://schemas.microsoft.com/office/powerpoint/2010/main" val="2562809818"/>
      </p:ext>
    </p:extLst>
  </p:cSld>
  <p:clrMapOvr>
    <a:masterClrMapping/>
  </p:clrMapOvr>
  <p:transition spd="med">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320144"/>
      </p:ext>
    </p:extLst>
  </p:cSld>
  <p:clrMapOvr>
    <a:masterClrMapping/>
  </p:clrMapOvr>
  <p:transition spd="med">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15925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3543"/>
            <a:ext cx="9144000" cy="809897"/>
          </a:xfrm>
          <a:solidFill>
            <a:schemeClr val="accent1"/>
          </a:solidFill>
        </p:spPr>
        <p:txBody>
          <a:bodyPr/>
          <a:lstStyle/>
          <a:p>
            <a:endParaRPr lang="en-US" dirty="0"/>
          </a:p>
        </p:txBody>
      </p:sp>
      <p:sp>
        <p:nvSpPr>
          <p:cNvPr id="3" name="Content Placeholder 2"/>
          <p:cNvSpPr>
            <a:spLocks noGrp="1"/>
          </p:cNvSpPr>
          <p:nvPr>
            <p:ph idx="1"/>
          </p:nvPr>
        </p:nvSpPr>
        <p:spPr>
          <a:xfrm>
            <a:off x="393519" y="1224733"/>
            <a:ext cx="78867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6957F7E-ACAE-43A3-9275-1CB5E9E95643}" type="datetimeFigureOut">
              <a:rPr lang="en-IN" smtClean="0"/>
              <a:t>04-04-2024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6EDD3A-366A-4B3F-9E2F-9F431E92E69B}" type="slidenum">
              <a:rPr lang="en-IN" smtClean="0"/>
              <a:t>‹#›</a:t>
            </a:fld>
            <a:endParaRPr lang="en-IN"/>
          </a:p>
        </p:txBody>
      </p:sp>
    </p:spTree>
    <p:extLst>
      <p:ext uri="{BB962C8B-B14F-4D97-AF65-F5344CB8AC3E}">
        <p14:creationId xmlns:p14="http://schemas.microsoft.com/office/powerpoint/2010/main" val="211685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57F7E-ACAE-43A3-9275-1CB5E9E95643}" type="datetimeFigureOut">
              <a:rPr lang="en-IN" smtClean="0"/>
              <a:t>04-04-2024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6EDD3A-366A-4B3F-9E2F-9F431E92E69B}" type="slidenum">
              <a:rPr lang="en-IN" smtClean="0"/>
              <a:t>‹#›</a:t>
            </a:fld>
            <a:endParaRPr lang="en-IN"/>
          </a:p>
        </p:txBody>
      </p:sp>
    </p:spTree>
    <p:extLst>
      <p:ext uri="{BB962C8B-B14F-4D97-AF65-F5344CB8AC3E}">
        <p14:creationId xmlns:p14="http://schemas.microsoft.com/office/powerpoint/2010/main" val="3856361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957F7E-ACAE-43A3-9275-1CB5E9E95643}" type="datetimeFigureOut">
              <a:rPr lang="en-IN" smtClean="0"/>
              <a:t>04-04-2024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6EDD3A-366A-4B3F-9E2F-9F431E92E69B}" type="slidenum">
              <a:rPr lang="en-IN" smtClean="0"/>
              <a:t>‹#›</a:t>
            </a:fld>
            <a:endParaRPr lang="en-IN"/>
          </a:p>
        </p:txBody>
      </p:sp>
    </p:spTree>
    <p:extLst>
      <p:ext uri="{BB962C8B-B14F-4D97-AF65-F5344CB8AC3E}">
        <p14:creationId xmlns:p14="http://schemas.microsoft.com/office/powerpoint/2010/main" val="379494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957F7E-ACAE-43A3-9275-1CB5E9E95643}" type="datetimeFigureOut">
              <a:rPr lang="en-IN" smtClean="0"/>
              <a:t>04-04-2024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D6EDD3A-366A-4B3F-9E2F-9F431E92E69B}" type="slidenum">
              <a:rPr lang="en-IN" smtClean="0"/>
              <a:t>‹#›</a:t>
            </a:fld>
            <a:endParaRPr lang="en-IN"/>
          </a:p>
        </p:txBody>
      </p:sp>
    </p:spTree>
    <p:extLst>
      <p:ext uri="{BB962C8B-B14F-4D97-AF65-F5344CB8AC3E}">
        <p14:creationId xmlns:p14="http://schemas.microsoft.com/office/powerpoint/2010/main" val="1987733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45366"/>
          </a:xfrm>
          <a:solidFill>
            <a:schemeClr val="accent1"/>
          </a:solidFill>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6957F7E-ACAE-43A3-9275-1CB5E9E95643}" type="datetimeFigureOut">
              <a:rPr lang="en-IN" smtClean="0"/>
              <a:t>04-04-2024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D6EDD3A-366A-4B3F-9E2F-9F431E92E69B}" type="slidenum">
              <a:rPr lang="en-IN" smtClean="0"/>
              <a:t>‹#›</a:t>
            </a:fld>
            <a:endParaRPr lang="en-IN"/>
          </a:p>
        </p:txBody>
      </p:sp>
    </p:spTree>
    <p:extLst>
      <p:ext uri="{BB962C8B-B14F-4D97-AF65-F5344CB8AC3E}">
        <p14:creationId xmlns:p14="http://schemas.microsoft.com/office/powerpoint/2010/main" val="333000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957F7E-ACAE-43A3-9275-1CB5E9E95643}" type="datetimeFigureOut">
              <a:rPr lang="en-IN" smtClean="0"/>
              <a:t>04-04-2024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D6EDD3A-366A-4B3F-9E2F-9F431E92E69B}" type="slidenum">
              <a:rPr lang="en-IN" smtClean="0"/>
              <a:t>‹#›</a:t>
            </a:fld>
            <a:endParaRPr lang="en-IN"/>
          </a:p>
        </p:txBody>
      </p:sp>
    </p:spTree>
    <p:extLst>
      <p:ext uri="{BB962C8B-B14F-4D97-AF65-F5344CB8AC3E}">
        <p14:creationId xmlns:p14="http://schemas.microsoft.com/office/powerpoint/2010/main" val="1988384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57F7E-ACAE-43A3-9275-1CB5E9E95643}" type="datetimeFigureOut">
              <a:rPr lang="en-IN" smtClean="0"/>
              <a:t>04-04-2024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6EDD3A-366A-4B3F-9E2F-9F431E92E69B}" type="slidenum">
              <a:rPr lang="en-IN" smtClean="0"/>
              <a:t>‹#›</a:t>
            </a:fld>
            <a:endParaRPr lang="en-IN"/>
          </a:p>
        </p:txBody>
      </p:sp>
    </p:spTree>
    <p:extLst>
      <p:ext uri="{BB962C8B-B14F-4D97-AF65-F5344CB8AC3E}">
        <p14:creationId xmlns:p14="http://schemas.microsoft.com/office/powerpoint/2010/main" val="4288827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57F7E-ACAE-43A3-9275-1CB5E9E95643}" type="datetimeFigureOut">
              <a:rPr lang="en-IN" smtClean="0"/>
              <a:t>04-04-2024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6EDD3A-366A-4B3F-9E2F-9F431E92E69B}" type="slidenum">
              <a:rPr lang="en-IN" smtClean="0"/>
              <a:t>‹#›</a:t>
            </a:fld>
            <a:endParaRPr lang="en-IN"/>
          </a:p>
        </p:txBody>
      </p:sp>
    </p:spTree>
    <p:extLst>
      <p:ext uri="{BB962C8B-B14F-4D97-AF65-F5344CB8AC3E}">
        <p14:creationId xmlns:p14="http://schemas.microsoft.com/office/powerpoint/2010/main" val="619759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4000" cy="67056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Helvetica Neue" panose="020B0604020202020204" charset="0"/>
              </a:defRPr>
            </a:lvl1pPr>
          </a:lstStyle>
          <a:p>
            <a:fld id="{96957F7E-ACAE-43A3-9275-1CB5E9E95643}" type="datetimeFigureOut">
              <a:rPr lang="en-IN" smtClean="0"/>
              <a:pPr/>
              <a:t>04-04-2024</a:t>
            </a:fld>
            <a:endParaRPr lang="en-IN"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Helvetica Neue" panose="020B0604020202020204" charset="0"/>
              </a:defRPr>
            </a:lvl1pPr>
          </a:lstStyle>
          <a:p>
            <a:endParaRPr lang="en-IN"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Helvetica Neue" panose="020B0604020202020204" charset="0"/>
              </a:defRPr>
            </a:lvl1pPr>
          </a:lstStyle>
          <a:p>
            <a:fld id="{8D6EDD3A-366A-4B3F-9E2F-9F431E92E69B}" type="slidenum">
              <a:rPr lang="en-IN" smtClean="0"/>
              <a:pPr/>
              <a:t>‹#›</a:t>
            </a:fld>
            <a:endParaRPr lang="en-IN" dirty="0"/>
          </a:p>
        </p:txBody>
      </p:sp>
    </p:spTree>
    <p:extLst>
      <p:ext uri="{BB962C8B-B14F-4D97-AF65-F5344CB8AC3E}">
        <p14:creationId xmlns:p14="http://schemas.microsoft.com/office/powerpoint/2010/main" val="330872765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90" r:id="rId12"/>
    <p:sldLayoutId id="2147483792" r:id="rId13"/>
    <p:sldLayoutId id="2147483793" r:id="rId14"/>
    <p:sldLayoutId id="2147483791" r:id="rId15"/>
    <p:sldLayoutId id="2147483775" r:id="rId16"/>
    <p:sldLayoutId id="214748379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Neue" panose="020B060402020202020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B060402020202020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Neue" panose="020B060402020202020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panose="020B060402020202020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panose="020B060402020202020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4.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7.xml"/></Relationships>
</file>

<file path=ppt/slides/_rels/slide1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emf"/><Relationship Id="rId1" Type="http://schemas.openxmlformats.org/officeDocument/2006/relationships/slideLayout" Target="../slideLayouts/slideLayout17.xml"/><Relationship Id="rId4" Type="http://schemas.openxmlformats.org/officeDocument/2006/relationships/image" Target="../media/image97.png"/></Relationships>
</file>

<file path=ppt/slides/_rels/slide1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8.png"/><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s://www.shanelynn.ie/get-busy-with-word-embeddings-introduction/"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hyperlink" Target="https://arxiv.org/abs/1802.05365" TargetMode="Externa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www.wildml.com/2015/10/recurrent-neural-networks-tutorial-part-3-backpropagation-through-time-and-vanishing-gradients/" TargetMode="External"/><Relationship Id="rId2" Type="http://schemas.openxmlformats.org/officeDocument/2006/relationships/hyperlink" Target="https://mmuratarat.github.io/2019-02-07/bptt-of-rnn" TargetMode="Externa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7.xml"/><Relationship Id="rId4" Type="http://schemas.openxmlformats.org/officeDocument/2006/relationships/image" Target="../media/image6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8407" y="1122363"/>
            <a:ext cx="8278586" cy="2387600"/>
          </a:xfrm>
          <a:solidFill>
            <a:srgbClr val="4E8AE2"/>
          </a:solidFill>
        </p:spPr>
        <p:txBody>
          <a:bodyPr>
            <a:normAutofit/>
          </a:bodyPr>
          <a:lstStyle/>
          <a:p>
            <a:r>
              <a:rPr lang="en-IN" dirty="0"/>
              <a:t>Natural Language processing</a:t>
            </a:r>
          </a:p>
        </p:txBody>
      </p:sp>
      <p:sp>
        <p:nvSpPr>
          <p:cNvPr id="3" name="Subtitle 2"/>
          <p:cNvSpPr>
            <a:spLocks noGrp="1"/>
          </p:cNvSpPr>
          <p:nvPr>
            <p:ph type="subTitle" idx="1"/>
          </p:nvPr>
        </p:nvSpPr>
        <p:spPr>
          <a:xfrm>
            <a:off x="146957" y="4344987"/>
            <a:ext cx="8907236" cy="1655762"/>
          </a:xfrm>
        </p:spPr>
        <p:txBody>
          <a:bodyPr>
            <a:normAutofit/>
          </a:bodyPr>
          <a:lstStyle/>
          <a:p>
            <a:pPr algn="l"/>
            <a:r>
              <a:rPr lang="en-US" dirty="0"/>
              <a:t>“I am telling you, the world’s first trillionaires are going to come from somebody who masters AI and all its derivatives, and applies it in ways we never thought of.” 											~</a:t>
            </a:r>
            <a:r>
              <a:rPr lang="en-US" b="1" dirty="0"/>
              <a:t>Mark Cuban.</a:t>
            </a:r>
            <a:endParaRPr lang="en-IN" i="1" dirty="0"/>
          </a:p>
        </p:txBody>
      </p:sp>
    </p:spTree>
    <p:extLst>
      <p:ext uri="{BB962C8B-B14F-4D97-AF65-F5344CB8AC3E}">
        <p14:creationId xmlns:p14="http://schemas.microsoft.com/office/powerpoint/2010/main" val="4250089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1"/>
          <p:cNvSpPr txBox="1"/>
          <p:nvPr/>
        </p:nvSpPr>
        <p:spPr>
          <a:xfrm>
            <a:off x="2924270" y="2552122"/>
            <a:ext cx="4187100" cy="1078500"/>
          </a:xfrm>
          <a:prstGeom prst="rect">
            <a:avLst/>
          </a:prstGeom>
          <a:noFill/>
          <a:ln>
            <a:noFill/>
          </a:ln>
        </p:spPr>
        <p:txBody>
          <a:bodyPr spcFirstLastPara="1" wrap="square" lIns="91425" tIns="91425" rIns="91425" bIns="91425" anchor="ctr" anchorCtr="0">
            <a:noAutofit/>
          </a:bodyPr>
          <a:lstStyle/>
          <a:p>
            <a:pPr algn="ctr">
              <a:lnSpc>
                <a:spcPct val="115000"/>
              </a:lnSpc>
              <a:spcBef>
                <a:spcPts val="1000"/>
              </a:spcBef>
            </a:pPr>
            <a:r>
              <a:rPr lang="en-US" sz="2100" dirty="0">
                <a:solidFill>
                  <a:srgbClr val="434343"/>
                </a:solidFill>
                <a:latin typeface="Avenir"/>
                <a:ea typeface="Avenir"/>
                <a:cs typeface="Avenir"/>
                <a:sym typeface="Avenir"/>
              </a:rPr>
              <a:t>What could be the features of textual Data?</a:t>
            </a:r>
            <a:endParaRPr sz="2100" dirty="0">
              <a:solidFill>
                <a:srgbClr val="434343"/>
              </a:solidFill>
              <a:latin typeface="Avenir"/>
              <a:ea typeface="Avenir"/>
              <a:cs typeface="Avenir"/>
              <a:sym typeface="Avenir"/>
            </a:endParaRPr>
          </a:p>
        </p:txBody>
      </p:sp>
      <p:pic>
        <p:nvPicPr>
          <p:cNvPr id="183" name="Google Shape;183;p11"/>
          <p:cNvPicPr preferRelativeResize="0"/>
          <p:nvPr/>
        </p:nvPicPr>
        <p:blipFill rotWithShape="1">
          <a:blip r:embed="rId3">
            <a:alphaModFix/>
          </a:blip>
          <a:srcRect/>
          <a:stretch/>
        </p:blipFill>
        <p:spPr>
          <a:xfrm>
            <a:off x="701853" y="1942501"/>
            <a:ext cx="2515801" cy="2515801"/>
          </a:xfrm>
          <a:prstGeom prst="rect">
            <a:avLst/>
          </a:prstGeom>
          <a:noFill/>
          <a:ln>
            <a:noFill/>
          </a:ln>
        </p:spPr>
      </p:pic>
    </p:spTree>
    <p:extLst>
      <p:ext uri="{BB962C8B-B14F-4D97-AF65-F5344CB8AC3E}">
        <p14:creationId xmlns:p14="http://schemas.microsoft.com/office/powerpoint/2010/main" val="6561309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3022B-B82F-9ECD-7374-5A1B5E384AE0}"/>
              </a:ext>
            </a:extLst>
          </p:cNvPr>
          <p:cNvSpPr>
            <a:spLocks noGrp="1"/>
          </p:cNvSpPr>
          <p:nvPr>
            <p:ph type="title"/>
          </p:nvPr>
        </p:nvSpPr>
        <p:spPr>
          <a:xfrm>
            <a:off x="0" y="0"/>
            <a:ext cx="8520600" cy="763600"/>
          </a:xfrm>
        </p:spPr>
        <p:txBody>
          <a:bodyPr/>
          <a:lstStyle/>
          <a:p>
            <a:r>
              <a:rPr lang="en-IN" dirty="0"/>
              <a:t>Core Idea Behind LSTM</a:t>
            </a:r>
          </a:p>
        </p:txBody>
      </p:sp>
      <p:pic>
        <p:nvPicPr>
          <p:cNvPr id="3074" name="Picture 2">
            <a:extLst>
              <a:ext uri="{FF2B5EF4-FFF2-40B4-BE49-F238E27FC236}">
                <a16:creationId xmlns:a16="http://schemas.microsoft.com/office/drawing/2014/main" id="{AF5B1E29-C58F-7E61-AF66-0F0FC281D6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92" r="25306"/>
          <a:stretch/>
        </p:blipFill>
        <p:spPr bwMode="auto">
          <a:xfrm>
            <a:off x="503853" y="3139751"/>
            <a:ext cx="5345310" cy="3295118"/>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D255EDCC-41F7-4393-B393-28DB8745BBE6}"/>
              </a:ext>
            </a:extLst>
          </p:cNvPr>
          <p:cNvSpPr>
            <a:spLocks noGrp="1"/>
          </p:cNvSpPr>
          <p:nvPr>
            <p:ph type="body" idx="1"/>
          </p:nvPr>
        </p:nvSpPr>
        <p:spPr>
          <a:xfrm>
            <a:off x="218394" y="1004789"/>
            <a:ext cx="8208900" cy="1971676"/>
          </a:xfrm>
        </p:spPr>
        <p:txBody>
          <a:bodyPr/>
          <a:lstStyle/>
          <a:p>
            <a:pPr algn="just"/>
            <a:r>
              <a:rPr lang="en-US" sz="1800" b="0" i="0" dirty="0">
                <a:solidFill>
                  <a:srgbClr val="333333"/>
                </a:solidFill>
                <a:effectLst/>
              </a:rPr>
              <a:t>The sigmoid layer outputs numbers between zero and one, describing how much of each component should be let through. </a:t>
            </a:r>
          </a:p>
          <a:p>
            <a:pPr algn="just"/>
            <a:endParaRPr lang="en-US" sz="1800" b="0" i="0" dirty="0">
              <a:solidFill>
                <a:srgbClr val="333333"/>
              </a:solidFill>
              <a:effectLst/>
            </a:endParaRPr>
          </a:p>
          <a:p>
            <a:pPr algn="just"/>
            <a:r>
              <a:rPr lang="en-US" sz="1800" b="0" i="0" dirty="0">
                <a:solidFill>
                  <a:srgbClr val="333333"/>
                </a:solidFill>
                <a:effectLst/>
              </a:rPr>
              <a:t>A value of zero means “let nothing through,” while a value of one means “let everything through!”</a:t>
            </a:r>
          </a:p>
          <a:p>
            <a:pPr algn="just"/>
            <a:endParaRPr lang="en-US" sz="1800" b="0" i="0" dirty="0">
              <a:solidFill>
                <a:srgbClr val="333333"/>
              </a:solidFill>
              <a:effectLst/>
            </a:endParaRPr>
          </a:p>
          <a:p>
            <a:pPr algn="just"/>
            <a:r>
              <a:rPr lang="en-US" sz="1800" b="0" i="0" dirty="0">
                <a:solidFill>
                  <a:srgbClr val="333333"/>
                </a:solidFill>
                <a:effectLst/>
              </a:rPr>
              <a:t>An LSTM has three of these gates, to protect and control the cell state.</a:t>
            </a:r>
          </a:p>
          <a:p>
            <a:endParaRPr lang="en-IN" dirty="0"/>
          </a:p>
        </p:txBody>
      </p:sp>
      <p:pic>
        <p:nvPicPr>
          <p:cNvPr id="4098" name="Picture 2">
            <a:extLst>
              <a:ext uri="{FF2B5EF4-FFF2-40B4-BE49-F238E27FC236}">
                <a16:creationId xmlns:a16="http://schemas.microsoft.com/office/drawing/2014/main" id="{08AF3C0F-3362-F073-8407-AF47470E4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8756" y="3634785"/>
            <a:ext cx="188595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7879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dirty="0"/>
              <a:t>Step-by-Step LSTM Walk Through</a:t>
            </a:r>
          </a:p>
        </p:txBody>
      </p:sp>
      <p:sp>
        <p:nvSpPr>
          <p:cNvPr id="3" name="Text Placeholder 2"/>
          <p:cNvSpPr>
            <a:spLocks noGrp="1"/>
          </p:cNvSpPr>
          <p:nvPr>
            <p:ph type="body" idx="1"/>
          </p:nvPr>
        </p:nvSpPr>
        <p:spPr>
          <a:xfrm>
            <a:off x="57603" y="763600"/>
            <a:ext cx="3892907" cy="2112803"/>
          </a:xfrm>
        </p:spPr>
        <p:txBody>
          <a:bodyPr/>
          <a:lstStyle/>
          <a:p>
            <a:pPr marL="114300" indent="0">
              <a:buNone/>
            </a:pPr>
            <a:r>
              <a:rPr lang="en-IN" dirty="0"/>
              <a:t>LSTM have 3 gates:</a:t>
            </a:r>
          </a:p>
          <a:p>
            <a:pPr lvl="1"/>
            <a:r>
              <a:rPr lang="en-IN" dirty="0"/>
              <a:t>Forget gate</a:t>
            </a:r>
          </a:p>
          <a:p>
            <a:pPr lvl="1"/>
            <a:r>
              <a:rPr lang="en-IN" dirty="0"/>
              <a:t>Input gate</a:t>
            </a:r>
          </a:p>
          <a:p>
            <a:pPr lvl="1"/>
            <a:r>
              <a:rPr lang="en-IN" dirty="0"/>
              <a:t>Output gate</a:t>
            </a:r>
          </a:p>
        </p:txBody>
      </p:sp>
      <p:pic>
        <p:nvPicPr>
          <p:cNvPr id="2050" name="Picture 2" descr="neural networks - Difference between feedback RNN and LSTM/GRU - Cross  Valid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65" y="3129557"/>
            <a:ext cx="7038975" cy="30194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40DDF87-5308-04A4-69B3-7025C8974E58}"/>
              </a:ext>
            </a:extLst>
          </p:cNvPr>
          <p:cNvSpPr txBox="1"/>
          <p:nvPr/>
        </p:nvSpPr>
        <p:spPr>
          <a:xfrm>
            <a:off x="2357253" y="3228945"/>
            <a:ext cx="501356" cy="400110"/>
          </a:xfrm>
          <a:prstGeom prst="rect">
            <a:avLst/>
          </a:prstGeom>
          <a:solidFill>
            <a:schemeClr val="bg1"/>
          </a:solidFill>
        </p:spPr>
        <p:txBody>
          <a:bodyPr wrap="none" rtlCol="0">
            <a:spAutoFit/>
          </a:bodyPr>
          <a:lstStyle/>
          <a:p>
            <a:r>
              <a:rPr lang="en-IN" sz="2000" dirty="0"/>
              <a:t>Y</a:t>
            </a:r>
            <a:r>
              <a:rPr lang="en-IN" sz="2000" baseline="-25000" dirty="0"/>
              <a:t>t-1</a:t>
            </a:r>
          </a:p>
        </p:txBody>
      </p:sp>
      <p:sp>
        <p:nvSpPr>
          <p:cNvPr id="5" name="TextBox 4">
            <a:extLst>
              <a:ext uri="{FF2B5EF4-FFF2-40B4-BE49-F238E27FC236}">
                <a16:creationId xmlns:a16="http://schemas.microsoft.com/office/drawing/2014/main" id="{373636F3-26B9-9857-4B51-650C6C26E20F}"/>
              </a:ext>
            </a:extLst>
          </p:cNvPr>
          <p:cNvSpPr txBox="1"/>
          <p:nvPr/>
        </p:nvSpPr>
        <p:spPr>
          <a:xfrm>
            <a:off x="4476551" y="3239893"/>
            <a:ext cx="471718" cy="400110"/>
          </a:xfrm>
          <a:prstGeom prst="rect">
            <a:avLst/>
          </a:prstGeom>
          <a:solidFill>
            <a:schemeClr val="bg1"/>
          </a:solidFill>
        </p:spPr>
        <p:txBody>
          <a:bodyPr wrap="square" rtlCol="0">
            <a:spAutoFit/>
          </a:bodyPr>
          <a:lstStyle/>
          <a:p>
            <a:r>
              <a:rPr lang="en-IN" sz="2000" dirty="0" err="1"/>
              <a:t>Y</a:t>
            </a:r>
            <a:r>
              <a:rPr lang="en-IN" sz="2000" baseline="-25000" dirty="0" err="1"/>
              <a:t>t</a:t>
            </a:r>
            <a:endParaRPr lang="en-IN" sz="2000" baseline="-25000" dirty="0"/>
          </a:p>
        </p:txBody>
      </p:sp>
      <p:sp>
        <p:nvSpPr>
          <p:cNvPr id="7" name="TextBox 6">
            <a:extLst>
              <a:ext uri="{FF2B5EF4-FFF2-40B4-BE49-F238E27FC236}">
                <a16:creationId xmlns:a16="http://schemas.microsoft.com/office/drawing/2014/main" id="{5520252E-33F2-3215-C961-29413181D796}"/>
              </a:ext>
            </a:extLst>
          </p:cNvPr>
          <p:cNvSpPr txBox="1"/>
          <p:nvPr/>
        </p:nvSpPr>
        <p:spPr>
          <a:xfrm>
            <a:off x="6566211" y="3239893"/>
            <a:ext cx="533416" cy="400110"/>
          </a:xfrm>
          <a:prstGeom prst="rect">
            <a:avLst/>
          </a:prstGeom>
          <a:solidFill>
            <a:schemeClr val="bg1"/>
          </a:solidFill>
        </p:spPr>
        <p:txBody>
          <a:bodyPr wrap="none" rtlCol="0">
            <a:spAutoFit/>
          </a:bodyPr>
          <a:lstStyle/>
          <a:p>
            <a:r>
              <a:rPr lang="en-IN" sz="2000" dirty="0"/>
              <a:t>Y</a:t>
            </a:r>
            <a:r>
              <a:rPr lang="en-IN" sz="2000" baseline="-25000" dirty="0"/>
              <a:t>t+1</a:t>
            </a:r>
          </a:p>
        </p:txBody>
      </p:sp>
    </p:spTree>
    <p:extLst>
      <p:ext uri="{BB962C8B-B14F-4D97-AF65-F5344CB8AC3E}">
        <p14:creationId xmlns:p14="http://schemas.microsoft.com/office/powerpoint/2010/main" val="18983787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dirty="0"/>
              <a:t>LSTM block</a:t>
            </a:r>
          </a:p>
        </p:txBody>
      </p:sp>
      <p:pic>
        <p:nvPicPr>
          <p:cNvPr id="4098" name="Picture 2" descr="LSTMs Explained: A Complete, Technically Accurate, Conceptual Guide with  Keras | by Ryan T. J. J. | Analytics Vidhy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897" y="868136"/>
            <a:ext cx="8667906" cy="4724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7827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dirty="0"/>
              <a:t>Forget gate</a:t>
            </a:r>
          </a:p>
        </p:txBody>
      </p:sp>
      <p:sp>
        <p:nvSpPr>
          <p:cNvPr id="3" name="Text Placeholder 2"/>
          <p:cNvSpPr>
            <a:spLocks noGrp="1"/>
          </p:cNvSpPr>
          <p:nvPr>
            <p:ph type="body" idx="1"/>
          </p:nvPr>
        </p:nvSpPr>
        <p:spPr>
          <a:xfrm>
            <a:off x="-41784" y="4188278"/>
            <a:ext cx="9185784" cy="2392136"/>
          </a:xfrm>
        </p:spPr>
        <p:txBody>
          <a:bodyPr/>
          <a:lstStyle/>
          <a:p>
            <a:pPr>
              <a:lnSpc>
                <a:spcPct val="100000"/>
              </a:lnSpc>
            </a:pPr>
            <a:r>
              <a:rPr lang="en-IN" dirty="0" err="1"/>
              <a:t>ft</a:t>
            </a:r>
            <a:r>
              <a:rPr lang="en-IN" dirty="0"/>
              <a:t>=0 means completely get rid of (forget) the memory coming from previous time steps.</a:t>
            </a:r>
          </a:p>
          <a:p>
            <a:pPr>
              <a:lnSpc>
                <a:spcPct val="100000"/>
              </a:lnSpc>
            </a:pPr>
            <a:endParaRPr lang="en-IN" dirty="0"/>
          </a:p>
          <a:p>
            <a:pPr>
              <a:lnSpc>
                <a:spcPct val="100000"/>
              </a:lnSpc>
            </a:pPr>
            <a:r>
              <a:rPr lang="en-IN" dirty="0" err="1"/>
              <a:t>ft</a:t>
            </a:r>
            <a:r>
              <a:rPr lang="en-IN" dirty="0"/>
              <a:t>= 1 means completely keep the memory from previous time steps. </a:t>
            </a:r>
          </a:p>
        </p:txBody>
      </p:sp>
      <p:pic>
        <p:nvPicPr>
          <p:cNvPr id="11266" name="Picture 2" descr="https://colah.github.io/posts/2015-08-Understanding-LSTMs/img/LSTM3-focus-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91" y="986678"/>
            <a:ext cx="8714618" cy="269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715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dirty="0"/>
              <a:t>Input gate</a:t>
            </a:r>
          </a:p>
        </p:txBody>
      </p:sp>
      <p:sp>
        <p:nvSpPr>
          <p:cNvPr id="3" name="Text Placeholder 2"/>
          <p:cNvSpPr>
            <a:spLocks noGrp="1"/>
          </p:cNvSpPr>
          <p:nvPr>
            <p:ph type="body" idx="1"/>
          </p:nvPr>
        </p:nvSpPr>
        <p:spPr>
          <a:xfrm>
            <a:off x="260134" y="862665"/>
            <a:ext cx="8883866" cy="956248"/>
          </a:xfrm>
        </p:spPr>
        <p:txBody>
          <a:bodyPr/>
          <a:lstStyle/>
          <a:p>
            <a:r>
              <a:rPr lang="en-IN" dirty="0"/>
              <a:t>Input gate decides which part of information to be added newly to the cell state</a:t>
            </a:r>
          </a:p>
        </p:txBody>
      </p:sp>
      <p:pic>
        <p:nvPicPr>
          <p:cNvPr id="12290" name="Picture 2" descr="https://colah.github.io/posts/2015-08-Understanding-LSTMs/img/LSTM3-focus-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66" y="1917978"/>
            <a:ext cx="8294867" cy="256205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colah.github.io/posts/2015-08-Understanding-LSTMs/img/LSTM3-focu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429" y="4480029"/>
            <a:ext cx="7297798" cy="2254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0586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867"/>
            <a:ext cx="8520600" cy="763600"/>
          </a:xfrm>
        </p:spPr>
        <p:txBody>
          <a:bodyPr/>
          <a:lstStyle/>
          <a:p>
            <a:r>
              <a:rPr lang="en-IN" dirty="0"/>
              <a:t>Output gate</a:t>
            </a:r>
          </a:p>
        </p:txBody>
      </p:sp>
      <p:sp>
        <p:nvSpPr>
          <p:cNvPr id="3" name="Text Placeholder 2"/>
          <p:cNvSpPr>
            <a:spLocks noGrp="1"/>
          </p:cNvSpPr>
          <p:nvPr>
            <p:ph type="body" idx="1"/>
          </p:nvPr>
        </p:nvSpPr>
        <p:spPr>
          <a:xfrm>
            <a:off x="252205" y="4261757"/>
            <a:ext cx="8520600" cy="2009690"/>
          </a:xfrm>
        </p:spPr>
        <p:txBody>
          <a:bodyPr/>
          <a:lstStyle/>
          <a:p>
            <a:r>
              <a:rPr lang="en-US" sz="2000" dirty="0"/>
              <a:t>First, we run a sigmoid layer which decides what parts of the cell state we’re going to output. </a:t>
            </a:r>
          </a:p>
          <a:p>
            <a:endParaRPr lang="en-US" sz="2000" dirty="0"/>
          </a:p>
          <a:p>
            <a:r>
              <a:rPr lang="en-US" sz="2000" dirty="0"/>
              <a:t>Then, we put the cell state through tanh (to push the values to be between −1 and 1) and multiply it by the output of the sigmoid gate, so that we only output the parts we decided to.</a:t>
            </a:r>
            <a:endParaRPr lang="en-IN" sz="2000" dirty="0"/>
          </a:p>
        </p:txBody>
      </p:sp>
      <p:pic>
        <p:nvPicPr>
          <p:cNvPr id="13314" name="Picture 2" descr="https://colah.github.io/posts/2015-08-Understanding-LSTMs/img/LSTM3-focus-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6032"/>
            <a:ext cx="9025010" cy="27875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3FE496-6B1A-5644-629F-90321A3000E1}"/>
              </a:ext>
            </a:extLst>
          </p:cNvPr>
          <p:cNvSpPr txBox="1"/>
          <p:nvPr/>
        </p:nvSpPr>
        <p:spPr>
          <a:xfrm>
            <a:off x="2937000" y="785467"/>
            <a:ext cx="471718" cy="400110"/>
          </a:xfrm>
          <a:prstGeom prst="rect">
            <a:avLst/>
          </a:prstGeom>
          <a:solidFill>
            <a:schemeClr val="bg1"/>
          </a:solidFill>
        </p:spPr>
        <p:txBody>
          <a:bodyPr wrap="square" rtlCol="0">
            <a:spAutoFit/>
          </a:bodyPr>
          <a:lstStyle/>
          <a:p>
            <a:r>
              <a:rPr lang="en-IN" sz="2000" dirty="0" err="1"/>
              <a:t>Y</a:t>
            </a:r>
            <a:r>
              <a:rPr lang="en-IN" sz="2000" baseline="-25000" dirty="0" err="1"/>
              <a:t>t</a:t>
            </a:r>
            <a:endParaRPr lang="en-IN" sz="2000" baseline="-25000" dirty="0"/>
          </a:p>
        </p:txBody>
      </p:sp>
      <p:sp>
        <p:nvSpPr>
          <p:cNvPr id="5" name="TextBox 4">
            <a:extLst>
              <a:ext uri="{FF2B5EF4-FFF2-40B4-BE49-F238E27FC236}">
                <a16:creationId xmlns:a16="http://schemas.microsoft.com/office/drawing/2014/main" id="{79612A66-14EE-8989-339B-2F9E5AFC809E}"/>
              </a:ext>
            </a:extLst>
          </p:cNvPr>
          <p:cNvSpPr txBox="1"/>
          <p:nvPr/>
        </p:nvSpPr>
        <p:spPr>
          <a:xfrm>
            <a:off x="4731587" y="1889708"/>
            <a:ext cx="471718" cy="400110"/>
          </a:xfrm>
          <a:prstGeom prst="rect">
            <a:avLst/>
          </a:prstGeom>
          <a:solidFill>
            <a:schemeClr val="bg1"/>
          </a:solidFill>
        </p:spPr>
        <p:txBody>
          <a:bodyPr wrap="square" rtlCol="0">
            <a:spAutoFit/>
          </a:bodyPr>
          <a:lstStyle/>
          <a:p>
            <a:r>
              <a:rPr lang="en-IN" sz="2000" dirty="0" err="1"/>
              <a:t>Y</a:t>
            </a:r>
            <a:r>
              <a:rPr lang="en-IN" sz="2000" baseline="-25000" dirty="0" err="1"/>
              <a:t>t</a:t>
            </a:r>
            <a:endParaRPr lang="en-IN" sz="2000" baseline="-25000" dirty="0"/>
          </a:p>
        </p:txBody>
      </p:sp>
    </p:spTree>
    <p:extLst>
      <p:ext uri="{BB962C8B-B14F-4D97-AF65-F5344CB8AC3E}">
        <p14:creationId xmlns:p14="http://schemas.microsoft.com/office/powerpoint/2010/main" val="27398900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124D09-3389-8677-28E2-001B069B4494}"/>
              </a:ext>
            </a:extLst>
          </p:cNvPr>
          <p:cNvSpPr>
            <a:spLocks noGrp="1"/>
          </p:cNvSpPr>
          <p:nvPr>
            <p:ph type="body" idx="1"/>
          </p:nvPr>
        </p:nvSpPr>
        <p:spPr>
          <a:xfrm>
            <a:off x="1740309" y="2490364"/>
            <a:ext cx="6174659" cy="606798"/>
          </a:xfrm>
        </p:spPr>
        <p:txBody>
          <a:bodyPr/>
          <a:lstStyle/>
          <a:p>
            <a:pPr marL="114300" indent="0">
              <a:buNone/>
            </a:pPr>
            <a:r>
              <a:rPr lang="en-IN" sz="3200" dirty="0"/>
              <a:t>Gated Recurrent Units (GRU)</a:t>
            </a:r>
          </a:p>
        </p:txBody>
      </p:sp>
    </p:spTree>
    <p:extLst>
      <p:ext uri="{BB962C8B-B14F-4D97-AF65-F5344CB8AC3E}">
        <p14:creationId xmlns:p14="http://schemas.microsoft.com/office/powerpoint/2010/main" val="28615395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dirty="0"/>
              <a:t>GRU block</a:t>
            </a:r>
          </a:p>
        </p:txBody>
      </p:sp>
      <p:sp>
        <p:nvSpPr>
          <p:cNvPr id="3" name="Text Placeholder 2"/>
          <p:cNvSpPr>
            <a:spLocks noGrp="1"/>
          </p:cNvSpPr>
          <p:nvPr>
            <p:ph type="body" idx="1"/>
          </p:nvPr>
        </p:nvSpPr>
        <p:spPr>
          <a:xfrm>
            <a:off x="179614" y="1136583"/>
            <a:ext cx="8652686" cy="4555200"/>
          </a:xfrm>
        </p:spPr>
        <p:txBody>
          <a:bodyPr/>
          <a:lstStyle/>
          <a:p>
            <a:r>
              <a:rPr lang="en-IN" dirty="0"/>
              <a:t>GRU is simplified version of LSTM</a:t>
            </a:r>
          </a:p>
          <a:p>
            <a:endParaRPr lang="en-IN" dirty="0"/>
          </a:p>
          <a:p>
            <a:r>
              <a:rPr lang="en-US" dirty="0"/>
              <a:t>Both state vectors are merged into a single vector </a:t>
            </a:r>
            <a:r>
              <a:rPr lang="en-US" b="1" dirty="0"/>
              <a:t>ht</a:t>
            </a:r>
            <a:r>
              <a:rPr lang="en-US" dirty="0"/>
              <a:t>.</a:t>
            </a:r>
          </a:p>
        </p:txBody>
      </p:sp>
      <p:pic>
        <p:nvPicPr>
          <p:cNvPr id="14338" name="Picture 2" descr="A gated recurrent unit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38" y="2845016"/>
            <a:ext cx="9317847" cy="29710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9614" y="6242047"/>
            <a:ext cx="6768193" cy="369332"/>
          </a:xfrm>
          <a:prstGeom prst="rect">
            <a:avLst/>
          </a:prstGeom>
          <a:noFill/>
        </p:spPr>
        <p:txBody>
          <a:bodyPr wrap="square" rtlCol="0">
            <a:spAutoFit/>
          </a:bodyPr>
          <a:lstStyle/>
          <a:p>
            <a:r>
              <a:rPr lang="en-IN" dirty="0"/>
              <a:t>Source: https://colah.github.io/posts/2015-08-Understanding-LSTMs/</a:t>
            </a:r>
          </a:p>
        </p:txBody>
      </p:sp>
      <p:sp>
        <p:nvSpPr>
          <p:cNvPr id="4" name="TextBox 3">
            <a:extLst>
              <a:ext uri="{FF2B5EF4-FFF2-40B4-BE49-F238E27FC236}">
                <a16:creationId xmlns:a16="http://schemas.microsoft.com/office/drawing/2014/main" id="{FB331BDE-4975-6D23-959A-BC0DC59A753B}"/>
              </a:ext>
            </a:extLst>
          </p:cNvPr>
          <p:cNvSpPr txBox="1"/>
          <p:nvPr/>
        </p:nvSpPr>
        <p:spPr>
          <a:xfrm>
            <a:off x="3244910" y="2735565"/>
            <a:ext cx="471718" cy="400110"/>
          </a:xfrm>
          <a:prstGeom prst="rect">
            <a:avLst/>
          </a:prstGeom>
          <a:solidFill>
            <a:schemeClr val="bg1"/>
          </a:solidFill>
        </p:spPr>
        <p:txBody>
          <a:bodyPr wrap="square" rtlCol="0">
            <a:spAutoFit/>
          </a:bodyPr>
          <a:lstStyle/>
          <a:p>
            <a:r>
              <a:rPr lang="en-IN" sz="2000" dirty="0" err="1"/>
              <a:t>Y</a:t>
            </a:r>
            <a:r>
              <a:rPr lang="en-IN" sz="2000" baseline="-25000" dirty="0" err="1"/>
              <a:t>t</a:t>
            </a:r>
            <a:endParaRPr lang="en-IN" sz="2000" baseline="-25000" dirty="0"/>
          </a:p>
        </p:txBody>
      </p:sp>
    </p:spTree>
    <p:extLst>
      <p:ext uri="{BB962C8B-B14F-4D97-AF65-F5344CB8AC3E}">
        <p14:creationId xmlns:p14="http://schemas.microsoft.com/office/powerpoint/2010/main" val="25154674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E9EE-77AA-1E97-09E8-366FD00BB693}"/>
              </a:ext>
            </a:extLst>
          </p:cNvPr>
          <p:cNvSpPr>
            <a:spLocks noGrp="1"/>
          </p:cNvSpPr>
          <p:nvPr>
            <p:ph type="title"/>
          </p:nvPr>
        </p:nvSpPr>
        <p:spPr>
          <a:xfrm>
            <a:off x="0" y="82090"/>
            <a:ext cx="8520600" cy="763600"/>
          </a:xfrm>
        </p:spPr>
        <p:txBody>
          <a:bodyPr/>
          <a:lstStyle/>
          <a:p>
            <a:r>
              <a:rPr lang="en-IN" dirty="0"/>
              <a:t>Update Gate and Reset Gate </a:t>
            </a:r>
          </a:p>
        </p:txBody>
      </p:sp>
      <p:sp>
        <p:nvSpPr>
          <p:cNvPr id="6" name="Text Placeholder 5">
            <a:extLst>
              <a:ext uri="{FF2B5EF4-FFF2-40B4-BE49-F238E27FC236}">
                <a16:creationId xmlns:a16="http://schemas.microsoft.com/office/drawing/2014/main" id="{99B543E2-F234-68D1-E80A-BF2A56C70D55}"/>
              </a:ext>
            </a:extLst>
          </p:cNvPr>
          <p:cNvSpPr txBox="1">
            <a:spLocks noGrp="1"/>
          </p:cNvSpPr>
          <p:nvPr>
            <p:ph type="body" idx="1"/>
          </p:nvPr>
        </p:nvSpPr>
        <p:spPr>
          <a:xfrm>
            <a:off x="209063" y="988132"/>
            <a:ext cx="8520600" cy="5958524"/>
          </a:xfrm>
          <a:prstGeom prst="rect">
            <a:avLst/>
          </a:prstGeom>
          <a:noFill/>
        </p:spPr>
        <p:txBody>
          <a:bodyPr wrap="square">
            <a:spAutoFit/>
          </a:bodyPr>
          <a:lstStyle/>
          <a:p>
            <a:r>
              <a:rPr lang="en-US" sz="2000" b="1" i="0" dirty="0">
                <a:effectLst/>
              </a:rPr>
              <a:t>Reset Gate (</a:t>
            </a:r>
            <a:r>
              <a:rPr lang="en-US" sz="2000" b="1" i="0" dirty="0" err="1">
                <a:effectLst/>
              </a:rPr>
              <a:t>r_t</a:t>
            </a:r>
            <a:r>
              <a:rPr lang="en-US" sz="2000" b="1" i="0" dirty="0">
                <a:effectLst/>
              </a:rPr>
              <a:t>):</a:t>
            </a:r>
            <a:r>
              <a:rPr lang="en-US" sz="2000" b="0" i="0" dirty="0">
                <a:effectLst/>
              </a:rPr>
              <a:t> </a:t>
            </a:r>
          </a:p>
          <a:p>
            <a:pPr lvl="1"/>
            <a:r>
              <a:rPr lang="en-US" sz="1800" b="0" i="0" dirty="0">
                <a:effectLst/>
              </a:rPr>
              <a:t>This gate decides how much of the past information to forget. It is applied to the previous hidden state </a:t>
            </a:r>
            <a:r>
              <a:rPr lang="en-US" sz="1800" b="0" i="1" dirty="0">
                <a:effectLst/>
              </a:rPr>
              <a:t>ht</a:t>
            </a:r>
            <a:r>
              <a:rPr lang="en-US" sz="1800" b="0" i="0" dirty="0">
                <a:effectLst/>
              </a:rPr>
              <a:t>−1​. </a:t>
            </a:r>
          </a:p>
          <a:p>
            <a:pPr lvl="1"/>
            <a:r>
              <a:rPr lang="en-US" sz="1800" b="0" i="0" dirty="0">
                <a:effectLst/>
              </a:rPr>
              <a:t>The reset gate allows the model to decide how much of the past information needs to be passed along to the future.</a:t>
            </a:r>
          </a:p>
          <a:p>
            <a:pPr lvl="1"/>
            <a:r>
              <a:rPr lang="en-US" sz="1800" b="0" i="0" dirty="0">
                <a:effectLst/>
              </a:rPr>
              <a:t> It is a vector that contains values between 0 and 1, calculated using a sigmoid function </a:t>
            </a:r>
            <a:r>
              <a:rPr lang="en-US" sz="1800" b="0" i="1" dirty="0">
                <a:effectLst/>
              </a:rPr>
              <a:t>σ</a:t>
            </a:r>
            <a:r>
              <a:rPr lang="en-US" sz="1800" b="0" i="0" dirty="0">
                <a:effectLst/>
              </a:rPr>
              <a:t>.</a:t>
            </a:r>
          </a:p>
          <a:p>
            <a:pPr algn="l">
              <a:buFont typeface="+mj-lt"/>
              <a:buAutoNum type="arabicPeriod"/>
            </a:pPr>
            <a:endParaRPr lang="en-US" sz="2000" dirty="0"/>
          </a:p>
          <a:p>
            <a:pPr algn="l">
              <a:buFont typeface="+mj-lt"/>
              <a:buAutoNum type="arabicPeriod"/>
            </a:pPr>
            <a:endParaRPr lang="en-US" sz="2000" b="0" i="0" dirty="0">
              <a:effectLst/>
            </a:endParaRPr>
          </a:p>
          <a:p>
            <a:r>
              <a:rPr lang="en-US" sz="2000" b="1" i="0" dirty="0">
                <a:effectLst/>
              </a:rPr>
              <a:t>Update Gate (</a:t>
            </a:r>
            <a:r>
              <a:rPr lang="en-US" sz="2000" b="1" i="0" dirty="0" err="1">
                <a:effectLst/>
              </a:rPr>
              <a:t>z_t</a:t>
            </a:r>
            <a:r>
              <a:rPr lang="en-US" sz="2000" b="1" i="0" dirty="0">
                <a:effectLst/>
              </a:rPr>
              <a:t>):</a:t>
            </a:r>
            <a:r>
              <a:rPr lang="en-US" sz="2000" b="0" i="0" dirty="0">
                <a:effectLst/>
              </a:rPr>
              <a:t> </a:t>
            </a:r>
          </a:p>
          <a:p>
            <a:pPr lvl="1"/>
            <a:r>
              <a:rPr lang="en-US" sz="1800" b="0" i="0" dirty="0">
                <a:effectLst/>
              </a:rPr>
              <a:t>This gate is responsible for deciding how much of the past information will carry over to the current hidden state. </a:t>
            </a:r>
          </a:p>
          <a:p>
            <a:pPr lvl="1"/>
            <a:r>
              <a:rPr lang="en-US" sz="1800" b="0" i="0" dirty="0">
                <a:effectLst/>
              </a:rPr>
              <a:t>It is similar to the reset gate in that it contains values between 0 and 1 and is also calculated using a sigmoid function. </a:t>
            </a:r>
          </a:p>
          <a:p>
            <a:pPr lvl="1"/>
            <a:r>
              <a:rPr lang="en-US" sz="1800" b="0" i="0" dirty="0">
                <a:effectLst/>
              </a:rPr>
              <a:t>The update gate helps the model to determine how much of the new hidden state will be composed of the new input and the previous hidden state.</a:t>
            </a:r>
          </a:p>
        </p:txBody>
      </p:sp>
    </p:spTree>
    <p:extLst>
      <p:ext uri="{BB962C8B-B14F-4D97-AF65-F5344CB8AC3E}">
        <p14:creationId xmlns:p14="http://schemas.microsoft.com/office/powerpoint/2010/main" val="33159448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5A6DFC-C89A-890F-7266-CD3F0CC3588D}"/>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spcBef>
                <a:spcPct val="0"/>
              </a:spcBef>
            </a:pPr>
            <a:r>
              <a:rPr lang="en-US" sz="2800" kern="1200" dirty="0">
                <a:solidFill>
                  <a:schemeClr val="bg1"/>
                </a:solidFill>
                <a:latin typeface="+mj-lt"/>
                <a:ea typeface="+mj-ea"/>
                <a:cs typeface="+mj-cs"/>
              </a:rPr>
              <a:t>LSTM Vs GRU</a:t>
            </a:r>
          </a:p>
        </p:txBody>
      </p:sp>
      <p:graphicFrame>
        <p:nvGraphicFramePr>
          <p:cNvPr id="8" name="Table 7">
            <a:extLst>
              <a:ext uri="{FF2B5EF4-FFF2-40B4-BE49-F238E27FC236}">
                <a16:creationId xmlns:a16="http://schemas.microsoft.com/office/drawing/2014/main" id="{280E722B-94BB-6E70-04D4-67F0357C0B3C}"/>
              </a:ext>
            </a:extLst>
          </p:cNvPr>
          <p:cNvGraphicFramePr>
            <a:graphicFrameLocks noGrp="1"/>
          </p:cNvGraphicFramePr>
          <p:nvPr>
            <p:extLst>
              <p:ext uri="{D42A27DB-BD31-4B8C-83A1-F6EECF244321}">
                <p14:modId xmlns:p14="http://schemas.microsoft.com/office/powerpoint/2010/main" val="1950846223"/>
              </p:ext>
            </p:extLst>
          </p:nvPr>
        </p:nvGraphicFramePr>
        <p:xfrm>
          <a:off x="499578" y="1675227"/>
          <a:ext cx="8144843" cy="4394205"/>
        </p:xfrm>
        <a:graphic>
          <a:graphicData uri="http://schemas.openxmlformats.org/drawingml/2006/table">
            <a:tbl>
              <a:tblPr firstRow="1" bandRow="1">
                <a:tableStyleId>{3B4B98B0-60AC-42C2-AFA5-B58CD77FA1E5}</a:tableStyleId>
              </a:tblPr>
              <a:tblGrid>
                <a:gridCol w="1499504">
                  <a:extLst>
                    <a:ext uri="{9D8B030D-6E8A-4147-A177-3AD203B41FA5}">
                      <a16:colId xmlns:a16="http://schemas.microsoft.com/office/drawing/2014/main" val="874804392"/>
                    </a:ext>
                  </a:extLst>
                </a:gridCol>
                <a:gridCol w="3432151">
                  <a:extLst>
                    <a:ext uri="{9D8B030D-6E8A-4147-A177-3AD203B41FA5}">
                      <a16:colId xmlns:a16="http://schemas.microsoft.com/office/drawing/2014/main" val="1050362492"/>
                    </a:ext>
                  </a:extLst>
                </a:gridCol>
                <a:gridCol w="3213188">
                  <a:extLst>
                    <a:ext uri="{9D8B030D-6E8A-4147-A177-3AD203B41FA5}">
                      <a16:colId xmlns:a16="http://schemas.microsoft.com/office/drawing/2014/main" val="3513922203"/>
                    </a:ext>
                  </a:extLst>
                </a:gridCol>
              </a:tblGrid>
              <a:tr h="440938">
                <a:tc>
                  <a:txBody>
                    <a:bodyPr/>
                    <a:lstStyle/>
                    <a:p>
                      <a:pPr algn="ctr" fontAlgn="b"/>
                      <a:r>
                        <a:rPr lang="en-IN" sz="2000" b="1" u="none" strike="noStrike" cap="none" spc="0">
                          <a:solidFill>
                            <a:schemeClr val="tx1"/>
                          </a:solidFill>
                          <a:effectLst/>
                        </a:rPr>
                        <a:t>Feature</a:t>
                      </a:r>
                      <a:endParaRPr lang="en-IN" sz="2000" b="1" i="0" u="none" strike="noStrike" cap="none" spc="0">
                        <a:solidFill>
                          <a:schemeClr val="tx1"/>
                        </a:solidFill>
                        <a:effectLst/>
                        <a:latin typeface="Segoe UI" panose="020B0502040204020203" pitchFamily="34" charset="0"/>
                      </a:endParaRPr>
                    </a:p>
                  </a:txBody>
                  <a:tcPr marL="4701" marR="4701" marT="50489" marB="50489" anchor="b"/>
                </a:tc>
                <a:tc>
                  <a:txBody>
                    <a:bodyPr/>
                    <a:lstStyle/>
                    <a:p>
                      <a:pPr algn="ctr" fontAlgn="b"/>
                      <a:r>
                        <a:rPr lang="en-IN" sz="2000" b="1" u="none" strike="noStrike" cap="none" spc="0">
                          <a:solidFill>
                            <a:schemeClr val="tx1"/>
                          </a:solidFill>
                          <a:effectLst/>
                        </a:rPr>
                        <a:t>LSTM</a:t>
                      </a:r>
                      <a:endParaRPr lang="en-IN" sz="2000" b="1" i="0" u="none" strike="noStrike" cap="none" spc="0">
                        <a:solidFill>
                          <a:schemeClr val="tx1"/>
                        </a:solidFill>
                        <a:effectLst/>
                        <a:latin typeface="Segoe UI" panose="020B0502040204020203" pitchFamily="34" charset="0"/>
                      </a:endParaRPr>
                    </a:p>
                  </a:txBody>
                  <a:tcPr marL="4701" marR="4701" marT="50489" marB="50489" anchor="b"/>
                </a:tc>
                <a:tc>
                  <a:txBody>
                    <a:bodyPr/>
                    <a:lstStyle/>
                    <a:p>
                      <a:pPr algn="ctr" fontAlgn="b"/>
                      <a:r>
                        <a:rPr lang="en-IN" sz="2000" b="1" u="none" strike="noStrike" cap="none" spc="0" dirty="0">
                          <a:solidFill>
                            <a:schemeClr val="tx1"/>
                          </a:solidFill>
                          <a:effectLst/>
                        </a:rPr>
                        <a:t>GRU</a:t>
                      </a:r>
                      <a:endParaRPr lang="en-IN" sz="2000" b="1" i="0" u="none" strike="noStrike" cap="none" spc="0" dirty="0">
                        <a:solidFill>
                          <a:schemeClr val="tx1"/>
                        </a:solidFill>
                        <a:effectLst/>
                        <a:latin typeface="Segoe UI" panose="020B0502040204020203" pitchFamily="34" charset="0"/>
                      </a:endParaRPr>
                    </a:p>
                  </a:txBody>
                  <a:tcPr marL="4701" marR="4701" marT="50489" marB="50489" anchor="b"/>
                </a:tc>
                <a:extLst>
                  <a:ext uri="{0D108BD9-81ED-4DB2-BD59-A6C34878D82A}">
                    <a16:rowId xmlns:a16="http://schemas.microsoft.com/office/drawing/2014/main" val="3043154399"/>
                  </a:ext>
                </a:extLst>
              </a:tr>
              <a:tr h="304348">
                <a:tc>
                  <a:txBody>
                    <a:bodyPr/>
                    <a:lstStyle/>
                    <a:p>
                      <a:pPr algn="l" fontAlgn="ctr"/>
                      <a:r>
                        <a:rPr lang="en-IN" sz="1200" b="1" u="none" strike="noStrike" cap="none" spc="0">
                          <a:solidFill>
                            <a:schemeClr val="tx1"/>
                          </a:solidFill>
                          <a:effectLst/>
                        </a:rPr>
                        <a:t>Number of Gates</a:t>
                      </a:r>
                      <a:endParaRPr lang="en-IN" sz="1200" b="1" i="0" u="none" strike="noStrike" cap="none" spc="0">
                        <a:solidFill>
                          <a:schemeClr val="tx1"/>
                        </a:solidFill>
                        <a:effectLst/>
                        <a:latin typeface="Segoe UI" panose="020B0502040204020203" pitchFamily="34" charset="0"/>
                      </a:endParaRPr>
                    </a:p>
                  </a:txBody>
                  <a:tcPr marL="4701" marR="4701" marT="50489" marB="50489" anchor="ctr"/>
                </a:tc>
                <a:tc>
                  <a:txBody>
                    <a:bodyPr/>
                    <a:lstStyle/>
                    <a:p>
                      <a:pPr algn="l" fontAlgn="ctr"/>
                      <a:r>
                        <a:rPr lang="en-IN" sz="1200" u="none" strike="noStrike" cap="none" spc="0">
                          <a:solidFill>
                            <a:schemeClr val="tx1"/>
                          </a:solidFill>
                          <a:effectLst/>
                        </a:rPr>
                        <a:t>3 (input, output, forget)</a:t>
                      </a:r>
                      <a:endParaRPr lang="en-IN" sz="1200" b="0" i="0" u="none" strike="noStrike" cap="none" spc="0">
                        <a:solidFill>
                          <a:schemeClr val="tx1"/>
                        </a:solidFill>
                        <a:effectLst/>
                        <a:latin typeface="Segoe UI" panose="020B0502040204020203" pitchFamily="34" charset="0"/>
                      </a:endParaRPr>
                    </a:p>
                  </a:txBody>
                  <a:tcPr marL="4701" marR="4701" marT="50489" marB="50489" anchor="ctr"/>
                </a:tc>
                <a:tc>
                  <a:txBody>
                    <a:bodyPr/>
                    <a:lstStyle/>
                    <a:p>
                      <a:pPr algn="l" fontAlgn="ctr"/>
                      <a:r>
                        <a:rPr lang="en-IN" sz="1200" u="none" strike="noStrike" cap="none" spc="0">
                          <a:solidFill>
                            <a:schemeClr val="tx1"/>
                          </a:solidFill>
                          <a:effectLst/>
                        </a:rPr>
                        <a:t>2 (update, reset)</a:t>
                      </a:r>
                      <a:endParaRPr lang="en-IN" sz="1200" b="0" i="0" u="none" strike="noStrike" cap="none" spc="0">
                        <a:solidFill>
                          <a:schemeClr val="tx1"/>
                        </a:solidFill>
                        <a:effectLst/>
                        <a:latin typeface="Segoe UI" panose="020B0502040204020203" pitchFamily="34" charset="0"/>
                      </a:endParaRPr>
                    </a:p>
                  </a:txBody>
                  <a:tcPr marL="4701" marR="4701" marT="50489" marB="50489" anchor="ctr"/>
                </a:tc>
                <a:extLst>
                  <a:ext uri="{0D108BD9-81ED-4DB2-BD59-A6C34878D82A}">
                    <a16:rowId xmlns:a16="http://schemas.microsoft.com/office/drawing/2014/main" val="307354319"/>
                  </a:ext>
                </a:extLst>
              </a:tr>
              <a:tr h="592705">
                <a:tc>
                  <a:txBody>
                    <a:bodyPr/>
                    <a:lstStyle/>
                    <a:p>
                      <a:pPr algn="l" fontAlgn="ctr"/>
                      <a:r>
                        <a:rPr lang="en-IN" sz="1050" b="1" u="none" strike="noStrike" cap="none" spc="0">
                          <a:solidFill>
                            <a:schemeClr val="tx1"/>
                          </a:solidFill>
                          <a:effectLst/>
                        </a:rPr>
                        <a:t>Gate Functions</a:t>
                      </a:r>
                      <a:endParaRPr lang="en-IN" sz="1050" b="1" i="0" u="none" strike="noStrike" cap="none" spc="0">
                        <a:solidFill>
                          <a:schemeClr val="tx1"/>
                        </a:solidFill>
                        <a:effectLst/>
                        <a:latin typeface="Segoe UI" panose="020B0502040204020203" pitchFamily="34" charset="0"/>
                      </a:endParaRPr>
                    </a:p>
                  </a:txBody>
                  <a:tcPr marL="4701" marR="4701" marT="50489" marB="50489" anchor="ctr"/>
                </a:tc>
                <a:tc>
                  <a:txBody>
                    <a:bodyPr/>
                    <a:lstStyle/>
                    <a:p>
                      <a:pPr algn="l" fontAlgn="ctr"/>
                      <a:r>
                        <a:rPr lang="en-US" sz="1050" u="none" strike="noStrike" cap="none" spc="0" dirty="0">
                          <a:solidFill>
                            <a:schemeClr val="tx1"/>
                          </a:solidFill>
                          <a:effectLst/>
                        </a:rPr>
                        <a:t>Input gate controls the extent of new input, forget gate controls the memory to discard from the cell, output gate controls the output to the next layer</a:t>
                      </a:r>
                      <a:endParaRPr lang="en-US" sz="1050" b="0" i="0" u="none" strike="noStrike" cap="none" spc="0" dirty="0">
                        <a:solidFill>
                          <a:schemeClr val="tx1"/>
                        </a:solidFill>
                        <a:effectLst/>
                        <a:latin typeface="Segoe UI" panose="020B0502040204020203" pitchFamily="34" charset="0"/>
                      </a:endParaRPr>
                    </a:p>
                  </a:txBody>
                  <a:tcPr marL="4701" marR="4701" marT="50489" marB="50489" anchor="ctr"/>
                </a:tc>
                <a:tc>
                  <a:txBody>
                    <a:bodyPr/>
                    <a:lstStyle/>
                    <a:p>
                      <a:pPr algn="l" fontAlgn="ctr"/>
                      <a:r>
                        <a:rPr lang="en-US" sz="1050" u="none" strike="noStrike" cap="none" spc="0" dirty="0">
                          <a:solidFill>
                            <a:schemeClr val="tx1"/>
                          </a:solidFill>
                          <a:effectLst/>
                        </a:rPr>
                        <a:t>Update gate decides how much past information to pass to the future, reset gate decides how much past information to forget</a:t>
                      </a:r>
                      <a:endParaRPr lang="en-US" sz="1050" b="0" i="0" u="none" strike="noStrike" cap="none" spc="0" dirty="0">
                        <a:solidFill>
                          <a:schemeClr val="tx1"/>
                        </a:solidFill>
                        <a:effectLst/>
                        <a:latin typeface="Segoe UI" panose="020B0502040204020203" pitchFamily="34" charset="0"/>
                      </a:endParaRPr>
                    </a:p>
                  </a:txBody>
                  <a:tcPr marL="4701" marR="4701" marT="50489" marB="50489" anchor="ctr"/>
                </a:tc>
                <a:extLst>
                  <a:ext uri="{0D108BD9-81ED-4DB2-BD59-A6C34878D82A}">
                    <a16:rowId xmlns:a16="http://schemas.microsoft.com/office/drawing/2014/main" val="3770748671"/>
                  </a:ext>
                </a:extLst>
              </a:tr>
              <a:tr h="304348">
                <a:tc>
                  <a:txBody>
                    <a:bodyPr/>
                    <a:lstStyle/>
                    <a:p>
                      <a:pPr algn="l" fontAlgn="ctr"/>
                      <a:r>
                        <a:rPr lang="en-IN" sz="1200" b="1" u="none" strike="noStrike" cap="none" spc="0">
                          <a:solidFill>
                            <a:schemeClr val="tx1"/>
                          </a:solidFill>
                          <a:effectLst/>
                        </a:rPr>
                        <a:t>Parameters</a:t>
                      </a:r>
                      <a:endParaRPr lang="en-IN" sz="1200" b="1" i="0" u="none" strike="noStrike" cap="none" spc="0">
                        <a:solidFill>
                          <a:schemeClr val="tx1"/>
                        </a:solidFill>
                        <a:effectLst/>
                        <a:latin typeface="Segoe UI" panose="020B0502040204020203" pitchFamily="34" charset="0"/>
                      </a:endParaRPr>
                    </a:p>
                  </a:txBody>
                  <a:tcPr marL="4701" marR="4701" marT="50489" marB="50489" anchor="ctr"/>
                </a:tc>
                <a:tc>
                  <a:txBody>
                    <a:bodyPr/>
                    <a:lstStyle/>
                    <a:p>
                      <a:pPr algn="l" fontAlgn="ctr"/>
                      <a:r>
                        <a:rPr lang="en-US" sz="1200" u="none" strike="noStrike" cap="none" spc="0">
                          <a:solidFill>
                            <a:schemeClr val="tx1"/>
                          </a:solidFill>
                          <a:effectLst/>
                        </a:rPr>
                        <a:t>More (due to three gates and the cell state)</a:t>
                      </a:r>
                      <a:endParaRPr lang="en-US" sz="1200" b="0" i="0" u="none" strike="noStrike" cap="none" spc="0">
                        <a:solidFill>
                          <a:schemeClr val="tx1"/>
                        </a:solidFill>
                        <a:effectLst/>
                        <a:latin typeface="Segoe UI" panose="020B0502040204020203" pitchFamily="34" charset="0"/>
                      </a:endParaRPr>
                    </a:p>
                  </a:txBody>
                  <a:tcPr marL="4701" marR="4701" marT="50489" marB="50489" anchor="ctr"/>
                </a:tc>
                <a:tc>
                  <a:txBody>
                    <a:bodyPr/>
                    <a:lstStyle/>
                    <a:p>
                      <a:pPr algn="l" fontAlgn="ctr"/>
                      <a:r>
                        <a:rPr lang="en-US" sz="1200" u="none" strike="noStrike" cap="none" spc="0">
                          <a:solidFill>
                            <a:schemeClr val="tx1"/>
                          </a:solidFill>
                          <a:effectLst/>
                        </a:rPr>
                        <a:t>Fewer (no separate cell state and one less gate)</a:t>
                      </a:r>
                      <a:endParaRPr lang="en-US" sz="1200" b="0" i="0" u="none" strike="noStrike" cap="none" spc="0">
                        <a:solidFill>
                          <a:schemeClr val="tx1"/>
                        </a:solidFill>
                        <a:effectLst/>
                        <a:latin typeface="Segoe UI" panose="020B0502040204020203" pitchFamily="34" charset="0"/>
                      </a:endParaRPr>
                    </a:p>
                  </a:txBody>
                  <a:tcPr marL="4701" marR="4701" marT="50489" marB="50489" anchor="ctr"/>
                </a:tc>
                <a:extLst>
                  <a:ext uri="{0D108BD9-81ED-4DB2-BD59-A6C34878D82A}">
                    <a16:rowId xmlns:a16="http://schemas.microsoft.com/office/drawing/2014/main" val="2795238161"/>
                  </a:ext>
                </a:extLst>
              </a:tr>
              <a:tr h="440938">
                <a:tc>
                  <a:txBody>
                    <a:bodyPr/>
                    <a:lstStyle/>
                    <a:p>
                      <a:pPr algn="l" fontAlgn="ctr"/>
                      <a:r>
                        <a:rPr lang="en-IN" sz="1050" b="1" u="none" strike="noStrike" cap="none" spc="0">
                          <a:solidFill>
                            <a:schemeClr val="tx1"/>
                          </a:solidFill>
                          <a:effectLst/>
                        </a:rPr>
                        <a:t>Memory Cell</a:t>
                      </a:r>
                      <a:endParaRPr lang="en-IN" sz="1050" b="1" i="0" u="none" strike="noStrike" cap="none" spc="0">
                        <a:solidFill>
                          <a:schemeClr val="tx1"/>
                        </a:solidFill>
                        <a:effectLst/>
                        <a:latin typeface="Segoe UI" panose="020B0502040204020203" pitchFamily="34" charset="0"/>
                      </a:endParaRPr>
                    </a:p>
                  </a:txBody>
                  <a:tcPr marL="4701" marR="4701" marT="50489" marB="50489" anchor="ctr"/>
                </a:tc>
                <a:tc>
                  <a:txBody>
                    <a:bodyPr/>
                    <a:lstStyle/>
                    <a:p>
                      <a:pPr algn="l" fontAlgn="ctr"/>
                      <a:r>
                        <a:rPr lang="en-US" sz="1050" u="none" strike="noStrike" cap="none" spc="0" dirty="0">
                          <a:solidFill>
                            <a:schemeClr val="tx1"/>
                          </a:solidFill>
                          <a:effectLst/>
                        </a:rPr>
                        <a:t>Yes (separate cell state in addition to the hidden state)</a:t>
                      </a:r>
                      <a:endParaRPr lang="en-US" sz="1050" b="0" i="0" u="none" strike="noStrike" cap="none" spc="0" dirty="0">
                        <a:solidFill>
                          <a:schemeClr val="tx1"/>
                        </a:solidFill>
                        <a:effectLst/>
                        <a:latin typeface="Segoe UI" panose="020B0502040204020203" pitchFamily="34" charset="0"/>
                      </a:endParaRPr>
                    </a:p>
                  </a:txBody>
                  <a:tcPr marL="4701" marR="4701" marT="50489" marB="50489" anchor="ctr"/>
                </a:tc>
                <a:tc>
                  <a:txBody>
                    <a:bodyPr/>
                    <a:lstStyle/>
                    <a:p>
                      <a:pPr algn="l" fontAlgn="ctr"/>
                      <a:r>
                        <a:rPr lang="en-US" sz="1050" u="none" strike="noStrike" cap="none" spc="0">
                          <a:solidFill>
                            <a:schemeClr val="tx1"/>
                          </a:solidFill>
                          <a:effectLst/>
                        </a:rPr>
                        <a:t>No (uses hidden states for memory without a separate cell)</a:t>
                      </a:r>
                      <a:endParaRPr lang="en-US" sz="1050" b="0" i="0" u="none" strike="noStrike" cap="none" spc="0">
                        <a:solidFill>
                          <a:schemeClr val="tx1"/>
                        </a:solidFill>
                        <a:effectLst/>
                        <a:latin typeface="Segoe UI" panose="020B0502040204020203" pitchFamily="34" charset="0"/>
                      </a:endParaRPr>
                    </a:p>
                  </a:txBody>
                  <a:tcPr marL="4701" marR="4701" marT="50489" marB="50489" anchor="ctr"/>
                </a:tc>
                <a:extLst>
                  <a:ext uri="{0D108BD9-81ED-4DB2-BD59-A6C34878D82A}">
                    <a16:rowId xmlns:a16="http://schemas.microsoft.com/office/drawing/2014/main" val="1444652940"/>
                  </a:ext>
                </a:extLst>
              </a:tr>
              <a:tr h="471292">
                <a:tc>
                  <a:txBody>
                    <a:bodyPr/>
                    <a:lstStyle/>
                    <a:p>
                      <a:pPr algn="l" fontAlgn="ctr"/>
                      <a:r>
                        <a:rPr lang="en-IN" sz="1200" b="1" u="none" strike="noStrike" cap="none" spc="0">
                          <a:solidFill>
                            <a:schemeClr val="tx1"/>
                          </a:solidFill>
                          <a:effectLst/>
                        </a:rPr>
                        <a:t>Computational Complexity</a:t>
                      </a:r>
                      <a:endParaRPr lang="en-IN" sz="1200" b="1" i="0" u="none" strike="noStrike" cap="none" spc="0">
                        <a:solidFill>
                          <a:schemeClr val="tx1"/>
                        </a:solidFill>
                        <a:effectLst/>
                        <a:latin typeface="Segoe UI" panose="020B0502040204020203" pitchFamily="34" charset="0"/>
                      </a:endParaRPr>
                    </a:p>
                  </a:txBody>
                  <a:tcPr marL="4701" marR="4701" marT="50489" marB="50489" anchor="ctr"/>
                </a:tc>
                <a:tc>
                  <a:txBody>
                    <a:bodyPr/>
                    <a:lstStyle/>
                    <a:p>
                      <a:pPr algn="l" fontAlgn="ctr"/>
                      <a:r>
                        <a:rPr lang="en-US" sz="1200" u="none" strike="noStrike" cap="none" spc="0" dirty="0">
                          <a:solidFill>
                            <a:schemeClr val="tx1"/>
                          </a:solidFill>
                          <a:effectLst/>
                        </a:rPr>
                        <a:t>Higher (more gates and cell state computations)</a:t>
                      </a:r>
                      <a:endParaRPr lang="en-US" sz="1200" b="0" i="0" u="none" strike="noStrike" cap="none" spc="0" dirty="0">
                        <a:solidFill>
                          <a:schemeClr val="tx1"/>
                        </a:solidFill>
                        <a:effectLst/>
                        <a:latin typeface="Segoe UI" panose="020B0502040204020203" pitchFamily="34" charset="0"/>
                      </a:endParaRPr>
                    </a:p>
                  </a:txBody>
                  <a:tcPr marL="4701" marR="4701" marT="50489" marB="50489" anchor="ctr"/>
                </a:tc>
                <a:tc>
                  <a:txBody>
                    <a:bodyPr/>
                    <a:lstStyle/>
                    <a:p>
                      <a:pPr algn="l" fontAlgn="ctr"/>
                      <a:r>
                        <a:rPr lang="en-US" sz="1200" u="none" strike="noStrike" cap="none" spc="0">
                          <a:solidFill>
                            <a:schemeClr val="tx1"/>
                          </a:solidFill>
                          <a:effectLst/>
                        </a:rPr>
                        <a:t>Lower (simpler structure with fewer gates)</a:t>
                      </a:r>
                      <a:endParaRPr lang="en-US" sz="1200" b="0" i="0" u="none" strike="noStrike" cap="none" spc="0">
                        <a:solidFill>
                          <a:schemeClr val="tx1"/>
                        </a:solidFill>
                        <a:effectLst/>
                        <a:latin typeface="Segoe UI" panose="020B0502040204020203" pitchFamily="34" charset="0"/>
                      </a:endParaRPr>
                    </a:p>
                  </a:txBody>
                  <a:tcPr marL="4701" marR="4701" marT="50489" marB="50489" anchor="ctr"/>
                </a:tc>
                <a:extLst>
                  <a:ext uri="{0D108BD9-81ED-4DB2-BD59-A6C34878D82A}">
                    <a16:rowId xmlns:a16="http://schemas.microsoft.com/office/drawing/2014/main" val="446892004"/>
                  </a:ext>
                </a:extLst>
              </a:tr>
              <a:tr h="289171">
                <a:tc>
                  <a:txBody>
                    <a:bodyPr/>
                    <a:lstStyle/>
                    <a:p>
                      <a:pPr algn="l" fontAlgn="ctr"/>
                      <a:r>
                        <a:rPr lang="en-IN" sz="1050" b="1" u="none" strike="noStrike" cap="none" spc="0">
                          <a:solidFill>
                            <a:schemeClr val="tx1"/>
                          </a:solidFill>
                          <a:effectLst/>
                        </a:rPr>
                        <a:t>Training Time</a:t>
                      </a:r>
                      <a:endParaRPr lang="en-IN" sz="1050" b="1" i="0" u="none" strike="noStrike" cap="none" spc="0">
                        <a:solidFill>
                          <a:schemeClr val="tx1"/>
                        </a:solidFill>
                        <a:effectLst/>
                        <a:latin typeface="Segoe UI" panose="020B0502040204020203" pitchFamily="34" charset="0"/>
                      </a:endParaRPr>
                    </a:p>
                  </a:txBody>
                  <a:tcPr marL="4701" marR="4701" marT="50489" marB="50489" anchor="ctr"/>
                </a:tc>
                <a:tc>
                  <a:txBody>
                    <a:bodyPr/>
                    <a:lstStyle/>
                    <a:p>
                      <a:pPr algn="l" fontAlgn="ctr"/>
                      <a:r>
                        <a:rPr lang="en-US" sz="1050" u="none" strike="noStrike" cap="none" spc="0" dirty="0">
                          <a:solidFill>
                            <a:schemeClr val="tx1"/>
                          </a:solidFill>
                          <a:effectLst/>
                        </a:rPr>
                        <a:t>Generally longer (more parameters to learn)</a:t>
                      </a:r>
                      <a:endParaRPr lang="en-US" sz="1050" b="0" i="0" u="none" strike="noStrike" cap="none" spc="0" dirty="0">
                        <a:solidFill>
                          <a:schemeClr val="tx1"/>
                        </a:solidFill>
                        <a:effectLst/>
                        <a:latin typeface="Segoe UI" panose="020B0502040204020203" pitchFamily="34" charset="0"/>
                      </a:endParaRPr>
                    </a:p>
                  </a:txBody>
                  <a:tcPr marL="4701" marR="4701" marT="50489" marB="50489" anchor="ctr"/>
                </a:tc>
                <a:tc>
                  <a:txBody>
                    <a:bodyPr/>
                    <a:lstStyle/>
                    <a:p>
                      <a:pPr algn="l" fontAlgn="ctr"/>
                      <a:r>
                        <a:rPr lang="en-US" sz="1050" u="none" strike="noStrike" cap="none" spc="0">
                          <a:solidFill>
                            <a:schemeClr val="tx1"/>
                          </a:solidFill>
                          <a:effectLst/>
                        </a:rPr>
                        <a:t>Generally shorter (fewer parameters to learn)</a:t>
                      </a:r>
                      <a:endParaRPr lang="en-US" sz="1050" b="0" i="0" u="none" strike="noStrike" cap="none" spc="0">
                        <a:solidFill>
                          <a:schemeClr val="tx1"/>
                        </a:solidFill>
                        <a:effectLst/>
                        <a:latin typeface="Segoe UI" panose="020B0502040204020203" pitchFamily="34" charset="0"/>
                      </a:endParaRPr>
                    </a:p>
                  </a:txBody>
                  <a:tcPr marL="4701" marR="4701" marT="50489" marB="50489" anchor="ctr"/>
                </a:tc>
                <a:extLst>
                  <a:ext uri="{0D108BD9-81ED-4DB2-BD59-A6C34878D82A}">
                    <a16:rowId xmlns:a16="http://schemas.microsoft.com/office/drawing/2014/main" val="2608330336"/>
                  </a:ext>
                </a:extLst>
              </a:tr>
              <a:tr h="638235">
                <a:tc>
                  <a:txBody>
                    <a:bodyPr/>
                    <a:lstStyle/>
                    <a:p>
                      <a:pPr algn="l" fontAlgn="ctr"/>
                      <a:r>
                        <a:rPr lang="en-IN" sz="1200" b="1" u="none" strike="noStrike" cap="none" spc="0">
                          <a:solidFill>
                            <a:schemeClr val="tx1"/>
                          </a:solidFill>
                          <a:effectLst/>
                        </a:rPr>
                        <a:t>Flexibility in Capturing Dependencies</a:t>
                      </a:r>
                      <a:endParaRPr lang="en-IN" sz="1200" b="1" i="0" u="none" strike="noStrike" cap="none" spc="0">
                        <a:solidFill>
                          <a:schemeClr val="tx1"/>
                        </a:solidFill>
                        <a:effectLst/>
                        <a:latin typeface="Segoe UI" panose="020B0502040204020203" pitchFamily="34" charset="0"/>
                      </a:endParaRPr>
                    </a:p>
                  </a:txBody>
                  <a:tcPr marL="4701" marR="4701" marT="50489" marB="50489" anchor="ctr"/>
                </a:tc>
                <a:tc>
                  <a:txBody>
                    <a:bodyPr/>
                    <a:lstStyle/>
                    <a:p>
                      <a:pPr algn="l" fontAlgn="ctr"/>
                      <a:r>
                        <a:rPr lang="en-US" sz="1200" u="none" strike="noStrike" cap="none" spc="0" dirty="0">
                          <a:solidFill>
                            <a:schemeClr val="tx1"/>
                          </a:solidFill>
                          <a:effectLst/>
                        </a:rPr>
                        <a:t>More flexible due to more gates, can capture longer dependencies better</a:t>
                      </a:r>
                      <a:endParaRPr lang="en-US" sz="1200" b="0" i="0" u="none" strike="noStrike" cap="none" spc="0" dirty="0">
                        <a:solidFill>
                          <a:schemeClr val="tx1"/>
                        </a:solidFill>
                        <a:effectLst/>
                        <a:latin typeface="Segoe UI" panose="020B0502040204020203" pitchFamily="34" charset="0"/>
                      </a:endParaRPr>
                    </a:p>
                  </a:txBody>
                  <a:tcPr marL="4701" marR="4701" marT="50489" marB="50489" anchor="ctr"/>
                </a:tc>
                <a:tc>
                  <a:txBody>
                    <a:bodyPr/>
                    <a:lstStyle/>
                    <a:p>
                      <a:pPr algn="l" fontAlgn="ctr"/>
                      <a:r>
                        <a:rPr lang="en-US" sz="1200" u="none" strike="noStrike" cap="none" spc="0">
                          <a:solidFill>
                            <a:schemeClr val="tx1"/>
                          </a:solidFill>
                          <a:effectLst/>
                        </a:rPr>
                        <a:t>Less flexible with fewer gates, but still effective at capturing dependencies</a:t>
                      </a:r>
                      <a:endParaRPr lang="en-US" sz="1200" b="0" i="0" u="none" strike="noStrike" cap="none" spc="0">
                        <a:solidFill>
                          <a:schemeClr val="tx1"/>
                        </a:solidFill>
                        <a:effectLst/>
                        <a:latin typeface="Segoe UI" panose="020B0502040204020203" pitchFamily="34" charset="0"/>
                      </a:endParaRPr>
                    </a:p>
                  </a:txBody>
                  <a:tcPr marL="4701" marR="4701" marT="50489" marB="50489" anchor="ctr"/>
                </a:tc>
                <a:extLst>
                  <a:ext uri="{0D108BD9-81ED-4DB2-BD59-A6C34878D82A}">
                    <a16:rowId xmlns:a16="http://schemas.microsoft.com/office/drawing/2014/main" val="727150359"/>
                  </a:ext>
                </a:extLst>
              </a:tr>
              <a:tr h="440938">
                <a:tc>
                  <a:txBody>
                    <a:bodyPr/>
                    <a:lstStyle/>
                    <a:p>
                      <a:pPr algn="l" fontAlgn="ctr"/>
                      <a:r>
                        <a:rPr lang="en-IN" sz="1050" b="1" u="none" strike="noStrike" cap="none" spc="0">
                          <a:solidFill>
                            <a:schemeClr val="tx1"/>
                          </a:solidFill>
                          <a:effectLst/>
                        </a:rPr>
                        <a:t>Performance</a:t>
                      </a:r>
                      <a:endParaRPr lang="en-IN" sz="1050" b="1" i="0" u="none" strike="noStrike" cap="none" spc="0">
                        <a:solidFill>
                          <a:schemeClr val="tx1"/>
                        </a:solidFill>
                        <a:effectLst/>
                        <a:latin typeface="Segoe UI" panose="020B0502040204020203" pitchFamily="34" charset="0"/>
                      </a:endParaRPr>
                    </a:p>
                  </a:txBody>
                  <a:tcPr marL="4701" marR="4701" marT="50489" marB="50489" anchor="ctr"/>
                </a:tc>
                <a:tc>
                  <a:txBody>
                    <a:bodyPr/>
                    <a:lstStyle/>
                    <a:p>
                      <a:pPr algn="l" fontAlgn="ctr"/>
                      <a:r>
                        <a:rPr lang="en-US" sz="1050" u="none" strike="noStrike" cap="none" spc="0">
                          <a:solidFill>
                            <a:schemeClr val="tx1"/>
                          </a:solidFill>
                          <a:effectLst/>
                        </a:rPr>
                        <a:t>Generally better on tasks requiring modeling of long-distance dependencies</a:t>
                      </a:r>
                      <a:endParaRPr lang="en-US" sz="1050" b="0" i="0" u="none" strike="noStrike" cap="none" spc="0">
                        <a:solidFill>
                          <a:schemeClr val="tx1"/>
                        </a:solidFill>
                        <a:effectLst/>
                        <a:latin typeface="Segoe UI" panose="020B0502040204020203" pitchFamily="34" charset="0"/>
                      </a:endParaRPr>
                    </a:p>
                  </a:txBody>
                  <a:tcPr marL="4701" marR="4701" marT="50489" marB="50489" anchor="ctr"/>
                </a:tc>
                <a:tc>
                  <a:txBody>
                    <a:bodyPr/>
                    <a:lstStyle/>
                    <a:p>
                      <a:pPr algn="l" fontAlgn="ctr"/>
                      <a:r>
                        <a:rPr lang="en-US" sz="1050" u="none" strike="noStrike" cap="none" spc="0" dirty="0">
                          <a:solidFill>
                            <a:schemeClr val="tx1"/>
                          </a:solidFill>
                          <a:effectLst/>
                        </a:rPr>
                        <a:t>Often comparable to LSTM, sometimes better on smaller datasets or tasks with less long-distance dependencies</a:t>
                      </a:r>
                      <a:endParaRPr lang="en-US" sz="1050" b="0" i="0" u="none" strike="noStrike" cap="none" spc="0" dirty="0">
                        <a:solidFill>
                          <a:schemeClr val="tx1"/>
                        </a:solidFill>
                        <a:effectLst/>
                        <a:latin typeface="Segoe UI" panose="020B0502040204020203" pitchFamily="34" charset="0"/>
                      </a:endParaRPr>
                    </a:p>
                  </a:txBody>
                  <a:tcPr marL="4701" marR="4701" marT="50489" marB="50489" anchor="ctr"/>
                </a:tc>
                <a:extLst>
                  <a:ext uri="{0D108BD9-81ED-4DB2-BD59-A6C34878D82A}">
                    <a16:rowId xmlns:a16="http://schemas.microsoft.com/office/drawing/2014/main" val="302677811"/>
                  </a:ext>
                </a:extLst>
              </a:tr>
              <a:tr h="471292">
                <a:tc>
                  <a:txBody>
                    <a:bodyPr/>
                    <a:lstStyle/>
                    <a:p>
                      <a:pPr algn="l" fontAlgn="ctr"/>
                      <a:r>
                        <a:rPr lang="en-IN" sz="1200" b="1" u="none" strike="noStrike" cap="none" spc="0">
                          <a:solidFill>
                            <a:schemeClr val="tx1"/>
                          </a:solidFill>
                          <a:effectLst/>
                        </a:rPr>
                        <a:t>Use Case</a:t>
                      </a:r>
                      <a:endParaRPr lang="en-IN" sz="1200" b="1" i="0" u="none" strike="noStrike" cap="none" spc="0">
                        <a:solidFill>
                          <a:schemeClr val="tx1"/>
                        </a:solidFill>
                        <a:effectLst/>
                        <a:latin typeface="Segoe UI" panose="020B0502040204020203" pitchFamily="34" charset="0"/>
                      </a:endParaRPr>
                    </a:p>
                  </a:txBody>
                  <a:tcPr marL="4701" marR="4701" marT="50489" marB="50489" anchor="ctr"/>
                </a:tc>
                <a:tc>
                  <a:txBody>
                    <a:bodyPr/>
                    <a:lstStyle/>
                    <a:p>
                      <a:pPr algn="l" fontAlgn="ctr"/>
                      <a:r>
                        <a:rPr lang="en-US" sz="1200" u="none" strike="noStrike" cap="none" spc="0" dirty="0">
                          <a:solidFill>
                            <a:schemeClr val="tx1"/>
                          </a:solidFill>
                          <a:effectLst/>
                        </a:rPr>
                        <a:t>More effective when the range of dependency lengths is large and varied</a:t>
                      </a:r>
                      <a:endParaRPr lang="en-US" sz="1200" b="0" i="0" u="none" strike="noStrike" cap="none" spc="0" dirty="0">
                        <a:solidFill>
                          <a:schemeClr val="tx1"/>
                        </a:solidFill>
                        <a:effectLst/>
                        <a:latin typeface="Segoe UI" panose="020B0502040204020203" pitchFamily="34" charset="0"/>
                      </a:endParaRPr>
                    </a:p>
                  </a:txBody>
                  <a:tcPr marL="4701" marR="4701" marT="50489" marB="50489" anchor="ctr"/>
                </a:tc>
                <a:tc>
                  <a:txBody>
                    <a:bodyPr/>
                    <a:lstStyle/>
                    <a:p>
                      <a:pPr algn="l" fontAlgn="ctr"/>
                      <a:r>
                        <a:rPr lang="en-US" sz="1200" u="none" strike="noStrike" cap="none" spc="0" dirty="0">
                          <a:solidFill>
                            <a:schemeClr val="tx1"/>
                          </a:solidFill>
                          <a:effectLst/>
                        </a:rPr>
                        <a:t>Can be preferable for less complex tasks or when computational efficiency is a concern</a:t>
                      </a:r>
                      <a:endParaRPr lang="en-US" sz="1200" b="0" i="0" u="none" strike="noStrike" cap="none" spc="0" dirty="0">
                        <a:solidFill>
                          <a:schemeClr val="tx1"/>
                        </a:solidFill>
                        <a:effectLst/>
                        <a:latin typeface="Segoe UI" panose="020B0502040204020203" pitchFamily="34" charset="0"/>
                      </a:endParaRPr>
                    </a:p>
                  </a:txBody>
                  <a:tcPr marL="4701" marR="4701" marT="50489" marB="50489" anchor="ctr"/>
                </a:tc>
                <a:extLst>
                  <a:ext uri="{0D108BD9-81ED-4DB2-BD59-A6C34878D82A}">
                    <a16:rowId xmlns:a16="http://schemas.microsoft.com/office/drawing/2014/main" val="2357358617"/>
                  </a:ext>
                </a:extLst>
              </a:tr>
            </a:tbl>
          </a:graphicData>
        </a:graphic>
      </p:graphicFrame>
    </p:spTree>
    <p:extLst>
      <p:ext uri="{BB962C8B-B14F-4D97-AF65-F5344CB8AC3E}">
        <p14:creationId xmlns:p14="http://schemas.microsoft.com/office/powerpoint/2010/main" val="2026127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2"/>
          <p:cNvSpPr txBox="1"/>
          <p:nvPr/>
        </p:nvSpPr>
        <p:spPr>
          <a:xfrm>
            <a:off x="378431" y="1149111"/>
            <a:ext cx="3338605" cy="676800"/>
          </a:xfrm>
          <a:prstGeom prst="rect">
            <a:avLst/>
          </a:prstGeom>
          <a:noFill/>
          <a:ln>
            <a:noFill/>
          </a:ln>
        </p:spPr>
        <p:txBody>
          <a:bodyPr spcFirstLastPara="1" wrap="square" lIns="91425" tIns="91425" rIns="91425" bIns="91425" anchor="ctr" anchorCtr="0">
            <a:noAutofit/>
          </a:bodyPr>
          <a:lstStyle/>
          <a:p>
            <a:pPr algn="ctr"/>
            <a:endParaRPr sz="2100" dirty="0">
              <a:solidFill>
                <a:schemeClr val="dk1"/>
              </a:solidFill>
              <a:latin typeface="Avenir"/>
              <a:ea typeface="Avenir"/>
              <a:cs typeface="Avenir"/>
              <a:sym typeface="Avenir"/>
            </a:endParaRPr>
          </a:p>
        </p:txBody>
      </p:sp>
      <p:pic>
        <p:nvPicPr>
          <p:cNvPr id="189" name="Google Shape;189;p12"/>
          <p:cNvPicPr preferRelativeResize="0"/>
          <p:nvPr/>
        </p:nvPicPr>
        <p:blipFill rotWithShape="1">
          <a:blip r:embed="rId3">
            <a:alphaModFix/>
          </a:blip>
          <a:srcRect/>
          <a:stretch/>
        </p:blipFill>
        <p:spPr>
          <a:xfrm>
            <a:off x="745294" y="2146554"/>
            <a:ext cx="4765069" cy="3387852"/>
          </a:xfrm>
          <a:prstGeom prst="rect">
            <a:avLst/>
          </a:prstGeom>
          <a:noFill/>
          <a:ln>
            <a:noFill/>
          </a:ln>
        </p:spPr>
      </p:pic>
      <p:sp>
        <p:nvSpPr>
          <p:cNvPr id="190" name="Google Shape;190;p12"/>
          <p:cNvSpPr txBox="1"/>
          <p:nvPr/>
        </p:nvSpPr>
        <p:spPr>
          <a:xfrm>
            <a:off x="5510363" y="2758599"/>
            <a:ext cx="3322741" cy="1565700"/>
          </a:xfrm>
          <a:prstGeom prst="rect">
            <a:avLst/>
          </a:prstGeom>
          <a:noFill/>
          <a:ln>
            <a:noFill/>
          </a:ln>
        </p:spPr>
        <p:txBody>
          <a:bodyPr spcFirstLastPara="1" wrap="square" lIns="91425" tIns="91425" rIns="91425" bIns="91425" anchor="t" anchorCtr="0">
            <a:noAutofit/>
          </a:bodyPr>
          <a:lstStyle/>
          <a:p>
            <a:pPr marL="457189" indent="-304792">
              <a:lnSpc>
                <a:spcPct val="150000"/>
              </a:lnSpc>
              <a:buClr>
                <a:srgbClr val="0000FF"/>
              </a:buClr>
              <a:buSzPts val="1200"/>
              <a:buFont typeface="Roboto"/>
              <a:buAutoNum type="arabicPeriod"/>
            </a:pPr>
            <a:r>
              <a:rPr lang="en-US" sz="1350">
                <a:solidFill>
                  <a:srgbClr val="0000FF"/>
                </a:solidFill>
                <a:latin typeface="Avenir"/>
                <a:ea typeface="Avenir"/>
                <a:cs typeface="Avenir"/>
                <a:sym typeface="Avenir"/>
              </a:rPr>
              <a:t>Words?</a:t>
            </a:r>
            <a:endParaRPr sz="1350">
              <a:solidFill>
                <a:srgbClr val="0000FF"/>
              </a:solidFill>
              <a:latin typeface="Avenir"/>
              <a:ea typeface="Avenir"/>
              <a:cs typeface="Avenir"/>
              <a:sym typeface="Avenir"/>
            </a:endParaRPr>
          </a:p>
          <a:p>
            <a:pPr marL="457189" indent="-304792">
              <a:lnSpc>
                <a:spcPct val="150000"/>
              </a:lnSpc>
              <a:buClr>
                <a:srgbClr val="0000FF"/>
              </a:buClr>
              <a:buSzPts val="1200"/>
              <a:buFont typeface="Roboto"/>
              <a:buAutoNum type="arabicPeriod"/>
            </a:pPr>
            <a:r>
              <a:rPr lang="en-US" sz="1350">
                <a:solidFill>
                  <a:srgbClr val="0000FF"/>
                </a:solidFill>
                <a:latin typeface="Avenir"/>
                <a:ea typeface="Avenir"/>
                <a:cs typeface="Avenir"/>
                <a:sym typeface="Avenir"/>
              </a:rPr>
              <a:t>Characters?</a:t>
            </a:r>
            <a:endParaRPr sz="1350">
              <a:solidFill>
                <a:srgbClr val="0000FF"/>
              </a:solidFill>
              <a:latin typeface="Avenir"/>
              <a:ea typeface="Avenir"/>
              <a:cs typeface="Avenir"/>
              <a:sym typeface="Avenir"/>
            </a:endParaRPr>
          </a:p>
          <a:p>
            <a:pPr marL="457189" indent="-304792">
              <a:lnSpc>
                <a:spcPct val="150000"/>
              </a:lnSpc>
              <a:buClr>
                <a:srgbClr val="0000FF"/>
              </a:buClr>
              <a:buSzPts val="1200"/>
              <a:buFont typeface="Roboto"/>
              <a:buAutoNum type="arabicPeriod"/>
            </a:pPr>
            <a:r>
              <a:rPr lang="en-US" sz="1350">
                <a:solidFill>
                  <a:srgbClr val="0000FF"/>
                </a:solidFill>
                <a:latin typeface="Avenir"/>
                <a:ea typeface="Avenir"/>
                <a:cs typeface="Avenir"/>
                <a:sym typeface="Avenir"/>
              </a:rPr>
              <a:t>Combination of words (n-grams)?</a:t>
            </a:r>
            <a:endParaRPr sz="1350">
              <a:solidFill>
                <a:srgbClr val="0000FF"/>
              </a:solidFill>
              <a:latin typeface="Avenir"/>
              <a:ea typeface="Avenir"/>
              <a:cs typeface="Avenir"/>
              <a:sym typeface="Avenir"/>
            </a:endParaRPr>
          </a:p>
          <a:p>
            <a:pPr marL="457189" indent="-304792">
              <a:lnSpc>
                <a:spcPct val="150000"/>
              </a:lnSpc>
              <a:buClr>
                <a:srgbClr val="0000FF"/>
              </a:buClr>
              <a:buSzPts val="1200"/>
              <a:buFont typeface="Roboto"/>
              <a:buAutoNum type="arabicPeriod"/>
            </a:pPr>
            <a:r>
              <a:rPr lang="en-US" sz="1350">
                <a:solidFill>
                  <a:srgbClr val="0000FF"/>
                </a:solidFill>
                <a:latin typeface="Avenir"/>
                <a:ea typeface="Avenir"/>
                <a:cs typeface="Avenir"/>
                <a:sym typeface="Avenir"/>
              </a:rPr>
              <a:t>Sentences?</a:t>
            </a:r>
            <a:endParaRPr sz="1350">
              <a:solidFill>
                <a:srgbClr val="0000FF"/>
              </a:solidFill>
              <a:latin typeface="Avenir"/>
              <a:ea typeface="Avenir"/>
              <a:cs typeface="Avenir"/>
              <a:sym typeface="Avenir"/>
            </a:endParaRPr>
          </a:p>
          <a:p>
            <a:pPr marL="457189" indent="-304792">
              <a:lnSpc>
                <a:spcPct val="150000"/>
              </a:lnSpc>
              <a:buClr>
                <a:srgbClr val="0000FF"/>
              </a:buClr>
              <a:buSzPts val="1200"/>
              <a:buFont typeface="Roboto"/>
              <a:buAutoNum type="arabicPeriod"/>
            </a:pPr>
            <a:r>
              <a:rPr lang="en-US" sz="1350">
                <a:solidFill>
                  <a:srgbClr val="0000FF"/>
                </a:solidFill>
                <a:latin typeface="Avenir"/>
                <a:ea typeface="Avenir"/>
                <a:cs typeface="Avenir"/>
                <a:sym typeface="Avenir"/>
              </a:rPr>
              <a:t>What else?</a:t>
            </a:r>
            <a:endParaRPr sz="1350">
              <a:solidFill>
                <a:srgbClr val="0000FF"/>
              </a:solidFill>
              <a:latin typeface="Avenir"/>
              <a:ea typeface="Avenir"/>
              <a:cs typeface="Avenir"/>
              <a:sym typeface="Avenir"/>
            </a:endParaRPr>
          </a:p>
        </p:txBody>
      </p:sp>
      <p:sp>
        <p:nvSpPr>
          <p:cNvPr id="5" name="Title 1"/>
          <p:cNvSpPr>
            <a:spLocks noGrp="1"/>
          </p:cNvSpPr>
          <p:nvPr>
            <p:ph type="title"/>
          </p:nvPr>
        </p:nvSpPr>
        <p:spPr>
          <a:xfrm>
            <a:off x="0" y="0"/>
            <a:ext cx="9144000" cy="728888"/>
          </a:xfrm>
        </p:spPr>
        <p:txBody>
          <a:bodyPr/>
          <a:lstStyle/>
          <a:p>
            <a:pPr algn="ctr"/>
            <a:r>
              <a:rPr lang="en-US" dirty="0">
                <a:solidFill>
                  <a:schemeClr val="dk1"/>
                </a:solidFill>
                <a:latin typeface="Avenir"/>
                <a:ea typeface="Avenir"/>
                <a:cs typeface="Avenir"/>
                <a:sym typeface="Avenir"/>
              </a:rPr>
              <a:t>Features in textual Data</a:t>
            </a:r>
          </a:p>
        </p:txBody>
      </p:sp>
    </p:spTree>
    <p:extLst>
      <p:ext uri="{BB962C8B-B14F-4D97-AF65-F5344CB8AC3E}">
        <p14:creationId xmlns:p14="http://schemas.microsoft.com/office/powerpoint/2010/main" val="393917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animEffect transition="in" filter="fade">
                                      <p:cBhvr>
                                        <p:cTn id="7" dur="1000"/>
                                        <p:tgtEl>
                                          <p:spTgt spid="1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0">
                                            <p:txEl>
                                              <p:pRg st="1" end="1"/>
                                            </p:txEl>
                                          </p:spTgt>
                                        </p:tgtEl>
                                        <p:attrNameLst>
                                          <p:attrName>style.visibility</p:attrName>
                                        </p:attrNameLst>
                                      </p:cBhvr>
                                      <p:to>
                                        <p:strVal val="visible"/>
                                      </p:to>
                                    </p:set>
                                    <p:animEffect transition="in" filter="fade">
                                      <p:cBhvr>
                                        <p:cTn id="12" dur="1000"/>
                                        <p:tgtEl>
                                          <p:spTgt spid="1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0">
                                            <p:txEl>
                                              <p:pRg st="2" end="2"/>
                                            </p:txEl>
                                          </p:spTgt>
                                        </p:tgtEl>
                                        <p:attrNameLst>
                                          <p:attrName>style.visibility</p:attrName>
                                        </p:attrNameLst>
                                      </p:cBhvr>
                                      <p:to>
                                        <p:strVal val="visible"/>
                                      </p:to>
                                    </p:set>
                                    <p:animEffect transition="in" filter="fade">
                                      <p:cBhvr>
                                        <p:cTn id="17" dur="1000"/>
                                        <p:tgtEl>
                                          <p:spTgt spid="1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0">
                                            <p:txEl>
                                              <p:pRg st="3" end="3"/>
                                            </p:txEl>
                                          </p:spTgt>
                                        </p:tgtEl>
                                        <p:attrNameLst>
                                          <p:attrName>style.visibility</p:attrName>
                                        </p:attrNameLst>
                                      </p:cBhvr>
                                      <p:to>
                                        <p:strVal val="visible"/>
                                      </p:to>
                                    </p:set>
                                    <p:animEffect transition="in" filter="fade">
                                      <p:cBhvr>
                                        <p:cTn id="22" dur="1000"/>
                                        <p:tgtEl>
                                          <p:spTgt spid="19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0">
                                            <p:txEl>
                                              <p:pRg st="4" end="4"/>
                                            </p:txEl>
                                          </p:spTgt>
                                        </p:tgtEl>
                                        <p:attrNameLst>
                                          <p:attrName>style.visibility</p:attrName>
                                        </p:attrNameLst>
                                      </p:cBhvr>
                                      <p:to>
                                        <p:strVal val="visible"/>
                                      </p:to>
                                    </p:set>
                                    <p:animEffect transition="in" filter="fade">
                                      <p:cBhvr>
                                        <p:cTn id="27" dur="1000"/>
                                        <p:tgtEl>
                                          <p:spTgt spid="19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D3E462-5D85-B840-E7F1-434452DABE6C}"/>
              </a:ext>
            </a:extLst>
          </p:cNvPr>
          <p:cNvSpPr>
            <a:spLocks noGrp="1"/>
          </p:cNvSpPr>
          <p:nvPr>
            <p:ph type="body" idx="1"/>
          </p:nvPr>
        </p:nvSpPr>
        <p:spPr>
          <a:xfrm>
            <a:off x="2914941" y="3429000"/>
            <a:ext cx="2552798" cy="954640"/>
          </a:xfrm>
        </p:spPr>
        <p:txBody>
          <a:bodyPr/>
          <a:lstStyle/>
          <a:p>
            <a:pPr marL="114300" indent="0">
              <a:buNone/>
            </a:pPr>
            <a:r>
              <a:rPr lang="en-IN" dirty="0"/>
              <a:t>Deep RNN</a:t>
            </a:r>
          </a:p>
        </p:txBody>
      </p:sp>
    </p:spTree>
    <p:extLst>
      <p:ext uri="{BB962C8B-B14F-4D97-AF65-F5344CB8AC3E}">
        <p14:creationId xmlns:p14="http://schemas.microsoft.com/office/powerpoint/2010/main" val="31126278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BD518-2077-8EBE-04A1-C6B5E776DADE}"/>
              </a:ext>
            </a:extLst>
          </p:cNvPr>
          <p:cNvSpPr>
            <a:spLocks noGrp="1"/>
          </p:cNvSpPr>
          <p:nvPr>
            <p:ph type="title"/>
          </p:nvPr>
        </p:nvSpPr>
        <p:spPr>
          <a:xfrm>
            <a:off x="0" y="2567"/>
            <a:ext cx="8520600" cy="763600"/>
          </a:xfrm>
        </p:spPr>
        <p:txBody>
          <a:bodyPr/>
          <a:lstStyle/>
          <a:p>
            <a:r>
              <a:rPr lang="en-IN" dirty="0"/>
              <a:t>Deep RNN</a:t>
            </a:r>
          </a:p>
        </p:txBody>
      </p:sp>
      <p:sp>
        <p:nvSpPr>
          <p:cNvPr id="3" name="Text Placeholder 2">
            <a:extLst>
              <a:ext uri="{FF2B5EF4-FFF2-40B4-BE49-F238E27FC236}">
                <a16:creationId xmlns:a16="http://schemas.microsoft.com/office/drawing/2014/main" id="{C410AE3C-AACC-C30B-24EE-9065B50264AF}"/>
              </a:ext>
            </a:extLst>
          </p:cNvPr>
          <p:cNvSpPr>
            <a:spLocks noGrp="1"/>
          </p:cNvSpPr>
          <p:nvPr>
            <p:ph type="body" idx="1"/>
          </p:nvPr>
        </p:nvSpPr>
        <p:spPr>
          <a:xfrm>
            <a:off x="118660" y="866073"/>
            <a:ext cx="8923740" cy="1115127"/>
          </a:xfrm>
        </p:spPr>
        <p:txBody>
          <a:bodyPr/>
          <a:lstStyle/>
          <a:p>
            <a:r>
              <a:rPr lang="en-US" b="1" i="0" dirty="0">
                <a:effectLst/>
                <a:latin typeface="+mn-lt"/>
              </a:rPr>
              <a:t>Deep RNN:</a:t>
            </a:r>
            <a:r>
              <a:rPr lang="en-US" b="0" i="0" dirty="0">
                <a:solidFill>
                  <a:srgbClr val="374151"/>
                </a:solidFill>
                <a:effectLst/>
                <a:latin typeface="+mn-lt"/>
              </a:rPr>
              <a:t> Stacking multiple layers of simple RNN units on top of each other.</a:t>
            </a:r>
          </a:p>
          <a:p>
            <a:endParaRPr lang="en-US" dirty="0">
              <a:solidFill>
                <a:srgbClr val="374151"/>
              </a:solidFill>
              <a:latin typeface="Söhne"/>
            </a:endParaRPr>
          </a:p>
          <a:p>
            <a:r>
              <a:rPr lang="en-US" b="0" i="0" dirty="0">
                <a:solidFill>
                  <a:srgbClr val="374151"/>
                </a:solidFill>
                <a:effectLst/>
                <a:latin typeface="+mn-lt"/>
              </a:rPr>
              <a:t>Each layer in a deep RNN takes input from the layer below it and passes its output to the layer above it.</a:t>
            </a:r>
            <a:endParaRPr lang="en-IN" dirty="0">
              <a:latin typeface="+mn-lt"/>
            </a:endParaRPr>
          </a:p>
        </p:txBody>
      </p:sp>
      <p:pic>
        <p:nvPicPr>
          <p:cNvPr id="5" name="Picture 4">
            <a:extLst>
              <a:ext uri="{FF2B5EF4-FFF2-40B4-BE49-F238E27FC236}">
                <a16:creationId xmlns:a16="http://schemas.microsoft.com/office/drawing/2014/main" id="{7F120398-8954-23D3-3736-C9998361248C}"/>
              </a:ext>
            </a:extLst>
          </p:cNvPr>
          <p:cNvPicPr>
            <a:picLocks noChangeAspect="1"/>
          </p:cNvPicPr>
          <p:nvPr/>
        </p:nvPicPr>
        <p:blipFill>
          <a:blip r:embed="rId2"/>
          <a:stretch>
            <a:fillRect/>
          </a:stretch>
        </p:blipFill>
        <p:spPr>
          <a:xfrm>
            <a:off x="1422400" y="3112416"/>
            <a:ext cx="5506720" cy="3528770"/>
          </a:xfrm>
          <a:prstGeom prst="rect">
            <a:avLst/>
          </a:prstGeom>
        </p:spPr>
      </p:pic>
    </p:spTree>
    <p:extLst>
      <p:ext uri="{BB962C8B-B14F-4D97-AF65-F5344CB8AC3E}">
        <p14:creationId xmlns:p14="http://schemas.microsoft.com/office/powerpoint/2010/main" val="18151029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57526-7F31-90BD-82E1-97C53A946717}"/>
              </a:ext>
            </a:extLst>
          </p:cNvPr>
          <p:cNvSpPr>
            <a:spLocks noGrp="1"/>
          </p:cNvSpPr>
          <p:nvPr>
            <p:ph type="title"/>
          </p:nvPr>
        </p:nvSpPr>
        <p:spPr>
          <a:xfrm>
            <a:off x="0" y="115847"/>
            <a:ext cx="8520600" cy="763600"/>
          </a:xfrm>
        </p:spPr>
        <p:txBody>
          <a:bodyPr/>
          <a:lstStyle/>
          <a:p>
            <a:r>
              <a:rPr lang="en-IN" dirty="0"/>
              <a:t>Motivation Behind Deep RNN</a:t>
            </a:r>
          </a:p>
        </p:txBody>
      </p:sp>
      <p:sp>
        <p:nvSpPr>
          <p:cNvPr id="3" name="Text Placeholder 2">
            <a:extLst>
              <a:ext uri="{FF2B5EF4-FFF2-40B4-BE49-F238E27FC236}">
                <a16:creationId xmlns:a16="http://schemas.microsoft.com/office/drawing/2014/main" id="{5A339C39-60B4-56EA-516A-3873AD46F755}"/>
              </a:ext>
            </a:extLst>
          </p:cNvPr>
          <p:cNvSpPr>
            <a:spLocks noGrp="1"/>
          </p:cNvSpPr>
          <p:nvPr>
            <p:ph type="body" idx="1"/>
          </p:nvPr>
        </p:nvSpPr>
        <p:spPr>
          <a:xfrm>
            <a:off x="179620" y="1151400"/>
            <a:ext cx="8520600" cy="4555200"/>
          </a:xfrm>
        </p:spPr>
        <p:txBody>
          <a:bodyPr/>
          <a:lstStyle/>
          <a:p>
            <a:r>
              <a:rPr lang="en-US" b="0" i="0" dirty="0">
                <a:solidFill>
                  <a:srgbClr val="374151"/>
                </a:solidFill>
                <a:effectLst/>
                <a:latin typeface="+mn-lt"/>
              </a:rPr>
              <a:t>The motivation behind deep RNNs is similar to deep feedforward neural networks, which are known for their ability to capture increasingly complex and abstract features in data as information flows through deeper layers.</a:t>
            </a:r>
            <a:br>
              <a:rPr lang="en-US" b="0" i="0" dirty="0">
                <a:solidFill>
                  <a:srgbClr val="374151"/>
                </a:solidFill>
                <a:effectLst/>
                <a:latin typeface="+mn-lt"/>
              </a:rPr>
            </a:br>
            <a:endParaRPr lang="en-US" b="0" i="0" dirty="0">
              <a:solidFill>
                <a:srgbClr val="374151"/>
              </a:solidFill>
              <a:effectLst/>
              <a:latin typeface="+mn-lt"/>
            </a:endParaRPr>
          </a:p>
          <a:p>
            <a:r>
              <a:rPr lang="en-US" b="0" i="0" dirty="0">
                <a:solidFill>
                  <a:srgbClr val="343541"/>
                </a:solidFill>
                <a:effectLst/>
                <a:latin typeface="+mn-lt"/>
              </a:rPr>
              <a:t>Deep RNNs aim to capture hierarchical patterns and long-term dependencies in sequential data more effectively by allowing information to pass through multiple layers of recurrent units.</a:t>
            </a:r>
            <a:endParaRPr lang="en-IN" dirty="0">
              <a:latin typeface="+mn-lt"/>
            </a:endParaRPr>
          </a:p>
        </p:txBody>
      </p:sp>
    </p:spTree>
    <p:extLst>
      <p:ext uri="{BB962C8B-B14F-4D97-AF65-F5344CB8AC3E}">
        <p14:creationId xmlns:p14="http://schemas.microsoft.com/office/powerpoint/2010/main" val="9299912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2050" y="3324612"/>
            <a:ext cx="3386721" cy="920817"/>
          </a:xfrm>
        </p:spPr>
        <p:txBody>
          <a:bodyPr/>
          <a:lstStyle/>
          <a:p>
            <a:pPr marL="114300" indent="0">
              <a:buNone/>
            </a:pPr>
            <a:r>
              <a:rPr lang="en-IN" dirty="0"/>
              <a:t>Bi directional RNN</a:t>
            </a:r>
          </a:p>
        </p:txBody>
      </p:sp>
    </p:spTree>
    <p:extLst>
      <p:ext uri="{BB962C8B-B14F-4D97-AF65-F5344CB8AC3E}">
        <p14:creationId xmlns:p14="http://schemas.microsoft.com/office/powerpoint/2010/main" val="37455486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201150" cy="763600"/>
          </a:xfrm>
        </p:spPr>
        <p:txBody>
          <a:bodyPr/>
          <a:lstStyle/>
          <a:p>
            <a:r>
              <a:rPr lang="en-IN" dirty="0"/>
              <a:t>Need of Bi directional RNN</a:t>
            </a:r>
          </a:p>
        </p:txBody>
      </p:sp>
      <p:sp>
        <p:nvSpPr>
          <p:cNvPr id="3" name="Text Placeholder 2"/>
          <p:cNvSpPr>
            <a:spLocks noGrp="1"/>
          </p:cNvSpPr>
          <p:nvPr>
            <p:ph type="body" idx="1"/>
          </p:nvPr>
        </p:nvSpPr>
        <p:spPr>
          <a:xfrm>
            <a:off x="253093" y="3105096"/>
            <a:ext cx="8170993" cy="2315990"/>
          </a:xfrm>
        </p:spPr>
        <p:txBody>
          <a:bodyPr/>
          <a:lstStyle/>
          <a:p>
            <a:pPr>
              <a:lnSpc>
                <a:spcPct val="100000"/>
              </a:lnSpc>
            </a:pPr>
            <a:r>
              <a:rPr lang="en-IN" sz="2000" dirty="0"/>
              <a:t>Regular RNN may fail with following example:</a:t>
            </a:r>
          </a:p>
          <a:p>
            <a:pPr>
              <a:lnSpc>
                <a:spcPct val="100000"/>
              </a:lnSpc>
            </a:pPr>
            <a:endParaRPr lang="en-IN" sz="2000" dirty="0"/>
          </a:p>
          <a:p>
            <a:pPr lvl="1">
              <a:lnSpc>
                <a:spcPct val="100000"/>
              </a:lnSpc>
            </a:pPr>
            <a:r>
              <a:rPr lang="en-IN" sz="2000" dirty="0"/>
              <a:t>He said Teddy </a:t>
            </a:r>
            <a:r>
              <a:rPr lang="en-IN" sz="2000" u="sng" dirty="0"/>
              <a:t>bears</a:t>
            </a:r>
            <a:r>
              <a:rPr lang="en-IN" sz="2000" dirty="0"/>
              <a:t> on sale</a:t>
            </a:r>
          </a:p>
          <a:p>
            <a:pPr>
              <a:lnSpc>
                <a:spcPct val="100000"/>
              </a:lnSpc>
            </a:pPr>
            <a:endParaRPr lang="en-IN" dirty="0"/>
          </a:p>
          <a:p>
            <a:pPr lvl="1">
              <a:lnSpc>
                <a:spcPct val="100000"/>
              </a:lnSpc>
            </a:pPr>
            <a:r>
              <a:rPr lang="en-IN" sz="2000" dirty="0"/>
              <a:t>He said Teddy </a:t>
            </a:r>
            <a:r>
              <a:rPr lang="en-IN" sz="2000" u="sng" dirty="0"/>
              <a:t>Roosevelt</a:t>
            </a:r>
            <a:r>
              <a:rPr lang="en-IN" sz="2000" dirty="0"/>
              <a:t> was a great president</a:t>
            </a:r>
          </a:p>
        </p:txBody>
      </p:sp>
      <p:sp>
        <p:nvSpPr>
          <p:cNvPr id="5" name="Rectangle 4"/>
          <p:cNvSpPr/>
          <p:nvPr/>
        </p:nvSpPr>
        <p:spPr>
          <a:xfrm>
            <a:off x="171450" y="1195684"/>
            <a:ext cx="7911194" cy="1477328"/>
          </a:xfrm>
          <a:prstGeom prst="rect">
            <a:avLst/>
          </a:prstGeom>
        </p:spPr>
        <p:txBody>
          <a:bodyPr wrap="square">
            <a:spAutoFit/>
          </a:bodyPr>
          <a:lstStyle/>
          <a:p>
            <a:pPr marL="285750" indent="-285750">
              <a:buFont typeface="Arial" panose="020B0604020202020204" pitchFamily="34" charset="0"/>
              <a:buChar char="•"/>
            </a:pPr>
            <a:r>
              <a:rPr lang="en-US" dirty="0">
                <a:latin typeface="TimesNewRomanPSMT"/>
              </a:rPr>
              <a:t>A each time step, a regular recurrent layer only looks at past and present inputs before generating its output.</a:t>
            </a:r>
          </a:p>
          <a:p>
            <a:pPr marL="285750" indent="-285750">
              <a:buFont typeface="Arial" panose="020B0604020202020204" pitchFamily="34" charset="0"/>
              <a:buChar char="•"/>
            </a:pPr>
            <a:endParaRPr lang="en-US" dirty="0">
              <a:latin typeface="TimesNewRomanPSMT"/>
            </a:endParaRPr>
          </a:p>
          <a:p>
            <a:pPr marL="285750" indent="-285750">
              <a:buFont typeface="Arial" panose="020B0604020202020204" pitchFamily="34" charset="0"/>
              <a:buChar char="•"/>
            </a:pPr>
            <a:r>
              <a:rPr lang="en-US" dirty="0">
                <a:latin typeface="TimesNewRomanPSMT"/>
              </a:rPr>
              <a:t>Unidirectional cannot look into the future words</a:t>
            </a:r>
          </a:p>
          <a:p>
            <a:endParaRPr lang="en-IN" dirty="0">
              <a:latin typeface="Helvetica Neue" panose="020B0604020202020204" charset="0"/>
            </a:endParaRPr>
          </a:p>
        </p:txBody>
      </p:sp>
    </p:spTree>
    <p:extLst>
      <p:ext uri="{BB962C8B-B14F-4D97-AF65-F5344CB8AC3E}">
        <p14:creationId xmlns:p14="http://schemas.microsoft.com/office/powerpoint/2010/main" val="36849655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763600"/>
          </a:xfrm>
        </p:spPr>
        <p:txBody>
          <a:bodyPr/>
          <a:lstStyle/>
          <a:p>
            <a:r>
              <a:rPr lang="en-IN" dirty="0"/>
              <a:t>Bidirectional RNNs</a:t>
            </a:r>
          </a:p>
        </p:txBody>
      </p:sp>
      <p:pic>
        <p:nvPicPr>
          <p:cNvPr id="4" name="Picture 3"/>
          <p:cNvPicPr>
            <a:picLocks noChangeAspect="1"/>
          </p:cNvPicPr>
          <p:nvPr/>
        </p:nvPicPr>
        <p:blipFill>
          <a:blip r:embed="rId2"/>
          <a:stretch>
            <a:fillRect/>
          </a:stretch>
        </p:blipFill>
        <p:spPr>
          <a:xfrm>
            <a:off x="1763604" y="2974484"/>
            <a:ext cx="5239777" cy="3263688"/>
          </a:xfrm>
          <a:prstGeom prst="rect">
            <a:avLst/>
          </a:prstGeom>
        </p:spPr>
      </p:pic>
      <p:sp>
        <p:nvSpPr>
          <p:cNvPr id="5" name="Rectangle 4"/>
          <p:cNvSpPr/>
          <p:nvPr/>
        </p:nvSpPr>
        <p:spPr>
          <a:xfrm>
            <a:off x="0" y="1130378"/>
            <a:ext cx="8766986" cy="1477328"/>
          </a:xfrm>
          <a:prstGeom prst="rect">
            <a:avLst/>
          </a:prstGeom>
        </p:spPr>
        <p:txBody>
          <a:bodyPr wrap="square">
            <a:spAutoFit/>
          </a:bodyPr>
          <a:lstStyle/>
          <a:p>
            <a:pPr marL="285750" indent="-285750">
              <a:buFont typeface="Arial" panose="020B0604020202020204" pitchFamily="34" charset="0"/>
              <a:buChar char="•"/>
            </a:pPr>
            <a:r>
              <a:rPr lang="en-US" dirty="0">
                <a:latin typeface="TimesNewRomanPSMT"/>
              </a:rPr>
              <a:t>Run two recurrent layers on the same inputs, one reading the words from left to right and the other reading them from right to left. </a:t>
            </a:r>
          </a:p>
          <a:p>
            <a:endParaRPr lang="en-US" dirty="0">
              <a:latin typeface="TimesNewRomanPSMT"/>
            </a:endParaRPr>
          </a:p>
          <a:p>
            <a:pPr marL="285750" indent="-285750">
              <a:buFont typeface="Arial" panose="020B0604020202020204" pitchFamily="34" charset="0"/>
              <a:buChar char="•"/>
            </a:pPr>
            <a:r>
              <a:rPr lang="en-US" dirty="0">
                <a:latin typeface="TimesNewRomanPSMT"/>
              </a:rPr>
              <a:t>Then simply combine their outputs at each time step, typically by concatenating them.</a:t>
            </a:r>
          </a:p>
        </p:txBody>
      </p:sp>
    </p:spTree>
    <p:extLst>
      <p:ext uri="{BB962C8B-B14F-4D97-AF65-F5344CB8AC3E}">
        <p14:creationId xmlns:p14="http://schemas.microsoft.com/office/powerpoint/2010/main" val="37019399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3B7F1-092D-40B2-C098-14941181AF67}"/>
              </a:ext>
            </a:extLst>
          </p:cNvPr>
          <p:cNvSpPr>
            <a:spLocks noGrp="1"/>
          </p:cNvSpPr>
          <p:nvPr>
            <p:ph type="title"/>
          </p:nvPr>
        </p:nvSpPr>
        <p:spPr/>
        <p:txBody>
          <a:bodyPr/>
          <a:lstStyle/>
          <a:p>
            <a:r>
              <a:rPr lang="en-IN"/>
              <a:t>Applications of Bidirectional RNN</a:t>
            </a:r>
            <a:endParaRPr lang="en-IN" dirty="0"/>
          </a:p>
        </p:txBody>
      </p:sp>
      <p:sp>
        <p:nvSpPr>
          <p:cNvPr id="3" name="Text Placeholder 2">
            <a:extLst>
              <a:ext uri="{FF2B5EF4-FFF2-40B4-BE49-F238E27FC236}">
                <a16:creationId xmlns:a16="http://schemas.microsoft.com/office/drawing/2014/main" id="{9FB9B29F-2F4D-305C-FD11-99D30D7FCAAD}"/>
              </a:ext>
            </a:extLst>
          </p:cNvPr>
          <p:cNvSpPr>
            <a:spLocks noGrp="1"/>
          </p:cNvSpPr>
          <p:nvPr>
            <p:ph type="body" idx="1"/>
          </p:nvPr>
        </p:nvSpPr>
        <p:spPr/>
        <p:txBody>
          <a:bodyPr/>
          <a:lstStyle/>
          <a:p>
            <a:pPr algn="l">
              <a:buFont typeface="Arial" panose="020B0604020202020204" pitchFamily="34" charset="0"/>
              <a:buChar char="•"/>
            </a:pPr>
            <a:r>
              <a:rPr lang="en-US" b="1" i="0" dirty="0">
                <a:solidFill>
                  <a:srgbClr val="1F1F1F"/>
                </a:solidFill>
                <a:effectLst/>
                <a:latin typeface="Google Sans"/>
              </a:rPr>
              <a:t>Machine translation</a:t>
            </a:r>
            <a:r>
              <a:rPr lang="en-US" b="0" i="0" dirty="0">
                <a:solidFill>
                  <a:srgbClr val="1F1F1F"/>
                </a:solidFill>
                <a:effectLst/>
                <a:latin typeface="Google Sans"/>
              </a:rPr>
              <a:t>: BRNNs are often used in encoder-decoder models for machine translation, where the encoder analyzes the source sentence in both directions to capture its context, and the decoder then generates the target sentence word by word.</a:t>
            </a:r>
          </a:p>
          <a:p>
            <a:pPr algn="l">
              <a:buFont typeface="Arial" panose="020B0604020202020204" pitchFamily="34" charset="0"/>
              <a:buChar char="•"/>
            </a:pPr>
            <a:endParaRPr lang="en-US" b="0"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Speech recognition</a:t>
            </a:r>
            <a:r>
              <a:rPr lang="en-US" b="0" i="0" dirty="0">
                <a:solidFill>
                  <a:srgbClr val="1F1F1F"/>
                </a:solidFill>
                <a:effectLst/>
                <a:latin typeface="Google Sans"/>
              </a:rPr>
              <a:t>: BRNNs can also be used in automatic speech recognition systems, where they can be used to transcribe audio recordings into text.</a:t>
            </a:r>
          </a:p>
          <a:p>
            <a:endParaRPr lang="en-IN" dirty="0"/>
          </a:p>
        </p:txBody>
      </p:sp>
      <p:pic>
        <p:nvPicPr>
          <p:cNvPr id="8" name="Picture 7">
            <a:extLst>
              <a:ext uri="{FF2B5EF4-FFF2-40B4-BE49-F238E27FC236}">
                <a16:creationId xmlns:a16="http://schemas.microsoft.com/office/drawing/2014/main" id="{E5CDDE5E-7201-41E2-4BAF-06600E61C225}"/>
              </a:ext>
            </a:extLst>
          </p:cNvPr>
          <p:cNvPicPr>
            <a:picLocks noChangeAspect="1"/>
          </p:cNvPicPr>
          <p:nvPr/>
        </p:nvPicPr>
        <p:blipFill>
          <a:blip r:embed="rId2"/>
          <a:stretch>
            <a:fillRect/>
          </a:stretch>
        </p:blipFill>
        <p:spPr>
          <a:xfrm>
            <a:off x="6601408" y="5471347"/>
            <a:ext cx="1240971" cy="1240971"/>
          </a:xfrm>
          <a:prstGeom prst="rect">
            <a:avLst/>
          </a:prstGeom>
        </p:spPr>
      </p:pic>
    </p:spTree>
    <p:extLst>
      <p:ext uri="{BB962C8B-B14F-4D97-AF65-F5344CB8AC3E}">
        <p14:creationId xmlns:p14="http://schemas.microsoft.com/office/powerpoint/2010/main" val="38257671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100528-26A2-6473-EE46-1B1FD34214D2}"/>
              </a:ext>
            </a:extLst>
          </p:cNvPr>
          <p:cNvSpPr>
            <a:spLocks noGrp="1"/>
          </p:cNvSpPr>
          <p:nvPr>
            <p:ph type="body" idx="1"/>
          </p:nvPr>
        </p:nvSpPr>
        <p:spPr>
          <a:xfrm>
            <a:off x="1953888" y="3429000"/>
            <a:ext cx="6667598" cy="898657"/>
          </a:xfrm>
        </p:spPr>
        <p:txBody>
          <a:bodyPr/>
          <a:lstStyle/>
          <a:p>
            <a:pPr marL="114300" indent="0">
              <a:buNone/>
            </a:pPr>
            <a:r>
              <a:rPr lang="en-IN" dirty="0"/>
              <a:t>Encoder Decoder Networks</a:t>
            </a:r>
          </a:p>
        </p:txBody>
      </p:sp>
    </p:spTree>
    <p:extLst>
      <p:ext uri="{BB962C8B-B14F-4D97-AF65-F5344CB8AC3E}">
        <p14:creationId xmlns:p14="http://schemas.microsoft.com/office/powerpoint/2010/main" val="22740559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sz="3200" dirty="0"/>
              <a:t>Encoder decoder Network for Machine Translation</a:t>
            </a:r>
          </a:p>
        </p:txBody>
      </p:sp>
      <p:pic>
        <p:nvPicPr>
          <p:cNvPr id="4" name="Picture 3"/>
          <p:cNvPicPr>
            <a:picLocks noChangeAspect="1"/>
          </p:cNvPicPr>
          <p:nvPr/>
        </p:nvPicPr>
        <p:blipFill>
          <a:blip r:embed="rId2"/>
          <a:stretch>
            <a:fillRect/>
          </a:stretch>
        </p:blipFill>
        <p:spPr>
          <a:xfrm>
            <a:off x="1102180" y="1136583"/>
            <a:ext cx="6678384" cy="4493032"/>
          </a:xfrm>
          <a:prstGeom prst="rect">
            <a:avLst/>
          </a:prstGeom>
        </p:spPr>
      </p:pic>
    </p:spTree>
    <p:extLst>
      <p:ext uri="{BB962C8B-B14F-4D97-AF65-F5344CB8AC3E}">
        <p14:creationId xmlns:p14="http://schemas.microsoft.com/office/powerpoint/2010/main" val="10924354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32598"/>
            <a:ext cx="8520600" cy="763600"/>
          </a:xfrm>
        </p:spPr>
        <p:txBody>
          <a:bodyPr/>
          <a:lstStyle/>
          <a:p>
            <a:r>
              <a:rPr lang="en-IN" dirty="0"/>
              <a:t>Decoder During prediction</a:t>
            </a:r>
          </a:p>
        </p:txBody>
      </p:sp>
      <p:sp>
        <p:nvSpPr>
          <p:cNvPr id="3" name="Text Placeholder 2"/>
          <p:cNvSpPr>
            <a:spLocks noGrp="1"/>
          </p:cNvSpPr>
          <p:nvPr>
            <p:ph type="body"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1894114" y="2182575"/>
            <a:ext cx="5520451" cy="2483182"/>
          </a:xfrm>
          <a:prstGeom prst="rect">
            <a:avLst/>
          </a:prstGeom>
        </p:spPr>
      </p:pic>
    </p:spTree>
    <p:extLst>
      <p:ext uri="{BB962C8B-B14F-4D97-AF65-F5344CB8AC3E}">
        <p14:creationId xmlns:p14="http://schemas.microsoft.com/office/powerpoint/2010/main" val="667179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chemeClr val="accent1"/>
          </a:solidFill>
        </p:spPr>
        <p:txBody>
          <a:bodyPr/>
          <a:lstStyle/>
          <a:p>
            <a:r>
              <a:rPr lang="en-IN" dirty="0"/>
              <a:t>NLP pipeline</a:t>
            </a:r>
          </a:p>
        </p:txBody>
      </p:sp>
      <p:graphicFrame>
        <p:nvGraphicFramePr>
          <p:cNvPr id="5" name="Diagram 4"/>
          <p:cNvGraphicFramePr/>
          <p:nvPr>
            <p:extLst>
              <p:ext uri="{D42A27DB-BD31-4B8C-83A1-F6EECF244321}">
                <p14:modId xmlns:p14="http://schemas.microsoft.com/office/powerpoint/2010/main" val="2984517373"/>
              </p:ext>
            </p:extLst>
          </p:nvPr>
        </p:nvGraphicFramePr>
        <p:xfrm>
          <a:off x="302079" y="923471"/>
          <a:ext cx="8613321" cy="4407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10808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 Placeholder 2"/>
          <p:cNvSpPr>
            <a:spLocks noGrp="1"/>
          </p:cNvSpPr>
          <p:nvPr>
            <p:ph type="body" idx="1"/>
          </p:nvPr>
        </p:nvSpPr>
        <p:spPr>
          <a:xfrm>
            <a:off x="1371601" y="3469822"/>
            <a:ext cx="6057900" cy="1371599"/>
          </a:xfrm>
        </p:spPr>
        <p:txBody>
          <a:bodyPr/>
          <a:lstStyle/>
          <a:p>
            <a:pPr marL="114300" indent="0">
              <a:buNone/>
            </a:pPr>
            <a:r>
              <a:rPr lang="en-IN" sz="4400"/>
              <a:t>Attention mechanisms</a:t>
            </a:r>
          </a:p>
        </p:txBody>
      </p:sp>
    </p:spTree>
    <p:extLst>
      <p:ext uri="{BB962C8B-B14F-4D97-AF65-F5344CB8AC3E}">
        <p14:creationId xmlns:p14="http://schemas.microsoft.com/office/powerpoint/2010/main" val="37584728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dirty="0"/>
              <a:t>Need of attention mechanisms</a:t>
            </a:r>
          </a:p>
        </p:txBody>
      </p:sp>
      <p:sp>
        <p:nvSpPr>
          <p:cNvPr id="3" name="Text Placeholder 2"/>
          <p:cNvSpPr>
            <a:spLocks noGrp="1"/>
          </p:cNvSpPr>
          <p:nvPr>
            <p:ph type="body" idx="1"/>
          </p:nvPr>
        </p:nvSpPr>
        <p:spPr>
          <a:xfrm>
            <a:off x="181071" y="1144747"/>
            <a:ext cx="8520600" cy="5321368"/>
          </a:xfrm>
        </p:spPr>
        <p:txBody>
          <a:bodyPr/>
          <a:lstStyle/>
          <a:p>
            <a:r>
              <a:rPr lang="en-IN" dirty="0"/>
              <a:t>English:</a:t>
            </a:r>
          </a:p>
          <a:p>
            <a:pPr lvl="1"/>
            <a:r>
              <a:rPr lang="en-IN" dirty="0"/>
              <a:t>Jane went to Africa last September, and enjoyed the culture and met many wonderful people; she came back raving about how wonderful her trip was, and is tempting me to go too.</a:t>
            </a:r>
          </a:p>
          <a:p>
            <a:endParaRPr lang="en-IN" dirty="0"/>
          </a:p>
          <a:p>
            <a:r>
              <a:rPr lang="en-IN" dirty="0"/>
              <a:t>French Translation:</a:t>
            </a:r>
          </a:p>
          <a:p>
            <a:pPr lvl="1"/>
            <a:r>
              <a:rPr lang="en-IN" dirty="0"/>
              <a:t>Jane </a:t>
            </a:r>
            <a:r>
              <a:rPr lang="en-IN" dirty="0" err="1"/>
              <a:t>s'est</a:t>
            </a:r>
            <a:r>
              <a:rPr lang="en-IN" dirty="0"/>
              <a:t> </a:t>
            </a:r>
            <a:r>
              <a:rPr lang="en-IN" dirty="0" err="1"/>
              <a:t>rendue</a:t>
            </a:r>
            <a:r>
              <a:rPr lang="en-IN" dirty="0"/>
              <a:t> </a:t>
            </a:r>
            <a:r>
              <a:rPr lang="en-IN" dirty="0" err="1"/>
              <a:t>en</a:t>
            </a:r>
            <a:r>
              <a:rPr lang="en-IN" dirty="0"/>
              <a:t> </a:t>
            </a:r>
            <a:r>
              <a:rPr lang="en-IN" dirty="0" err="1"/>
              <a:t>Afrique</a:t>
            </a:r>
            <a:r>
              <a:rPr lang="en-IN" dirty="0"/>
              <a:t> </a:t>
            </a:r>
            <a:r>
              <a:rPr lang="en-IN" dirty="0" err="1"/>
              <a:t>en</a:t>
            </a:r>
            <a:r>
              <a:rPr lang="en-IN" dirty="0"/>
              <a:t> </a:t>
            </a:r>
            <a:r>
              <a:rPr lang="en-IN" dirty="0" err="1"/>
              <a:t>septembre</a:t>
            </a:r>
            <a:r>
              <a:rPr lang="en-IN" dirty="0"/>
              <a:t> </a:t>
            </a:r>
            <a:r>
              <a:rPr lang="en-IN" dirty="0" err="1"/>
              <a:t>dernier</a:t>
            </a:r>
            <a:r>
              <a:rPr lang="en-IN" dirty="0"/>
              <a:t>, a </a:t>
            </a:r>
            <a:r>
              <a:rPr lang="en-IN" dirty="0" err="1"/>
              <a:t>apprécié</a:t>
            </a:r>
            <a:r>
              <a:rPr lang="en-IN" dirty="0"/>
              <a:t> la culture et a </a:t>
            </a:r>
            <a:r>
              <a:rPr lang="en-IN" dirty="0" err="1"/>
              <a:t>rencontré</a:t>
            </a:r>
            <a:r>
              <a:rPr lang="en-IN" dirty="0"/>
              <a:t> beaucoup de gens </a:t>
            </a:r>
            <a:r>
              <a:rPr lang="en-IN" dirty="0" err="1"/>
              <a:t>merveilleux</a:t>
            </a:r>
            <a:r>
              <a:rPr lang="en-IN" dirty="0"/>
              <a:t>; </a:t>
            </a:r>
            <a:r>
              <a:rPr lang="en-IN" dirty="0" err="1"/>
              <a:t>elle</a:t>
            </a:r>
            <a:r>
              <a:rPr lang="en-IN" dirty="0"/>
              <a:t> </a:t>
            </a:r>
            <a:r>
              <a:rPr lang="en-IN" dirty="0" err="1"/>
              <a:t>est</a:t>
            </a:r>
            <a:r>
              <a:rPr lang="en-IN" dirty="0"/>
              <a:t> revenue </a:t>
            </a:r>
            <a:r>
              <a:rPr lang="en-IN" dirty="0" err="1"/>
              <a:t>en</a:t>
            </a:r>
            <a:r>
              <a:rPr lang="en-IN" dirty="0"/>
              <a:t> </a:t>
            </a:r>
            <a:r>
              <a:rPr lang="en-IN" dirty="0" err="1"/>
              <a:t>parlant</a:t>
            </a:r>
            <a:r>
              <a:rPr lang="en-IN" dirty="0"/>
              <a:t> comment son voyage </a:t>
            </a:r>
            <a:r>
              <a:rPr lang="en-IN" dirty="0" err="1"/>
              <a:t>était</a:t>
            </a:r>
            <a:r>
              <a:rPr lang="en-IN" dirty="0"/>
              <a:t> </a:t>
            </a:r>
            <a:r>
              <a:rPr lang="en-IN" dirty="0" err="1"/>
              <a:t>merveilleux</a:t>
            </a:r>
            <a:r>
              <a:rPr lang="en-IN" dirty="0"/>
              <a:t>, et </a:t>
            </a:r>
            <a:r>
              <a:rPr lang="en-IN" dirty="0" err="1"/>
              <a:t>elle</a:t>
            </a:r>
            <a:r>
              <a:rPr lang="en-IN" dirty="0"/>
              <a:t> me </a:t>
            </a:r>
            <a:r>
              <a:rPr lang="en-IN" dirty="0" err="1"/>
              <a:t>tente</a:t>
            </a:r>
            <a:r>
              <a:rPr lang="en-IN" dirty="0"/>
              <a:t> </a:t>
            </a:r>
            <a:r>
              <a:rPr lang="en-IN" dirty="0" err="1"/>
              <a:t>d'y</a:t>
            </a:r>
            <a:r>
              <a:rPr lang="en-IN" dirty="0"/>
              <a:t> </a:t>
            </a:r>
            <a:r>
              <a:rPr lang="en-IN" dirty="0" err="1"/>
              <a:t>aller</a:t>
            </a:r>
            <a:r>
              <a:rPr lang="en-IN" dirty="0"/>
              <a:t> </a:t>
            </a:r>
            <a:r>
              <a:rPr lang="en-IN" dirty="0" err="1"/>
              <a:t>aussi</a:t>
            </a:r>
            <a:r>
              <a:rPr lang="en-IN" dirty="0"/>
              <a:t>. </a:t>
            </a:r>
          </a:p>
          <a:p>
            <a:endParaRPr lang="en-IN" dirty="0"/>
          </a:p>
        </p:txBody>
      </p:sp>
    </p:spTree>
    <p:extLst>
      <p:ext uri="{BB962C8B-B14F-4D97-AF65-F5344CB8AC3E}">
        <p14:creationId xmlns:p14="http://schemas.microsoft.com/office/powerpoint/2010/main" val="18227363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sz="3600" dirty="0"/>
              <a:t>Encoder Decoder Network with Attention</a:t>
            </a:r>
          </a:p>
        </p:txBody>
      </p:sp>
      <p:sp>
        <p:nvSpPr>
          <p:cNvPr id="3" name="Text Placeholder 2"/>
          <p:cNvSpPr>
            <a:spLocks noGrp="1"/>
          </p:cNvSpPr>
          <p:nvPr>
            <p:ph type="body" idx="1"/>
          </p:nvPr>
        </p:nvSpPr>
        <p:spPr>
          <a:xfrm>
            <a:off x="623400" y="5860681"/>
            <a:ext cx="8520600" cy="997319"/>
          </a:xfrm>
        </p:spPr>
        <p:txBody>
          <a:bodyPr/>
          <a:lstStyle/>
          <a:p>
            <a:pPr marL="114300" indent="0">
              <a:buNone/>
            </a:pPr>
            <a:r>
              <a:rPr lang="en-IN" sz="1400" dirty="0"/>
              <a:t>Neural machine translation using an Encoder–Decoder network with an attention model</a:t>
            </a:r>
          </a:p>
        </p:txBody>
      </p:sp>
      <p:pic>
        <p:nvPicPr>
          <p:cNvPr id="4" name="Picture 3"/>
          <p:cNvPicPr>
            <a:picLocks noChangeAspect="1"/>
          </p:cNvPicPr>
          <p:nvPr/>
        </p:nvPicPr>
        <p:blipFill>
          <a:blip r:embed="rId2"/>
          <a:stretch>
            <a:fillRect/>
          </a:stretch>
        </p:blipFill>
        <p:spPr>
          <a:xfrm>
            <a:off x="718457" y="1473113"/>
            <a:ext cx="6776681" cy="4271421"/>
          </a:xfrm>
          <a:prstGeom prst="rect">
            <a:avLst/>
          </a:prstGeom>
        </p:spPr>
      </p:pic>
    </p:spTree>
    <p:extLst>
      <p:ext uri="{BB962C8B-B14F-4D97-AF65-F5344CB8AC3E}">
        <p14:creationId xmlns:p14="http://schemas.microsoft.com/office/powerpoint/2010/main" val="13782287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dirty="0"/>
              <a:t>Advantage of attention </a:t>
            </a:r>
            <a:r>
              <a:rPr lang="en-IN" dirty="0" err="1"/>
              <a:t>mechnisms</a:t>
            </a:r>
            <a:endParaRPr lang="en-IN" dirty="0"/>
          </a:p>
        </p:txBody>
      </p:sp>
      <p:sp>
        <p:nvSpPr>
          <p:cNvPr id="3" name="Text Placeholder 2"/>
          <p:cNvSpPr>
            <a:spLocks noGrp="1"/>
          </p:cNvSpPr>
          <p:nvPr>
            <p:ph type="body" idx="1"/>
          </p:nvPr>
        </p:nvSpPr>
        <p:spPr>
          <a:xfrm>
            <a:off x="311700" y="1340690"/>
            <a:ext cx="8520600" cy="4555200"/>
          </a:xfrm>
        </p:spPr>
        <p:txBody>
          <a:bodyPr/>
          <a:lstStyle/>
          <a:p>
            <a:r>
              <a:rPr lang="en-IN" dirty="0"/>
              <a:t>Can handle long sequences because it gives attention only on the required input words during translation</a:t>
            </a:r>
          </a:p>
          <a:p>
            <a:endParaRPr lang="en-IN" dirty="0"/>
          </a:p>
          <a:p>
            <a:r>
              <a:rPr lang="en-IN" dirty="0" err="1"/>
              <a:t>Explainability</a:t>
            </a:r>
            <a:r>
              <a:rPr lang="en-IN" dirty="0"/>
              <a:t>: It is very easy to say on which part of the input word is focused by the decoder to predict the specific output</a:t>
            </a:r>
          </a:p>
          <a:p>
            <a:endParaRPr lang="en-IN" dirty="0"/>
          </a:p>
          <a:p>
            <a:endParaRPr lang="en-IN" dirty="0"/>
          </a:p>
        </p:txBody>
      </p:sp>
    </p:spTree>
    <p:extLst>
      <p:ext uri="{BB962C8B-B14F-4D97-AF65-F5344CB8AC3E}">
        <p14:creationId xmlns:p14="http://schemas.microsoft.com/office/powerpoint/2010/main" val="15097257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dirty="0"/>
              <a:t>Visual attention</a:t>
            </a:r>
          </a:p>
        </p:txBody>
      </p:sp>
      <p:sp>
        <p:nvSpPr>
          <p:cNvPr id="3" name="Text Placeholder 2"/>
          <p:cNvSpPr>
            <a:spLocks noGrp="1"/>
          </p:cNvSpPr>
          <p:nvPr>
            <p:ph type="body" idx="1"/>
          </p:nvPr>
        </p:nvSpPr>
        <p:spPr>
          <a:xfrm>
            <a:off x="189236" y="1193733"/>
            <a:ext cx="8954764" cy="724874"/>
          </a:xfrm>
        </p:spPr>
        <p:txBody>
          <a:bodyPr/>
          <a:lstStyle/>
          <a:p>
            <a:pPr marL="114300" indent="0">
              <a:buNone/>
            </a:pPr>
            <a:r>
              <a:rPr lang="en-IN" dirty="0"/>
              <a:t>Caption: </a:t>
            </a:r>
            <a:r>
              <a:rPr lang="en-US" dirty="0"/>
              <a:t>“A woman is throwing a </a:t>
            </a:r>
            <a:r>
              <a:rPr lang="en-US" dirty="0" err="1"/>
              <a:t>frisbee</a:t>
            </a:r>
            <a:r>
              <a:rPr lang="en-US" dirty="0"/>
              <a:t> in a park,”</a:t>
            </a:r>
            <a:endParaRPr lang="en-IN" dirty="0"/>
          </a:p>
        </p:txBody>
      </p:sp>
      <p:pic>
        <p:nvPicPr>
          <p:cNvPr id="4" name="Picture 3"/>
          <p:cNvPicPr>
            <a:picLocks noChangeAspect="1"/>
          </p:cNvPicPr>
          <p:nvPr/>
        </p:nvPicPr>
        <p:blipFill>
          <a:blip r:embed="rId2"/>
          <a:stretch>
            <a:fillRect/>
          </a:stretch>
        </p:blipFill>
        <p:spPr>
          <a:xfrm>
            <a:off x="571498" y="1918607"/>
            <a:ext cx="7845879" cy="3744335"/>
          </a:xfrm>
          <a:prstGeom prst="rect">
            <a:avLst/>
          </a:prstGeom>
        </p:spPr>
      </p:pic>
      <p:sp>
        <p:nvSpPr>
          <p:cNvPr id="5" name="Rectangle 4"/>
          <p:cNvSpPr/>
          <p:nvPr/>
        </p:nvSpPr>
        <p:spPr>
          <a:xfrm>
            <a:off x="551818" y="5741485"/>
            <a:ext cx="8229600" cy="646331"/>
          </a:xfrm>
          <a:prstGeom prst="rect">
            <a:avLst/>
          </a:prstGeom>
        </p:spPr>
        <p:txBody>
          <a:bodyPr wrap="square">
            <a:spAutoFit/>
          </a:bodyPr>
          <a:lstStyle/>
          <a:p>
            <a:r>
              <a:rPr lang="en-US" i="1" dirty="0">
                <a:latin typeface="TimesNewRomanPS-ItalicMT"/>
              </a:rPr>
              <a:t>Visual attention: an input image (left) and the model’s focus before producing the word </a:t>
            </a:r>
            <a:r>
              <a:rPr lang="en-IN" i="1" dirty="0">
                <a:latin typeface="TimesNewRomanPS-ItalicMT"/>
              </a:rPr>
              <a:t>“</a:t>
            </a:r>
            <a:r>
              <a:rPr lang="en-IN" i="1" dirty="0" err="1">
                <a:latin typeface="TimesNewRomanPS-ItalicMT"/>
              </a:rPr>
              <a:t>frisbee</a:t>
            </a:r>
            <a:r>
              <a:rPr lang="en-IN" i="1" dirty="0">
                <a:latin typeface="TimesNewRomanPS-ItalicMT"/>
              </a:rPr>
              <a:t>” (right)</a:t>
            </a:r>
            <a:endParaRPr lang="en-IN" dirty="0"/>
          </a:p>
        </p:txBody>
      </p:sp>
    </p:spTree>
    <p:extLst>
      <p:ext uri="{BB962C8B-B14F-4D97-AF65-F5344CB8AC3E}">
        <p14:creationId xmlns:p14="http://schemas.microsoft.com/office/powerpoint/2010/main" val="614568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3597-C80F-F1A6-ACF1-EACD85EADFEF}"/>
              </a:ext>
            </a:extLst>
          </p:cNvPr>
          <p:cNvSpPr>
            <a:spLocks noGrp="1"/>
          </p:cNvSpPr>
          <p:nvPr>
            <p:ph type="title"/>
          </p:nvPr>
        </p:nvSpPr>
        <p:spPr>
          <a:xfrm>
            <a:off x="1518119" y="2458616"/>
            <a:ext cx="6107761" cy="763600"/>
          </a:xfrm>
        </p:spPr>
        <p:txBody>
          <a:bodyPr/>
          <a:lstStyle/>
          <a:p>
            <a:r>
              <a:rPr lang="en-IN" dirty="0"/>
              <a:t>Transformers</a:t>
            </a:r>
          </a:p>
        </p:txBody>
      </p:sp>
    </p:spTree>
    <p:extLst>
      <p:ext uri="{BB962C8B-B14F-4D97-AF65-F5344CB8AC3E}">
        <p14:creationId xmlns:p14="http://schemas.microsoft.com/office/powerpoint/2010/main" val="40643785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F093C-7B89-8091-6B88-37F63CC1C75C}"/>
              </a:ext>
            </a:extLst>
          </p:cNvPr>
          <p:cNvSpPr>
            <a:spLocks noGrp="1"/>
          </p:cNvSpPr>
          <p:nvPr>
            <p:ph type="title"/>
          </p:nvPr>
        </p:nvSpPr>
        <p:spPr>
          <a:xfrm>
            <a:off x="121999" y="193636"/>
            <a:ext cx="8520600" cy="763600"/>
          </a:xfrm>
        </p:spPr>
        <p:txBody>
          <a:bodyPr/>
          <a:lstStyle/>
          <a:p>
            <a:r>
              <a:rPr lang="en-IN" dirty="0"/>
              <a:t>Language Models timeline</a:t>
            </a:r>
          </a:p>
        </p:txBody>
      </p:sp>
      <p:pic>
        <p:nvPicPr>
          <p:cNvPr id="7170" name="Picture 2" descr="Language Model History — Before and After Transformer: The AI Revolution |  by Kiel Dang | Medium">
            <a:extLst>
              <a:ext uri="{FF2B5EF4-FFF2-40B4-BE49-F238E27FC236}">
                <a16:creationId xmlns:a16="http://schemas.microsoft.com/office/drawing/2014/main" id="{6AF7592C-497B-FA37-4E62-7A02AD8AF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081" y="1931438"/>
            <a:ext cx="8315281" cy="3469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2914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94D71-5881-6B3E-5860-73AFAAEB17BD}"/>
              </a:ext>
            </a:extLst>
          </p:cNvPr>
          <p:cNvSpPr>
            <a:spLocks noGrp="1"/>
          </p:cNvSpPr>
          <p:nvPr>
            <p:ph type="title"/>
          </p:nvPr>
        </p:nvSpPr>
        <p:spPr>
          <a:xfrm>
            <a:off x="0" y="111395"/>
            <a:ext cx="9144000" cy="763600"/>
          </a:xfrm>
        </p:spPr>
        <p:txBody>
          <a:bodyPr/>
          <a:lstStyle/>
          <a:p>
            <a:r>
              <a:rPr lang="en-IN" dirty="0"/>
              <a:t>Introduction</a:t>
            </a:r>
          </a:p>
        </p:txBody>
      </p:sp>
      <p:sp>
        <p:nvSpPr>
          <p:cNvPr id="3" name="Text Placeholder 2">
            <a:extLst>
              <a:ext uri="{FF2B5EF4-FFF2-40B4-BE49-F238E27FC236}">
                <a16:creationId xmlns:a16="http://schemas.microsoft.com/office/drawing/2014/main" id="{FC805EB7-A0E5-370F-FDC5-61FFD454809D}"/>
              </a:ext>
            </a:extLst>
          </p:cNvPr>
          <p:cNvSpPr>
            <a:spLocks noGrp="1"/>
          </p:cNvSpPr>
          <p:nvPr>
            <p:ph type="body" idx="1"/>
          </p:nvPr>
        </p:nvSpPr>
        <p:spPr>
          <a:xfrm>
            <a:off x="4189444" y="1536633"/>
            <a:ext cx="4642855" cy="4555200"/>
          </a:xfrm>
        </p:spPr>
        <p:txBody>
          <a:bodyPr/>
          <a:lstStyle/>
          <a:p>
            <a:r>
              <a:rPr lang="en-IN" dirty="0"/>
              <a:t>The Transformer contains two blocks</a:t>
            </a:r>
          </a:p>
          <a:p>
            <a:pPr lvl="1"/>
            <a:r>
              <a:rPr lang="en-IN" dirty="0"/>
              <a:t>Encoder</a:t>
            </a:r>
          </a:p>
          <a:p>
            <a:pPr lvl="1"/>
            <a:r>
              <a:rPr lang="en-IN" dirty="0"/>
              <a:t>Decoder</a:t>
            </a:r>
          </a:p>
        </p:txBody>
      </p:sp>
      <p:pic>
        <p:nvPicPr>
          <p:cNvPr id="7" name="Picture 6">
            <a:extLst>
              <a:ext uri="{FF2B5EF4-FFF2-40B4-BE49-F238E27FC236}">
                <a16:creationId xmlns:a16="http://schemas.microsoft.com/office/drawing/2014/main" id="{739D56EC-7519-5776-3F61-594FDC7279AE}"/>
              </a:ext>
            </a:extLst>
          </p:cNvPr>
          <p:cNvPicPr>
            <a:picLocks noChangeAspect="1"/>
          </p:cNvPicPr>
          <p:nvPr/>
        </p:nvPicPr>
        <p:blipFill rotWithShape="1">
          <a:blip r:embed="rId2"/>
          <a:srcRect l="26943" r="27059"/>
          <a:stretch/>
        </p:blipFill>
        <p:spPr>
          <a:xfrm>
            <a:off x="391886" y="1567846"/>
            <a:ext cx="3461658" cy="4703653"/>
          </a:xfrm>
          <a:prstGeom prst="rect">
            <a:avLst/>
          </a:prstGeom>
        </p:spPr>
      </p:pic>
    </p:spTree>
    <p:extLst>
      <p:ext uri="{BB962C8B-B14F-4D97-AF65-F5344CB8AC3E}">
        <p14:creationId xmlns:p14="http://schemas.microsoft.com/office/powerpoint/2010/main" val="1036988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40CCC-E9C6-42AE-1577-196E17EF002B}"/>
              </a:ext>
            </a:extLst>
          </p:cNvPr>
          <p:cNvSpPr>
            <a:spLocks noGrp="1"/>
          </p:cNvSpPr>
          <p:nvPr>
            <p:ph type="title"/>
          </p:nvPr>
        </p:nvSpPr>
        <p:spPr>
          <a:xfrm>
            <a:off x="78434" y="211567"/>
            <a:ext cx="8520600" cy="763600"/>
          </a:xfrm>
        </p:spPr>
        <p:txBody>
          <a:bodyPr/>
          <a:lstStyle/>
          <a:p>
            <a:r>
              <a:rPr lang="en-IN" dirty="0"/>
              <a:t>Transformers</a:t>
            </a:r>
          </a:p>
        </p:txBody>
      </p:sp>
      <p:sp>
        <p:nvSpPr>
          <p:cNvPr id="3" name="Text Placeholder 2">
            <a:extLst>
              <a:ext uri="{FF2B5EF4-FFF2-40B4-BE49-F238E27FC236}">
                <a16:creationId xmlns:a16="http://schemas.microsoft.com/office/drawing/2014/main" id="{93134A31-EB4B-EF61-371A-3A67C8A7CB12}"/>
              </a:ext>
            </a:extLst>
          </p:cNvPr>
          <p:cNvSpPr>
            <a:spLocks noGrp="1"/>
          </p:cNvSpPr>
          <p:nvPr>
            <p:ph type="body" idx="1"/>
          </p:nvPr>
        </p:nvSpPr>
        <p:spPr>
          <a:xfrm>
            <a:off x="3679032" y="1635206"/>
            <a:ext cx="5057193" cy="4555200"/>
          </a:xfrm>
        </p:spPr>
        <p:txBody>
          <a:bodyPr/>
          <a:lstStyle/>
          <a:p>
            <a:r>
              <a:rPr lang="en-US" sz="2000" dirty="0"/>
              <a:t>Encoder (left): </a:t>
            </a:r>
          </a:p>
          <a:p>
            <a:pPr lvl="1"/>
            <a:r>
              <a:rPr lang="en-US" sz="1600" dirty="0"/>
              <a:t>The encoder receives an input and builds a representation of it (its features).</a:t>
            </a:r>
          </a:p>
          <a:p>
            <a:pPr lvl="1"/>
            <a:r>
              <a:rPr lang="en-US" sz="1600" dirty="0"/>
              <a:t> This means that the model is optimized to acquire understanding from the input.</a:t>
            </a:r>
          </a:p>
          <a:p>
            <a:endParaRPr lang="en-US" sz="2000" dirty="0"/>
          </a:p>
          <a:p>
            <a:pPr marL="114300" indent="0">
              <a:buNone/>
            </a:pPr>
            <a:endParaRPr lang="en-US" sz="2000" dirty="0"/>
          </a:p>
          <a:p>
            <a:r>
              <a:rPr lang="en-US" sz="2000" dirty="0"/>
              <a:t>Decoder (right): </a:t>
            </a:r>
          </a:p>
          <a:p>
            <a:pPr lvl="1"/>
            <a:r>
              <a:rPr lang="en-US" sz="1600" dirty="0"/>
              <a:t>The decoder uses the encoder’s representation (features) along with other inputs to generate a target sequence.</a:t>
            </a:r>
          </a:p>
          <a:p>
            <a:pPr lvl="1"/>
            <a:r>
              <a:rPr lang="en-US" sz="1600" dirty="0"/>
              <a:t> This means that the model is optimized for generating outputs.</a:t>
            </a:r>
            <a:endParaRPr lang="en-IN" sz="1600" dirty="0"/>
          </a:p>
        </p:txBody>
      </p:sp>
      <p:pic>
        <p:nvPicPr>
          <p:cNvPr id="4" name="Picture 3">
            <a:extLst>
              <a:ext uri="{FF2B5EF4-FFF2-40B4-BE49-F238E27FC236}">
                <a16:creationId xmlns:a16="http://schemas.microsoft.com/office/drawing/2014/main" id="{99CF7D8E-538B-3E04-067D-2F00152D276D}"/>
              </a:ext>
            </a:extLst>
          </p:cNvPr>
          <p:cNvPicPr>
            <a:picLocks noChangeAspect="1"/>
          </p:cNvPicPr>
          <p:nvPr/>
        </p:nvPicPr>
        <p:blipFill rotWithShape="1">
          <a:blip r:embed="rId2"/>
          <a:srcRect l="26943" r="27059"/>
          <a:stretch/>
        </p:blipFill>
        <p:spPr>
          <a:xfrm>
            <a:off x="78434" y="1560980"/>
            <a:ext cx="3461658" cy="4703653"/>
          </a:xfrm>
          <a:prstGeom prst="rect">
            <a:avLst/>
          </a:prstGeom>
        </p:spPr>
      </p:pic>
    </p:spTree>
    <p:extLst>
      <p:ext uri="{BB962C8B-B14F-4D97-AF65-F5344CB8AC3E}">
        <p14:creationId xmlns:p14="http://schemas.microsoft.com/office/powerpoint/2010/main" val="23252085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dirty="0"/>
              <a:t>Transformers</a:t>
            </a:r>
          </a:p>
        </p:txBody>
      </p:sp>
      <p:sp>
        <p:nvSpPr>
          <p:cNvPr id="3" name="Text Placeholder 2"/>
          <p:cNvSpPr>
            <a:spLocks noGrp="1"/>
          </p:cNvSpPr>
          <p:nvPr>
            <p:ph type="body" idx="1"/>
          </p:nvPr>
        </p:nvSpPr>
        <p:spPr>
          <a:xfrm>
            <a:off x="4931228" y="1167492"/>
            <a:ext cx="3827593" cy="1404258"/>
          </a:xfrm>
        </p:spPr>
        <p:txBody>
          <a:bodyPr/>
          <a:lstStyle/>
          <a:p>
            <a:endParaRPr lang="en-IN" dirty="0"/>
          </a:p>
        </p:txBody>
      </p:sp>
      <p:pic>
        <p:nvPicPr>
          <p:cNvPr id="4" name="Picture 3"/>
          <p:cNvPicPr>
            <a:picLocks noChangeAspect="1"/>
          </p:cNvPicPr>
          <p:nvPr/>
        </p:nvPicPr>
        <p:blipFill>
          <a:blip r:embed="rId2"/>
          <a:stretch>
            <a:fillRect/>
          </a:stretch>
        </p:blipFill>
        <p:spPr>
          <a:xfrm>
            <a:off x="488576" y="1074152"/>
            <a:ext cx="3618061" cy="5310320"/>
          </a:xfrm>
          <a:prstGeom prst="rect">
            <a:avLst/>
          </a:prstGeom>
        </p:spPr>
      </p:pic>
    </p:spTree>
    <p:extLst>
      <p:ext uri="{BB962C8B-B14F-4D97-AF65-F5344CB8AC3E}">
        <p14:creationId xmlns:p14="http://schemas.microsoft.com/office/powerpoint/2010/main" val="224736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7743" y="3141940"/>
            <a:ext cx="6988514" cy="455894"/>
          </a:xfrm>
          <a:noFill/>
        </p:spPr>
        <p:txBody>
          <a:bodyPr>
            <a:normAutofit fontScale="90000"/>
          </a:bodyPr>
          <a:lstStyle/>
          <a:p>
            <a:pPr algn="ctr"/>
            <a:r>
              <a:rPr lang="en-IN" dirty="0"/>
              <a:t>Pre-processing</a:t>
            </a:r>
          </a:p>
        </p:txBody>
      </p:sp>
    </p:spTree>
    <p:extLst>
      <p:ext uri="{BB962C8B-B14F-4D97-AF65-F5344CB8AC3E}">
        <p14:creationId xmlns:p14="http://schemas.microsoft.com/office/powerpoint/2010/main" val="16170028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dirty="0"/>
              <a:t>Transformers</a:t>
            </a:r>
          </a:p>
        </p:txBody>
      </p:sp>
      <p:pic>
        <p:nvPicPr>
          <p:cNvPr id="6" name="Picture 5">
            <a:extLst>
              <a:ext uri="{FF2B5EF4-FFF2-40B4-BE49-F238E27FC236}">
                <a16:creationId xmlns:a16="http://schemas.microsoft.com/office/drawing/2014/main" id="{EE4FDB16-2204-9AB3-94A1-2DF724B0D2D8}"/>
              </a:ext>
            </a:extLst>
          </p:cNvPr>
          <p:cNvPicPr>
            <a:picLocks noChangeAspect="1"/>
          </p:cNvPicPr>
          <p:nvPr/>
        </p:nvPicPr>
        <p:blipFill rotWithShape="1">
          <a:blip r:embed="rId2"/>
          <a:srcRect l="29792" r="30641"/>
          <a:stretch/>
        </p:blipFill>
        <p:spPr>
          <a:xfrm>
            <a:off x="634203" y="840921"/>
            <a:ext cx="3618061" cy="5586608"/>
          </a:xfrm>
          <a:prstGeom prst="rect">
            <a:avLst/>
          </a:prstGeom>
        </p:spPr>
      </p:pic>
      <p:sp>
        <p:nvSpPr>
          <p:cNvPr id="5" name="TextBox 4">
            <a:extLst>
              <a:ext uri="{FF2B5EF4-FFF2-40B4-BE49-F238E27FC236}">
                <a16:creationId xmlns:a16="http://schemas.microsoft.com/office/drawing/2014/main" id="{EB4D185E-8FB7-BE1A-BA64-C32E2845BF22}"/>
              </a:ext>
            </a:extLst>
          </p:cNvPr>
          <p:cNvSpPr txBox="1"/>
          <p:nvPr/>
        </p:nvSpPr>
        <p:spPr>
          <a:xfrm>
            <a:off x="158621" y="4842588"/>
            <a:ext cx="1197764" cy="246221"/>
          </a:xfrm>
          <a:prstGeom prst="rect">
            <a:avLst/>
          </a:prstGeom>
          <a:noFill/>
        </p:spPr>
        <p:txBody>
          <a:bodyPr wrap="none" rtlCol="0">
            <a:spAutoFit/>
          </a:bodyPr>
          <a:lstStyle/>
          <a:p>
            <a:r>
              <a:rPr lang="en-IN" sz="1000" dirty="0"/>
              <a:t>Positional Encoding</a:t>
            </a:r>
          </a:p>
        </p:txBody>
      </p:sp>
      <p:sp>
        <p:nvSpPr>
          <p:cNvPr id="7" name="TextBox 6">
            <a:extLst>
              <a:ext uri="{FF2B5EF4-FFF2-40B4-BE49-F238E27FC236}">
                <a16:creationId xmlns:a16="http://schemas.microsoft.com/office/drawing/2014/main" id="{837F38A9-437B-76DB-DCEF-7BF40DE9B10F}"/>
              </a:ext>
            </a:extLst>
          </p:cNvPr>
          <p:cNvSpPr txBox="1"/>
          <p:nvPr/>
        </p:nvSpPr>
        <p:spPr>
          <a:xfrm>
            <a:off x="3530082" y="4842588"/>
            <a:ext cx="1197764" cy="246221"/>
          </a:xfrm>
          <a:prstGeom prst="rect">
            <a:avLst/>
          </a:prstGeom>
          <a:noFill/>
        </p:spPr>
        <p:txBody>
          <a:bodyPr wrap="none" rtlCol="0">
            <a:spAutoFit/>
          </a:bodyPr>
          <a:lstStyle/>
          <a:p>
            <a:r>
              <a:rPr lang="en-IN" sz="1000" dirty="0"/>
              <a:t>Positional Encoding</a:t>
            </a:r>
          </a:p>
        </p:txBody>
      </p:sp>
    </p:spTree>
    <p:extLst>
      <p:ext uri="{BB962C8B-B14F-4D97-AF65-F5344CB8AC3E}">
        <p14:creationId xmlns:p14="http://schemas.microsoft.com/office/powerpoint/2010/main" val="1539995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C981-EC9D-6175-E337-43546D04244A}"/>
              </a:ext>
            </a:extLst>
          </p:cNvPr>
          <p:cNvSpPr>
            <a:spLocks noGrp="1"/>
          </p:cNvSpPr>
          <p:nvPr>
            <p:ph type="title"/>
          </p:nvPr>
        </p:nvSpPr>
        <p:spPr>
          <a:xfrm>
            <a:off x="0" y="0"/>
            <a:ext cx="9144000" cy="763600"/>
          </a:xfrm>
        </p:spPr>
        <p:txBody>
          <a:bodyPr/>
          <a:lstStyle/>
          <a:p>
            <a:r>
              <a:rPr lang="en-IN" dirty="0"/>
              <a:t>Transformer- Inputs</a:t>
            </a:r>
          </a:p>
        </p:txBody>
      </p:sp>
      <p:sp>
        <p:nvSpPr>
          <p:cNvPr id="3" name="Text Placeholder 2">
            <a:extLst>
              <a:ext uri="{FF2B5EF4-FFF2-40B4-BE49-F238E27FC236}">
                <a16:creationId xmlns:a16="http://schemas.microsoft.com/office/drawing/2014/main" id="{AF0BC54D-0F57-CBCF-28EE-8A28297562D9}"/>
              </a:ext>
            </a:extLst>
          </p:cNvPr>
          <p:cNvSpPr>
            <a:spLocks noGrp="1"/>
          </p:cNvSpPr>
          <p:nvPr>
            <p:ph type="body" idx="1"/>
          </p:nvPr>
        </p:nvSpPr>
        <p:spPr/>
        <p:txBody>
          <a:bodyPr/>
          <a:lstStyle/>
          <a:p>
            <a:r>
              <a:rPr lang="en-IN" dirty="0"/>
              <a:t>Input embedding</a:t>
            </a:r>
            <a:br>
              <a:rPr lang="en-IN" dirty="0"/>
            </a:br>
            <a:r>
              <a:rPr lang="en-IN" sz="2400" dirty="0"/>
              <a:t>Any popular embeddings like Word2Vec or </a:t>
            </a:r>
            <a:r>
              <a:rPr lang="en-IN" sz="2400" dirty="0" err="1"/>
              <a:t>Skipgram</a:t>
            </a:r>
            <a:endParaRPr lang="en-IN" sz="2400" dirty="0"/>
          </a:p>
          <a:p>
            <a:endParaRPr lang="en-IN" dirty="0"/>
          </a:p>
          <a:p>
            <a:r>
              <a:rPr lang="en-IN" dirty="0"/>
              <a:t>Positional encoding</a:t>
            </a:r>
          </a:p>
          <a:p>
            <a:pPr lvl="1"/>
            <a:r>
              <a:rPr lang="en-IN" dirty="0"/>
              <a:t>Encode the position of the input token</a:t>
            </a:r>
          </a:p>
          <a:p>
            <a:pPr lvl="1"/>
            <a:endParaRPr lang="en-IN" dirty="0"/>
          </a:p>
        </p:txBody>
      </p:sp>
      <p:pic>
        <p:nvPicPr>
          <p:cNvPr id="4" name="Picture 3">
            <a:extLst>
              <a:ext uri="{FF2B5EF4-FFF2-40B4-BE49-F238E27FC236}">
                <a16:creationId xmlns:a16="http://schemas.microsoft.com/office/drawing/2014/main" id="{7CE0D2C8-9221-5769-3001-C87A42B2C5E3}"/>
              </a:ext>
            </a:extLst>
          </p:cNvPr>
          <p:cNvPicPr>
            <a:picLocks noChangeAspect="1"/>
          </p:cNvPicPr>
          <p:nvPr/>
        </p:nvPicPr>
        <p:blipFill rotWithShape="1">
          <a:blip r:embed="rId2"/>
          <a:srcRect l="29792" r="30641"/>
          <a:stretch/>
        </p:blipFill>
        <p:spPr>
          <a:xfrm>
            <a:off x="6428086" y="2743199"/>
            <a:ext cx="2404214" cy="3712321"/>
          </a:xfrm>
          <a:prstGeom prst="rect">
            <a:avLst/>
          </a:prstGeom>
        </p:spPr>
      </p:pic>
      <p:sp>
        <p:nvSpPr>
          <p:cNvPr id="6" name="TextBox 5">
            <a:extLst>
              <a:ext uri="{FF2B5EF4-FFF2-40B4-BE49-F238E27FC236}">
                <a16:creationId xmlns:a16="http://schemas.microsoft.com/office/drawing/2014/main" id="{61F8FC93-4E1B-A9CE-38AB-55777427D6F6}"/>
              </a:ext>
            </a:extLst>
          </p:cNvPr>
          <p:cNvSpPr txBox="1"/>
          <p:nvPr/>
        </p:nvSpPr>
        <p:spPr>
          <a:xfrm>
            <a:off x="311700" y="5321367"/>
            <a:ext cx="5980922" cy="646331"/>
          </a:xfrm>
          <a:prstGeom prst="rect">
            <a:avLst/>
          </a:prstGeom>
          <a:noFill/>
        </p:spPr>
        <p:txBody>
          <a:bodyPr wrap="square">
            <a:spAutoFit/>
          </a:bodyPr>
          <a:lstStyle/>
          <a:p>
            <a:r>
              <a:rPr lang="en-IN" dirty="0"/>
              <a:t>Sum of input and positional  embeddings is passed as input to the attention layer</a:t>
            </a:r>
          </a:p>
        </p:txBody>
      </p:sp>
    </p:spTree>
    <p:extLst>
      <p:ext uri="{BB962C8B-B14F-4D97-AF65-F5344CB8AC3E}">
        <p14:creationId xmlns:p14="http://schemas.microsoft.com/office/powerpoint/2010/main" val="5955423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506D-8841-E28B-038C-B37E4FAD54F1}"/>
              </a:ext>
            </a:extLst>
          </p:cNvPr>
          <p:cNvSpPr>
            <a:spLocks noGrp="1"/>
          </p:cNvSpPr>
          <p:nvPr>
            <p:ph type="title"/>
          </p:nvPr>
        </p:nvSpPr>
        <p:spPr>
          <a:xfrm>
            <a:off x="181072" y="25125"/>
            <a:ext cx="8520600" cy="763600"/>
          </a:xfrm>
        </p:spPr>
        <p:txBody>
          <a:bodyPr/>
          <a:lstStyle/>
          <a:p>
            <a:r>
              <a:rPr lang="en-IN" dirty="0"/>
              <a:t>Attention Layer</a:t>
            </a:r>
          </a:p>
        </p:txBody>
      </p:sp>
      <p:sp>
        <p:nvSpPr>
          <p:cNvPr id="3" name="Text Placeholder 2">
            <a:extLst>
              <a:ext uri="{FF2B5EF4-FFF2-40B4-BE49-F238E27FC236}">
                <a16:creationId xmlns:a16="http://schemas.microsoft.com/office/drawing/2014/main" id="{E915C4F0-760D-A11E-3BBD-F9F8CBF78E05}"/>
              </a:ext>
            </a:extLst>
          </p:cNvPr>
          <p:cNvSpPr>
            <a:spLocks noGrp="1"/>
          </p:cNvSpPr>
          <p:nvPr>
            <p:ph type="body" idx="1"/>
          </p:nvPr>
        </p:nvSpPr>
        <p:spPr>
          <a:xfrm>
            <a:off x="311700" y="1137828"/>
            <a:ext cx="7404716" cy="1574462"/>
          </a:xfrm>
        </p:spPr>
        <p:txBody>
          <a:bodyPr/>
          <a:lstStyle/>
          <a:p>
            <a:r>
              <a:rPr lang="en-IN" dirty="0"/>
              <a:t>For example </a:t>
            </a:r>
          </a:p>
          <a:p>
            <a:r>
              <a:rPr lang="en-IN" dirty="0"/>
              <a:t>The animal did not cross the road because it is too tired</a:t>
            </a:r>
          </a:p>
          <a:p>
            <a:pPr marL="114300" indent="0">
              <a:buNone/>
            </a:pPr>
            <a:endParaRPr lang="en-IN" dirty="0"/>
          </a:p>
          <a:p>
            <a:endParaRPr lang="en-IN" dirty="0"/>
          </a:p>
          <a:p>
            <a:endParaRPr lang="en-IN" dirty="0"/>
          </a:p>
          <a:p>
            <a:endParaRPr lang="en-IN" dirty="0"/>
          </a:p>
          <a:p>
            <a:endParaRPr lang="en-IN" dirty="0"/>
          </a:p>
        </p:txBody>
      </p:sp>
      <p:pic>
        <p:nvPicPr>
          <p:cNvPr id="7" name="Picture 6">
            <a:extLst>
              <a:ext uri="{FF2B5EF4-FFF2-40B4-BE49-F238E27FC236}">
                <a16:creationId xmlns:a16="http://schemas.microsoft.com/office/drawing/2014/main" id="{54D69567-DB9E-A6A7-7A38-3183CD9F0FDB}"/>
              </a:ext>
            </a:extLst>
          </p:cNvPr>
          <p:cNvPicPr>
            <a:picLocks noChangeAspect="1"/>
          </p:cNvPicPr>
          <p:nvPr/>
        </p:nvPicPr>
        <p:blipFill rotWithShape="1">
          <a:blip r:embed="rId2"/>
          <a:srcRect l="29792" r="30641"/>
          <a:stretch/>
        </p:blipFill>
        <p:spPr>
          <a:xfrm>
            <a:off x="7605997" y="1624406"/>
            <a:ext cx="1390967" cy="2147777"/>
          </a:xfrm>
          <a:prstGeom prst="rect">
            <a:avLst/>
          </a:prstGeom>
        </p:spPr>
      </p:pic>
      <p:pic>
        <p:nvPicPr>
          <p:cNvPr id="8" name="Picture 7">
            <a:extLst>
              <a:ext uri="{FF2B5EF4-FFF2-40B4-BE49-F238E27FC236}">
                <a16:creationId xmlns:a16="http://schemas.microsoft.com/office/drawing/2014/main" id="{A138BC85-28D7-2328-B058-C9A5CE0F2D8B}"/>
              </a:ext>
            </a:extLst>
          </p:cNvPr>
          <p:cNvPicPr>
            <a:picLocks noChangeAspect="1"/>
          </p:cNvPicPr>
          <p:nvPr/>
        </p:nvPicPr>
        <p:blipFill rotWithShape="1">
          <a:blip r:embed="rId2"/>
          <a:srcRect l="32571" t="52274" r="50106" b="9672"/>
          <a:stretch/>
        </p:blipFill>
        <p:spPr>
          <a:xfrm>
            <a:off x="4236098" y="2712290"/>
            <a:ext cx="2845731" cy="3819139"/>
          </a:xfrm>
          <a:prstGeom prst="rect">
            <a:avLst/>
          </a:prstGeom>
        </p:spPr>
      </p:pic>
      <p:cxnSp>
        <p:nvCxnSpPr>
          <p:cNvPr id="11" name="Straight Arrow Connector 10">
            <a:extLst>
              <a:ext uri="{FF2B5EF4-FFF2-40B4-BE49-F238E27FC236}">
                <a16:creationId xmlns:a16="http://schemas.microsoft.com/office/drawing/2014/main" id="{27954AB0-7770-CB7C-DD7E-14C56FC40A46}"/>
              </a:ext>
            </a:extLst>
          </p:cNvPr>
          <p:cNvCxnSpPr>
            <a:cxnSpLocks/>
          </p:cNvCxnSpPr>
          <p:nvPr/>
        </p:nvCxnSpPr>
        <p:spPr>
          <a:xfrm flipH="1">
            <a:off x="7007290" y="3032449"/>
            <a:ext cx="709126" cy="781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B2B0253-B531-D63B-100B-0CD85D21B013}"/>
              </a:ext>
            </a:extLst>
          </p:cNvPr>
          <p:cNvSpPr txBox="1"/>
          <p:nvPr/>
        </p:nvSpPr>
        <p:spPr>
          <a:xfrm>
            <a:off x="7215955" y="3393276"/>
            <a:ext cx="716799" cy="369332"/>
          </a:xfrm>
          <a:prstGeom prst="rect">
            <a:avLst/>
          </a:prstGeom>
          <a:noFill/>
        </p:spPr>
        <p:txBody>
          <a:bodyPr wrap="none" rtlCol="0">
            <a:spAutoFit/>
          </a:bodyPr>
          <a:lstStyle/>
          <a:p>
            <a:r>
              <a:rPr lang="en-IN" dirty="0"/>
              <a:t>Zoom</a:t>
            </a:r>
          </a:p>
        </p:txBody>
      </p:sp>
      <p:sp>
        <p:nvSpPr>
          <p:cNvPr id="4" name="Text Placeholder 2">
            <a:extLst>
              <a:ext uri="{FF2B5EF4-FFF2-40B4-BE49-F238E27FC236}">
                <a16:creationId xmlns:a16="http://schemas.microsoft.com/office/drawing/2014/main" id="{0E3D2B21-7775-7AC0-1A13-9F24A9571FCC}"/>
              </a:ext>
            </a:extLst>
          </p:cNvPr>
          <p:cNvSpPr txBox="1">
            <a:spLocks/>
          </p:cNvSpPr>
          <p:nvPr/>
        </p:nvSpPr>
        <p:spPr>
          <a:xfrm>
            <a:off x="311700" y="2929711"/>
            <a:ext cx="3841515" cy="2432000"/>
          </a:xfrm>
          <a:prstGeom prst="rect">
            <a:avLst/>
          </a:prstGeom>
        </p:spPr>
        <p:txBody>
          <a:bodyPr spcFirstLastPara="1" vert="horz" wrap="square" lIns="91425" tIns="91425" rIns="91425" bIns="91425" rtlCol="0" anchor="t" anchorCtr="0">
            <a:noAutofit/>
          </a:bodyPr>
          <a:lstStyle>
            <a:lvl1pPr marL="457200" lvl="0" indent="-342900"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Helvetica Neue" panose="020B0604020202020204" charset="0"/>
                <a:ea typeface="+mn-ea"/>
                <a:cs typeface="+mn-cs"/>
              </a:defRPr>
            </a:lvl1pPr>
            <a:lvl2pPr marL="914400" lvl="1" indent="-317500" algn="l" defTabSz="914400" rtl="0" eaLnBrk="1" latinLnBrk="0" hangingPunct="1">
              <a:lnSpc>
                <a:spcPct val="90000"/>
              </a:lnSpc>
              <a:spcBef>
                <a:spcPts val="1600"/>
              </a:spcBef>
              <a:spcAft>
                <a:spcPts val="0"/>
              </a:spcAft>
              <a:buSzPts val="1400"/>
              <a:buFont typeface="Arial" panose="020B0604020202020204" pitchFamily="34" charset="0"/>
              <a:buChar char="○"/>
              <a:defRPr sz="2400" kern="1200">
                <a:solidFill>
                  <a:schemeClr val="tx1"/>
                </a:solidFill>
                <a:latin typeface="Helvetica Neue" panose="020B0604020202020204" charset="0"/>
                <a:ea typeface="+mn-ea"/>
                <a:cs typeface="+mn-cs"/>
              </a:defRPr>
            </a:lvl2pPr>
            <a:lvl3pPr marL="1371600" lvl="2" indent="-317500" algn="l" defTabSz="914400" rtl="0" eaLnBrk="1" latinLnBrk="0" hangingPunct="1">
              <a:lnSpc>
                <a:spcPct val="90000"/>
              </a:lnSpc>
              <a:spcBef>
                <a:spcPts val="1600"/>
              </a:spcBef>
              <a:spcAft>
                <a:spcPts val="0"/>
              </a:spcAft>
              <a:buSzPts val="1400"/>
              <a:buFont typeface="Arial" panose="020B0604020202020204" pitchFamily="34" charset="0"/>
              <a:buChar char="■"/>
              <a:defRPr sz="2000" kern="1200">
                <a:solidFill>
                  <a:schemeClr val="tx1"/>
                </a:solidFill>
                <a:latin typeface="Helvetica Neue" panose="020B0604020202020204" charset="0"/>
                <a:ea typeface="+mn-ea"/>
                <a:cs typeface="+mn-cs"/>
              </a:defRPr>
            </a:lvl3pPr>
            <a:lvl4pPr marL="1828800" lvl="3" indent="-317500" algn="l" defTabSz="9144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Helvetica Neue" panose="020B0604020202020204" charset="0"/>
                <a:ea typeface="+mn-ea"/>
                <a:cs typeface="+mn-cs"/>
              </a:defRPr>
            </a:lvl4pPr>
            <a:lvl5pPr marL="2286000" lvl="4" indent="-317500" algn="l" defTabSz="9144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Helvetica Neue" panose="020B0604020202020204" charset="0"/>
                <a:ea typeface="+mn-ea"/>
                <a:cs typeface="+mn-cs"/>
              </a:defRPr>
            </a:lvl5pPr>
            <a:lvl6pPr marL="2743200" lvl="5" indent="-317500" algn="l" defTabSz="9144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00" lvl="6" indent="-317500" algn="l" defTabSz="9144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00" lvl="7" indent="-317500" algn="l" defTabSz="9144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800" lvl="8" indent="-317500" algn="l" defTabSz="914400" rtl="0" eaLnBrk="1" latinLnBrk="0" hangingPunct="1">
              <a:lnSpc>
                <a:spcPct val="90000"/>
              </a:lnSpc>
              <a:spcBef>
                <a:spcPts val="1600"/>
              </a:spcBef>
              <a:spcAft>
                <a:spcPts val="1600"/>
              </a:spcAft>
              <a:buSzPts val="1400"/>
              <a:buFont typeface="Arial" panose="020B0604020202020204" pitchFamily="34" charset="0"/>
              <a:buChar char="■"/>
              <a:defRPr sz="1800" kern="1200">
                <a:solidFill>
                  <a:schemeClr val="tx1"/>
                </a:solidFill>
                <a:latin typeface="+mn-lt"/>
                <a:ea typeface="+mn-ea"/>
                <a:cs typeface="+mn-cs"/>
              </a:defRPr>
            </a:lvl9pPr>
          </a:lstStyle>
          <a:p>
            <a:endParaRPr lang="en-IN" dirty="0"/>
          </a:p>
          <a:p>
            <a:r>
              <a:rPr lang="en-IN" dirty="0"/>
              <a:t>Here “it” is more correlated to “animal” than any other word in the sentence</a:t>
            </a:r>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759373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651E-19C5-0764-77AD-0BE4F73049FD}"/>
              </a:ext>
            </a:extLst>
          </p:cNvPr>
          <p:cNvSpPr>
            <a:spLocks noGrp="1"/>
          </p:cNvSpPr>
          <p:nvPr>
            <p:ph type="title"/>
          </p:nvPr>
        </p:nvSpPr>
        <p:spPr>
          <a:xfrm>
            <a:off x="0" y="0"/>
            <a:ext cx="9144000" cy="763600"/>
          </a:xfrm>
        </p:spPr>
        <p:txBody>
          <a:bodyPr/>
          <a:lstStyle/>
          <a:p>
            <a:r>
              <a:rPr lang="en-IN" dirty="0"/>
              <a:t>Attention Example</a:t>
            </a:r>
          </a:p>
        </p:txBody>
      </p:sp>
      <p:pic>
        <p:nvPicPr>
          <p:cNvPr id="12" name="Picture 11">
            <a:extLst>
              <a:ext uri="{FF2B5EF4-FFF2-40B4-BE49-F238E27FC236}">
                <a16:creationId xmlns:a16="http://schemas.microsoft.com/office/drawing/2014/main" id="{14CFED5B-8DF7-9D68-1619-84367E79F547}"/>
              </a:ext>
            </a:extLst>
          </p:cNvPr>
          <p:cNvPicPr>
            <a:picLocks noChangeAspect="1"/>
          </p:cNvPicPr>
          <p:nvPr/>
        </p:nvPicPr>
        <p:blipFill>
          <a:blip r:embed="rId2"/>
          <a:stretch>
            <a:fillRect/>
          </a:stretch>
        </p:blipFill>
        <p:spPr>
          <a:xfrm>
            <a:off x="879992" y="1836177"/>
            <a:ext cx="5614307" cy="1592823"/>
          </a:xfrm>
          <a:prstGeom prst="rect">
            <a:avLst/>
          </a:prstGeom>
        </p:spPr>
      </p:pic>
      <p:pic>
        <p:nvPicPr>
          <p:cNvPr id="5126" name="Picture 6">
            <a:extLst>
              <a:ext uri="{FF2B5EF4-FFF2-40B4-BE49-F238E27FC236}">
                <a16:creationId xmlns:a16="http://schemas.microsoft.com/office/drawing/2014/main" id="{64146DD9-8848-6C6A-8B37-3990636AE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107" y="3908210"/>
            <a:ext cx="60960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8900CE7-6E3D-1A32-52D8-C08575F2108D}"/>
              </a:ext>
            </a:extLst>
          </p:cNvPr>
          <p:cNvSpPr txBox="1"/>
          <p:nvPr/>
        </p:nvSpPr>
        <p:spPr>
          <a:xfrm>
            <a:off x="485192" y="1172301"/>
            <a:ext cx="6195607" cy="369332"/>
          </a:xfrm>
          <a:prstGeom prst="rect">
            <a:avLst/>
          </a:prstGeom>
          <a:noFill/>
        </p:spPr>
        <p:txBody>
          <a:bodyPr wrap="none" rtlCol="0">
            <a:spAutoFit/>
          </a:bodyPr>
          <a:lstStyle/>
          <a:p>
            <a:r>
              <a:rPr lang="en-IN" dirty="0"/>
              <a:t>The transformer architecture is designed for Machine translation</a:t>
            </a:r>
          </a:p>
        </p:txBody>
      </p:sp>
    </p:spTree>
    <p:extLst>
      <p:ext uri="{BB962C8B-B14F-4D97-AF65-F5344CB8AC3E}">
        <p14:creationId xmlns:p14="http://schemas.microsoft.com/office/powerpoint/2010/main" val="26125099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06F53-D988-105D-A915-E4064EE4FE9E}"/>
              </a:ext>
            </a:extLst>
          </p:cNvPr>
          <p:cNvSpPr>
            <a:spLocks noGrp="1"/>
          </p:cNvSpPr>
          <p:nvPr>
            <p:ph type="title"/>
          </p:nvPr>
        </p:nvSpPr>
        <p:spPr>
          <a:xfrm>
            <a:off x="5496" y="-2735"/>
            <a:ext cx="9138503" cy="763600"/>
          </a:xfrm>
        </p:spPr>
        <p:txBody>
          <a:bodyPr/>
          <a:lstStyle/>
          <a:p>
            <a:r>
              <a:rPr lang="en-IN" dirty="0"/>
              <a:t>Attention layer output</a:t>
            </a:r>
          </a:p>
        </p:txBody>
      </p:sp>
      <p:sp>
        <p:nvSpPr>
          <p:cNvPr id="3" name="Text Placeholder 2">
            <a:extLst>
              <a:ext uri="{FF2B5EF4-FFF2-40B4-BE49-F238E27FC236}">
                <a16:creationId xmlns:a16="http://schemas.microsoft.com/office/drawing/2014/main" id="{45788F8C-E999-DD48-625B-663233128A58}"/>
              </a:ext>
            </a:extLst>
          </p:cNvPr>
          <p:cNvSpPr>
            <a:spLocks noGrp="1"/>
          </p:cNvSpPr>
          <p:nvPr>
            <p:ph type="body" idx="1"/>
          </p:nvPr>
        </p:nvSpPr>
        <p:spPr>
          <a:xfrm>
            <a:off x="153079" y="1151400"/>
            <a:ext cx="8520600" cy="4555200"/>
          </a:xfrm>
        </p:spPr>
        <p:txBody>
          <a:bodyPr/>
          <a:lstStyle/>
          <a:p>
            <a:r>
              <a:rPr lang="en-IN" dirty="0"/>
              <a:t>The output size of attention layer is again an embedding of 512 size vector for each word</a:t>
            </a:r>
          </a:p>
          <a:p>
            <a:endParaRPr lang="en-IN" dirty="0"/>
          </a:p>
          <a:p>
            <a:r>
              <a:rPr lang="en-IN" dirty="0"/>
              <a:t>But it is approximately weighted sum of all word embeddings in a sentence</a:t>
            </a:r>
          </a:p>
        </p:txBody>
      </p:sp>
      <p:pic>
        <p:nvPicPr>
          <p:cNvPr id="8" name="Picture 7">
            <a:extLst>
              <a:ext uri="{FF2B5EF4-FFF2-40B4-BE49-F238E27FC236}">
                <a16:creationId xmlns:a16="http://schemas.microsoft.com/office/drawing/2014/main" id="{1AB33F21-1926-6DDB-36EF-23A2885E15F5}"/>
              </a:ext>
            </a:extLst>
          </p:cNvPr>
          <p:cNvPicPr>
            <a:picLocks noChangeAspect="1"/>
          </p:cNvPicPr>
          <p:nvPr/>
        </p:nvPicPr>
        <p:blipFill>
          <a:blip r:embed="rId2"/>
          <a:stretch>
            <a:fillRect/>
          </a:stretch>
        </p:blipFill>
        <p:spPr>
          <a:xfrm>
            <a:off x="311700" y="3564036"/>
            <a:ext cx="8761473" cy="1507134"/>
          </a:xfrm>
          <a:prstGeom prst="rect">
            <a:avLst/>
          </a:prstGeom>
        </p:spPr>
      </p:pic>
      <p:sp>
        <p:nvSpPr>
          <p:cNvPr id="10" name="TextBox 9">
            <a:extLst>
              <a:ext uri="{FF2B5EF4-FFF2-40B4-BE49-F238E27FC236}">
                <a16:creationId xmlns:a16="http://schemas.microsoft.com/office/drawing/2014/main" id="{5B8FAA6B-9AF2-AA58-E940-3BBD46994D8B}"/>
              </a:ext>
            </a:extLst>
          </p:cNvPr>
          <p:cNvSpPr txBox="1"/>
          <p:nvPr/>
        </p:nvSpPr>
        <p:spPr>
          <a:xfrm>
            <a:off x="614909" y="5071170"/>
            <a:ext cx="8305156" cy="369332"/>
          </a:xfrm>
          <a:prstGeom prst="rect">
            <a:avLst/>
          </a:prstGeom>
          <a:noFill/>
        </p:spPr>
        <p:txBody>
          <a:bodyPr wrap="square">
            <a:spAutoFit/>
          </a:bodyPr>
          <a:lstStyle/>
          <a:p>
            <a:pPr algn="l"/>
            <a:endParaRPr lang="en-US" b="0" i="0" dirty="0">
              <a:solidFill>
                <a:srgbClr val="0D0D0D"/>
              </a:solidFill>
              <a:effectLst/>
              <a:latin typeface="+mj-lt"/>
            </a:endParaRPr>
          </a:p>
        </p:txBody>
      </p:sp>
      <p:pic>
        <p:nvPicPr>
          <p:cNvPr id="12" name="Picture 11">
            <a:extLst>
              <a:ext uri="{FF2B5EF4-FFF2-40B4-BE49-F238E27FC236}">
                <a16:creationId xmlns:a16="http://schemas.microsoft.com/office/drawing/2014/main" id="{04662BCD-9C09-64DB-39DC-3D7074141CCC}"/>
              </a:ext>
            </a:extLst>
          </p:cNvPr>
          <p:cNvPicPr>
            <a:picLocks noChangeAspect="1"/>
          </p:cNvPicPr>
          <p:nvPr/>
        </p:nvPicPr>
        <p:blipFill>
          <a:blip r:embed="rId3"/>
          <a:stretch>
            <a:fillRect/>
          </a:stretch>
        </p:blipFill>
        <p:spPr>
          <a:xfrm>
            <a:off x="311700" y="5321664"/>
            <a:ext cx="7908194" cy="949835"/>
          </a:xfrm>
          <a:prstGeom prst="rect">
            <a:avLst/>
          </a:prstGeom>
        </p:spPr>
      </p:pic>
    </p:spTree>
    <p:extLst>
      <p:ext uri="{BB962C8B-B14F-4D97-AF65-F5344CB8AC3E}">
        <p14:creationId xmlns:p14="http://schemas.microsoft.com/office/powerpoint/2010/main" val="18300071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33647F9A-CBB8-1779-E86C-15EE68D44743}"/>
              </a:ext>
            </a:extLst>
          </p:cNvPr>
          <p:cNvSpPr txBox="1"/>
          <p:nvPr/>
        </p:nvSpPr>
        <p:spPr>
          <a:xfrm>
            <a:off x="5952932" y="3681184"/>
            <a:ext cx="2248678" cy="369332"/>
          </a:xfrm>
          <a:prstGeom prst="rect">
            <a:avLst/>
          </a:prstGeom>
          <a:solidFill>
            <a:schemeClr val="accent2">
              <a:lumMod val="40000"/>
              <a:lumOff val="60000"/>
            </a:schemeClr>
          </a:solidFill>
          <a:ln>
            <a:solidFill>
              <a:schemeClr val="accent1">
                <a:lumMod val="75000"/>
              </a:schemeClr>
            </a:solidFill>
          </a:ln>
        </p:spPr>
        <p:txBody>
          <a:bodyPr wrap="square" rtlCol="0">
            <a:spAutoFit/>
          </a:bodyPr>
          <a:lstStyle/>
          <a:p>
            <a:endParaRPr lang="en-IN" dirty="0"/>
          </a:p>
        </p:txBody>
      </p:sp>
      <p:sp>
        <p:nvSpPr>
          <p:cNvPr id="2" name="Title 1">
            <a:extLst>
              <a:ext uri="{FF2B5EF4-FFF2-40B4-BE49-F238E27FC236}">
                <a16:creationId xmlns:a16="http://schemas.microsoft.com/office/drawing/2014/main" id="{23156173-A386-0190-6283-AC614C637E68}"/>
              </a:ext>
            </a:extLst>
          </p:cNvPr>
          <p:cNvSpPr>
            <a:spLocks noGrp="1"/>
          </p:cNvSpPr>
          <p:nvPr>
            <p:ph type="title"/>
          </p:nvPr>
        </p:nvSpPr>
        <p:spPr>
          <a:xfrm>
            <a:off x="0" y="-12490"/>
            <a:ext cx="9144000" cy="763600"/>
          </a:xfrm>
        </p:spPr>
        <p:txBody>
          <a:bodyPr/>
          <a:lstStyle/>
          <a:p>
            <a:r>
              <a:rPr lang="en-IN" dirty="0" err="1"/>
              <a:t>Multihead</a:t>
            </a:r>
            <a:r>
              <a:rPr lang="en-IN" dirty="0"/>
              <a:t> attention</a:t>
            </a:r>
          </a:p>
        </p:txBody>
      </p:sp>
      <p:sp>
        <p:nvSpPr>
          <p:cNvPr id="5" name="TextBox 4">
            <a:extLst>
              <a:ext uri="{FF2B5EF4-FFF2-40B4-BE49-F238E27FC236}">
                <a16:creationId xmlns:a16="http://schemas.microsoft.com/office/drawing/2014/main" id="{7C499990-A9AF-B070-608B-71A0965E095F}"/>
              </a:ext>
            </a:extLst>
          </p:cNvPr>
          <p:cNvSpPr txBox="1"/>
          <p:nvPr/>
        </p:nvSpPr>
        <p:spPr>
          <a:xfrm>
            <a:off x="1127222" y="4442931"/>
            <a:ext cx="2248678" cy="369332"/>
          </a:xfrm>
          <a:prstGeom prst="rect">
            <a:avLst/>
          </a:prstGeom>
          <a:solidFill>
            <a:schemeClr val="accent2">
              <a:lumMod val="40000"/>
              <a:lumOff val="60000"/>
            </a:schemeClr>
          </a:solidFill>
          <a:ln>
            <a:solidFill>
              <a:schemeClr val="accent1">
                <a:lumMod val="75000"/>
              </a:schemeClr>
            </a:solidFill>
          </a:ln>
        </p:spPr>
        <p:txBody>
          <a:bodyPr wrap="square" rtlCol="0">
            <a:spAutoFit/>
          </a:bodyPr>
          <a:lstStyle/>
          <a:p>
            <a:r>
              <a:rPr lang="en-IN" dirty="0"/>
              <a:t>Single head attention</a:t>
            </a:r>
          </a:p>
        </p:txBody>
      </p:sp>
      <p:sp>
        <p:nvSpPr>
          <p:cNvPr id="10" name="TextBox 9">
            <a:extLst>
              <a:ext uri="{FF2B5EF4-FFF2-40B4-BE49-F238E27FC236}">
                <a16:creationId xmlns:a16="http://schemas.microsoft.com/office/drawing/2014/main" id="{E1F9F9B4-80A3-1CD5-9D06-09CA92A286E0}"/>
              </a:ext>
            </a:extLst>
          </p:cNvPr>
          <p:cNvSpPr txBox="1"/>
          <p:nvPr/>
        </p:nvSpPr>
        <p:spPr>
          <a:xfrm>
            <a:off x="5847185" y="3903434"/>
            <a:ext cx="2248678" cy="369332"/>
          </a:xfrm>
          <a:prstGeom prst="rect">
            <a:avLst/>
          </a:prstGeom>
          <a:solidFill>
            <a:schemeClr val="accent2">
              <a:lumMod val="40000"/>
              <a:lumOff val="60000"/>
            </a:schemeClr>
          </a:solidFill>
          <a:ln>
            <a:solidFill>
              <a:schemeClr val="accent1">
                <a:lumMod val="75000"/>
              </a:schemeClr>
            </a:solidFill>
          </a:ln>
        </p:spPr>
        <p:txBody>
          <a:bodyPr wrap="square" rtlCol="0">
            <a:spAutoFit/>
          </a:bodyPr>
          <a:lstStyle/>
          <a:p>
            <a:endParaRPr lang="en-IN" dirty="0"/>
          </a:p>
        </p:txBody>
      </p:sp>
      <p:sp>
        <p:nvSpPr>
          <p:cNvPr id="9" name="TextBox 8">
            <a:extLst>
              <a:ext uri="{FF2B5EF4-FFF2-40B4-BE49-F238E27FC236}">
                <a16:creationId xmlns:a16="http://schemas.microsoft.com/office/drawing/2014/main" id="{40271775-8122-5F03-E5EF-70AF993C011C}"/>
              </a:ext>
            </a:extLst>
          </p:cNvPr>
          <p:cNvSpPr txBox="1"/>
          <p:nvPr/>
        </p:nvSpPr>
        <p:spPr>
          <a:xfrm>
            <a:off x="5741438" y="4067492"/>
            <a:ext cx="2248678" cy="369332"/>
          </a:xfrm>
          <a:prstGeom prst="rect">
            <a:avLst/>
          </a:prstGeom>
          <a:solidFill>
            <a:schemeClr val="accent2">
              <a:lumMod val="40000"/>
              <a:lumOff val="60000"/>
            </a:schemeClr>
          </a:solidFill>
          <a:ln>
            <a:solidFill>
              <a:schemeClr val="accent1">
                <a:lumMod val="75000"/>
              </a:schemeClr>
            </a:solidFill>
          </a:ln>
        </p:spPr>
        <p:txBody>
          <a:bodyPr wrap="square" rtlCol="0">
            <a:spAutoFit/>
          </a:bodyPr>
          <a:lstStyle/>
          <a:p>
            <a:endParaRPr lang="en-IN" dirty="0"/>
          </a:p>
        </p:txBody>
      </p:sp>
      <p:sp>
        <p:nvSpPr>
          <p:cNvPr id="8" name="TextBox 7">
            <a:extLst>
              <a:ext uri="{FF2B5EF4-FFF2-40B4-BE49-F238E27FC236}">
                <a16:creationId xmlns:a16="http://schemas.microsoft.com/office/drawing/2014/main" id="{504FBB57-498B-6E21-D1DA-A70028387EB8}"/>
              </a:ext>
            </a:extLst>
          </p:cNvPr>
          <p:cNvSpPr txBox="1"/>
          <p:nvPr/>
        </p:nvSpPr>
        <p:spPr>
          <a:xfrm>
            <a:off x="5635691" y="4236216"/>
            <a:ext cx="2248678" cy="369332"/>
          </a:xfrm>
          <a:prstGeom prst="rect">
            <a:avLst/>
          </a:prstGeom>
          <a:solidFill>
            <a:schemeClr val="accent2">
              <a:lumMod val="40000"/>
              <a:lumOff val="60000"/>
            </a:schemeClr>
          </a:solidFill>
          <a:ln>
            <a:solidFill>
              <a:schemeClr val="accent1">
                <a:lumMod val="75000"/>
              </a:schemeClr>
            </a:solidFill>
          </a:ln>
        </p:spPr>
        <p:txBody>
          <a:bodyPr wrap="square" rtlCol="0">
            <a:spAutoFit/>
          </a:bodyPr>
          <a:lstStyle/>
          <a:p>
            <a:r>
              <a:rPr lang="en-IN" dirty="0"/>
              <a:t>Multi Head attention</a:t>
            </a:r>
          </a:p>
        </p:txBody>
      </p:sp>
      <p:cxnSp>
        <p:nvCxnSpPr>
          <p:cNvPr id="12" name="Straight Arrow Connector 11">
            <a:extLst>
              <a:ext uri="{FF2B5EF4-FFF2-40B4-BE49-F238E27FC236}">
                <a16:creationId xmlns:a16="http://schemas.microsoft.com/office/drawing/2014/main" id="{84541270-56D8-7963-FF00-85C5CA560CBD}"/>
              </a:ext>
            </a:extLst>
          </p:cNvPr>
          <p:cNvCxnSpPr>
            <a:cxnSpLocks/>
          </p:cNvCxnSpPr>
          <p:nvPr/>
        </p:nvCxnSpPr>
        <p:spPr>
          <a:xfrm flipV="1">
            <a:off x="2139594" y="4884589"/>
            <a:ext cx="0" cy="706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9176D29-CBD8-09AB-13E2-5843E97711D5}"/>
              </a:ext>
            </a:extLst>
          </p:cNvPr>
          <p:cNvSpPr txBox="1"/>
          <p:nvPr/>
        </p:nvSpPr>
        <p:spPr>
          <a:xfrm>
            <a:off x="959271" y="5663695"/>
            <a:ext cx="2913298" cy="369332"/>
          </a:xfrm>
          <a:prstGeom prst="rect">
            <a:avLst/>
          </a:prstGeom>
          <a:noFill/>
        </p:spPr>
        <p:txBody>
          <a:bodyPr wrap="none" rtlCol="0">
            <a:spAutoFit/>
          </a:bodyPr>
          <a:lstStyle/>
          <a:p>
            <a:r>
              <a:rPr lang="en-IN" dirty="0"/>
              <a:t>Embedding Vector(size= 512)</a:t>
            </a:r>
          </a:p>
        </p:txBody>
      </p:sp>
      <p:sp>
        <p:nvSpPr>
          <p:cNvPr id="15" name="TextBox 14">
            <a:extLst>
              <a:ext uri="{FF2B5EF4-FFF2-40B4-BE49-F238E27FC236}">
                <a16:creationId xmlns:a16="http://schemas.microsoft.com/office/drawing/2014/main" id="{45B1208C-12E1-6A0B-FAA7-EDD617EF42E6}"/>
              </a:ext>
            </a:extLst>
          </p:cNvPr>
          <p:cNvSpPr txBox="1"/>
          <p:nvPr/>
        </p:nvSpPr>
        <p:spPr>
          <a:xfrm>
            <a:off x="477922" y="3256716"/>
            <a:ext cx="3394647" cy="369332"/>
          </a:xfrm>
          <a:prstGeom prst="rect">
            <a:avLst/>
          </a:prstGeom>
          <a:noFill/>
        </p:spPr>
        <p:txBody>
          <a:bodyPr wrap="none" rtlCol="0">
            <a:spAutoFit/>
          </a:bodyPr>
          <a:lstStyle/>
          <a:p>
            <a:r>
              <a:rPr lang="en-IN" dirty="0"/>
              <a:t>New Embedding Vector(size= 512)</a:t>
            </a:r>
          </a:p>
        </p:txBody>
      </p:sp>
      <p:cxnSp>
        <p:nvCxnSpPr>
          <p:cNvPr id="16" name="Straight Arrow Connector 15">
            <a:extLst>
              <a:ext uri="{FF2B5EF4-FFF2-40B4-BE49-F238E27FC236}">
                <a16:creationId xmlns:a16="http://schemas.microsoft.com/office/drawing/2014/main" id="{829117BC-7DB7-E621-F952-AFB06F56DF7E}"/>
              </a:ext>
            </a:extLst>
          </p:cNvPr>
          <p:cNvCxnSpPr>
            <a:cxnSpLocks/>
          </p:cNvCxnSpPr>
          <p:nvPr/>
        </p:nvCxnSpPr>
        <p:spPr>
          <a:xfrm flipV="1">
            <a:off x="2139594" y="3736151"/>
            <a:ext cx="0" cy="706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632082C-9A10-B0B1-B189-2AB0F08D8A8A}"/>
                  </a:ext>
                </a:extLst>
              </p:cNvPr>
              <p:cNvSpPr txBox="1"/>
              <p:nvPr/>
            </p:nvSpPr>
            <p:spPr>
              <a:xfrm>
                <a:off x="5824118" y="5821998"/>
                <a:ext cx="2794676" cy="369332"/>
              </a:xfrm>
              <a:prstGeom prst="rect">
                <a:avLst/>
              </a:prstGeom>
              <a:noFill/>
            </p:spPr>
            <p:txBody>
              <a:bodyPr wrap="none" rtlCol="0">
                <a:spAutoFit/>
              </a:bodyPr>
              <a:lstStyle/>
              <a:p>
                <a:r>
                  <a:rPr lang="en-IN" dirty="0"/>
                  <a:t>Embedding Vector size </a:t>
                </a:r>
                <a14:m>
                  <m:oMath xmlns:m="http://schemas.openxmlformats.org/officeDocument/2006/math">
                    <m:r>
                      <a:rPr lang="en-IN" i="1" dirty="0" smtClean="0">
                        <a:latin typeface="Cambria Math" panose="02040503050406030204" pitchFamily="18" charset="0"/>
                      </a:rPr>
                      <m:t> </m:t>
                    </m:r>
                    <m:r>
                      <a:rPr lang="en-IN" b="0" i="1" dirty="0" smtClean="0">
                        <a:latin typeface="Cambria Math" panose="02040503050406030204" pitchFamily="18" charset="0"/>
                      </a:rPr>
                      <m:t>512</m:t>
                    </m:r>
                  </m:oMath>
                </a14:m>
                <a:endParaRPr lang="en-IN" dirty="0"/>
              </a:p>
            </p:txBody>
          </p:sp>
        </mc:Choice>
        <mc:Fallback>
          <p:sp>
            <p:nvSpPr>
              <p:cNvPr id="20" name="TextBox 19">
                <a:extLst>
                  <a:ext uri="{FF2B5EF4-FFF2-40B4-BE49-F238E27FC236}">
                    <a16:creationId xmlns:a16="http://schemas.microsoft.com/office/drawing/2014/main" id="{D632082C-9A10-B0B1-B189-2AB0F08D8A8A}"/>
                  </a:ext>
                </a:extLst>
              </p:cNvPr>
              <p:cNvSpPr txBox="1">
                <a:spLocks noRot="1" noChangeAspect="1" noMove="1" noResize="1" noEditPoints="1" noAdjustHandles="1" noChangeArrowheads="1" noChangeShapeType="1" noTextEdit="1"/>
              </p:cNvSpPr>
              <p:nvPr/>
            </p:nvSpPr>
            <p:spPr>
              <a:xfrm>
                <a:off x="5824118" y="5821998"/>
                <a:ext cx="2794676" cy="369332"/>
              </a:xfrm>
              <a:prstGeom prst="rect">
                <a:avLst/>
              </a:prstGeom>
              <a:blipFill>
                <a:blip r:embed="rId2"/>
                <a:stretch>
                  <a:fillRect l="-1743" t="-8197" b="-24590"/>
                </a:stretch>
              </a:blipFill>
            </p:spPr>
            <p:txBody>
              <a:bodyPr/>
              <a:lstStyle/>
              <a:p>
                <a:r>
                  <a:rPr lang="en-IN">
                    <a:noFill/>
                  </a:rPr>
                  <a:t> </a:t>
                </a:r>
              </a:p>
            </p:txBody>
          </p:sp>
        </mc:Fallback>
      </mc:AlternateContent>
      <p:cxnSp>
        <p:nvCxnSpPr>
          <p:cNvPr id="22" name="Connector: Elbow 21">
            <a:extLst>
              <a:ext uri="{FF2B5EF4-FFF2-40B4-BE49-F238E27FC236}">
                <a16:creationId xmlns:a16="http://schemas.microsoft.com/office/drawing/2014/main" id="{A9C84012-EDFF-381A-2E6D-B6EA767969AB}"/>
              </a:ext>
            </a:extLst>
          </p:cNvPr>
          <p:cNvCxnSpPr>
            <a:cxnSpLocks/>
          </p:cNvCxnSpPr>
          <p:nvPr/>
        </p:nvCxnSpPr>
        <p:spPr>
          <a:xfrm rot="16200000" flipV="1">
            <a:off x="6038299" y="4924898"/>
            <a:ext cx="1264577" cy="5362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2F392C7D-465C-E544-C5AC-4D26AB666375}"/>
              </a:ext>
            </a:extLst>
          </p:cNvPr>
          <p:cNvCxnSpPr>
            <a:cxnSpLocks/>
          </p:cNvCxnSpPr>
          <p:nvPr/>
        </p:nvCxnSpPr>
        <p:spPr>
          <a:xfrm rot="5400000" flipH="1" flipV="1">
            <a:off x="6586835" y="4917067"/>
            <a:ext cx="1269242" cy="5654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27879CAA-7D34-796E-56FE-2D3F94B42AA9}"/>
              </a:ext>
            </a:extLst>
          </p:cNvPr>
          <p:cNvCxnSpPr>
            <a:cxnSpLocks/>
          </p:cNvCxnSpPr>
          <p:nvPr/>
        </p:nvCxnSpPr>
        <p:spPr>
          <a:xfrm rot="5400000" flipH="1" flipV="1">
            <a:off x="6344182" y="5202065"/>
            <a:ext cx="1193036"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BD40D3B-0AC9-2BDB-2744-D7174573B7BE}"/>
              </a:ext>
            </a:extLst>
          </p:cNvPr>
          <p:cNvCxnSpPr/>
          <p:nvPr/>
        </p:nvCxnSpPr>
        <p:spPr>
          <a:xfrm flipV="1">
            <a:off x="6971524" y="3010678"/>
            <a:ext cx="0" cy="648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72E1826-C274-05C5-436B-E85C1F73A565}"/>
              </a:ext>
            </a:extLst>
          </p:cNvPr>
          <p:cNvSpPr txBox="1"/>
          <p:nvPr/>
        </p:nvSpPr>
        <p:spPr>
          <a:xfrm>
            <a:off x="5409125" y="1562346"/>
            <a:ext cx="3394647" cy="369332"/>
          </a:xfrm>
          <a:prstGeom prst="rect">
            <a:avLst/>
          </a:prstGeom>
          <a:noFill/>
        </p:spPr>
        <p:txBody>
          <a:bodyPr wrap="none" rtlCol="0">
            <a:spAutoFit/>
          </a:bodyPr>
          <a:lstStyle/>
          <a:p>
            <a:r>
              <a:rPr lang="en-IN" dirty="0"/>
              <a:t>New Embedding Vector(size= 512)</a:t>
            </a:r>
          </a:p>
        </p:txBody>
      </p:sp>
      <p:cxnSp>
        <p:nvCxnSpPr>
          <p:cNvPr id="33" name="Straight Arrow Connector 32">
            <a:extLst>
              <a:ext uri="{FF2B5EF4-FFF2-40B4-BE49-F238E27FC236}">
                <a16:creationId xmlns:a16="http://schemas.microsoft.com/office/drawing/2014/main" id="{C309EF1E-0B44-D265-187A-2B4F8EE33776}"/>
              </a:ext>
            </a:extLst>
          </p:cNvPr>
          <p:cNvCxnSpPr/>
          <p:nvPr/>
        </p:nvCxnSpPr>
        <p:spPr>
          <a:xfrm flipV="1">
            <a:off x="6971524" y="1934011"/>
            <a:ext cx="0" cy="648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D0C67C9-423B-BEDA-1EE5-7B09F6B5A866}"/>
              </a:ext>
            </a:extLst>
          </p:cNvPr>
          <p:cNvSpPr txBox="1"/>
          <p:nvPr/>
        </p:nvSpPr>
        <p:spPr>
          <a:xfrm>
            <a:off x="5252143" y="2563110"/>
            <a:ext cx="3438762" cy="369332"/>
          </a:xfrm>
          <a:prstGeom prst="rect">
            <a:avLst/>
          </a:prstGeom>
          <a:noFill/>
        </p:spPr>
        <p:txBody>
          <a:bodyPr wrap="none" rtlCol="0">
            <a:spAutoFit/>
          </a:bodyPr>
          <a:lstStyle/>
          <a:p>
            <a:r>
              <a:rPr lang="en-IN" dirty="0"/>
              <a:t>Concatenate each vector size of 64</a:t>
            </a:r>
          </a:p>
        </p:txBody>
      </p:sp>
      <p:sp>
        <p:nvSpPr>
          <p:cNvPr id="3" name="Right Brace 2">
            <a:extLst>
              <a:ext uri="{FF2B5EF4-FFF2-40B4-BE49-F238E27FC236}">
                <a16:creationId xmlns:a16="http://schemas.microsoft.com/office/drawing/2014/main" id="{04971ACF-E424-4763-95E8-28150688185D}"/>
              </a:ext>
            </a:extLst>
          </p:cNvPr>
          <p:cNvSpPr/>
          <p:nvPr/>
        </p:nvSpPr>
        <p:spPr>
          <a:xfrm rot="1260366">
            <a:off x="8116246" y="4004805"/>
            <a:ext cx="221771" cy="74483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47C18B2-200F-8FED-11A3-8ABF70C009EC}"/>
                  </a:ext>
                </a:extLst>
              </p:cNvPr>
              <p:cNvSpPr txBox="1"/>
              <p:nvPr/>
            </p:nvSpPr>
            <p:spPr>
              <a:xfrm>
                <a:off x="7884369" y="4607029"/>
                <a:ext cx="1300615" cy="766813"/>
              </a:xfrm>
              <a:prstGeom prst="rect">
                <a:avLst/>
              </a:prstGeom>
              <a:noFill/>
            </p:spPr>
            <p:txBody>
              <a:bodyPr wrap="square" rtlCol="0">
                <a:spAutoFit/>
              </a:bodyPr>
              <a:lstStyle/>
              <a:p>
                <a:r>
                  <a:rPr lang="en-IN" dirty="0"/>
                  <a:t>each Vector size </a:t>
                </a:r>
                <a14:m>
                  <m:oMath xmlns:m="http://schemas.openxmlformats.org/officeDocument/2006/math">
                    <m:f>
                      <m:fPr>
                        <m:ctrlPr>
                          <a:rPr lang="en-IN" i="1" dirty="0" smtClean="0">
                            <a:latin typeface="Cambria Math" panose="02040503050406030204" pitchFamily="18" charset="0"/>
                          </a:rPr>
                        </m:ctrlPr>
                      </m:fPr>
                      <m:num>
                        <m:r>
                          <a:rPr lang="en-IN" b="0" i="1" dirty="0" smtClean="0">
                            <a:latin typeface="Cambria Math" panose="02040503050406030204" pitchFamily="18" charset="0"/>
                          </a:rPr>
                          <m:t>512</m:t>
                        </m:r>
                      </m:num>
                      <m:den>
                        <m:r>
                          <a:rPr lang="en-IN" b="0" i="1" dirty="0" smtClean="0">
                            <a:latin typeface="Cambria Math" panose="02040503050406030204" pitchFamily="18" charset="0"/>
                          </a:rPr>
                          <m:t>8</m:t>
                        </m:r>
                      </m:den>
                    </m:f>
                  </m:oMath>
                </a14:m>
                <a:r>
                  <a:rPr lang="en-IN" dirty="0"/>
                  <a:t> =64</a:t>
                </a:r>
              </a:p>
            </p:txBody>
          </p:sp>
        </mc:Choice>
        <mc:Fallback>
          <p:sp>
            <p:nvSpPr>
              <p:cNvPr id="4" name="TextBox 3">
                <a:extLst>
                  <a:ext uri="{FF2B5EF4-FFF2-40B4-BE49-F238E27FC236}">
                    <a16:creationId xmlns:a16="http://schemas.microsoft.com/office/drawing/2014/main" id="{847C18B2-200F-8FED-11A3-8ABF70C009EC}"/>
                  </a:ext>
                </a:extLst>
              </p:cNvPr>
              <p:cNvSpPr txBox="1">
                <a:spLocks noRot="1" noChangeAspect="1" noMove="1" noResize="1" noEditPoints="1" noAdjustHandles="1" noChangeArrowheads="1" noChangeShapeType="1" noTextEdit="1"/>
              </p:cNvSpPr>
              <p:nvPr/>
            </p:nvSpPr>
            <p:spPr>
              <a:xfrm>
                <a:off x="7884369" y="4607029"/>
                <a:ext cx="1300615" cy="766813"/>
              </a:xfrm>
              <a:prstGeom prst="rect">
                <a:avLst/>
              </a:prstGeom>
              <a:blipFill>
                <a:blip r:embed="rId3"/>
                <a:stretch>
                  <a:fillRect l="-3738" t="-4762" r="-6542" b="-3968"/>
                </a:stretch>
              </a:blipFill>
            </p:spPr>
            <p:txBody>
              <a:bodyPr/>
              <a:lstStyle/>
              <a:p>
                <a:r>
                  <a:rPr lang="en-IN">
                    <a:noFill/>
                  </a:rPr>
                  <a:t> </a:t>
                </a:r>
              </a:p>
            </p:txBody>
          </p:sp>
        </mc:Fallback>
      </mc:AlternateContent>
    </p:spTree>
    <p:extLst>
      <p:ext uri="{BB962C8B-B14F-4D97-AF65-F5344CB8AC3E}">
        <p14:creationId xmlns:p14="http://schemas.microsoft.com/office/powerpoint/2010/main" val="12590367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16E9A-EC5F-FE0C-B27F-6DE3811D418B}"/>
              </a:ext>
            </a:extLst>
          </p:cNvPr>
          <p:cNvSpPr>
            <a:spLocks noGrp="1"/>
          </p:cNvSpPr>
          <p:nvPr>
            <p:ph type="title"/>
          </p:nvPr>
        </p:nvSpPr>
        <p:spPr>
          <a:xfrm>
            <a:off x="0" y="2567"/>
            <a:ext cx="9144000" cy="763600"/>
          </a:xfrm>
        </p:spPr>
        <p:txBody>
          <a:bodyPr/>
          <a:lstStyle/>
          <a:p>
            <a:r>
              <a:rPr lang="en-IN" dirty="0"/>
              <a:t>Advantage of residual connections</a:t>
            </a:r>
          </a:p>
        </p:txBody>
      </p:sp>
      <p:sp>
        <p:nvSpPr>
          <p:cNvPr id="3" name="Text Placeholder 2">
            <a:extLst>
              <a:ext uri="{FF2B5EF4-FFF2-40B4-BE49-F238E27FC236}">
                <a16:creationId xmlns:a16="http://schemas.microsoft.com/office/drawing/2014/main" id="{44E49185-3240-5336-E175-C5606004B5CF}"/>
              </a:ext>
            </a:extLst>
          </p:cNvPr>
          <p:cNvSpPr>
            <a:spLocks noGrp="1"/>
          </p:cNvSpPr>
          <p:nvPr>
            <p:ph type="body" idx="1"/>
          </p:nvPr>
        </p:nvSpPr>
        <p:spPr>
          <a:xfrm>
            <a:off x="0" y="1313424"/>
            <a:ext cx="6270171" cy="5069646"/>
          </a:xfrm>
        </p:spPr>
        <p:txBody>
          <a:bodyPr/>
          <a:lstStyle/>
          <a:p>
            <a:pPr algn="l">
              <a:buFont typeface="Arial" panose="020B0604020202020204" pitchFamily="34" charset="0"/>
              <a:buChar char="•"/>
            </a:pPr>
            <a:r>
              <a:rPr lang="en-US" b="1" i="0" dirty="0">
                <a:solidFill>
                  <a:srgbClr val="1F1F1F"/>
                </a:solidFill>
                <a:effectLst/>
                <a:latin typeface="Google Sans"/>
              </a:rPr>
              <a:t>Mitigate vanishing gradient problem:</a:t>
            </a:r>
            <a:r>
              <a:rPr lang="en-US" b="0" i="0" dirty="0">
                <a:solidFill>
                  <a:srgbClr val="1F1F1F"/>
                </a:solidFill>
                <a:effectLst/>
                <a:latin typeface="Google Sans"/>
              </a:rPr>
              <a:t> </a:t>
            </a:r>
            <a:r>
              <a:rPr lang="en-US" sz="2400" b="0" i="0" dirty="0">
                <a:solidFill>
                  <a:srgbClr val="1F1F1F"/>
                </a:solidFill>
                <a:effectLst/>
                <a:latin typeface="Google Sans"/>
              </a:rPr>
              <a:t>Ensure error signal reaches all layers during training.</a:t>
            </a:r>
          </a:p>
          <a:p>
            <a:pPr algn="l">
              <a:buFont typeface="Arial" panose="020B0604020202020204" pitchFamily="34" charset="0"/>
              <a:buChar char="•"/>
            </a:pPr>
            <a:endParaRPr lang="en-US" sz="2400" b="0"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Improved training stability:</a:t>
            </a:r>
            <a:r>
              <a:rPr lang="en-US" b="0" i="0" dirty="0">
                <a:solidFill>
                  <a:srgbClr val="1F1F1F"/>
                </a:solidFill>
                <a:effectLst/>
                <a:latin typeface="Google Sans"/>
              </a:rPr>
              <a:t> </a:t>
            </a:r>
            <a:r>
              <a:rPr lang="en-US" sz="2400" b="0" i="0" dirty="0">
                <a:solidFill>
                  <a:srgbClr val="1F1F1F"/>
                </a:solidFill>
                <a:effectLst/>
                <a:latin typeface="Google Sans"/>
              </a:rPr>
              <a:t>Enable faster convergence and better performance.</a:t>
            </a:r>
          </a:p>
          <a:p>
            <a:pPr algn="l">
              <a:buFont typeface="Arial" panose="020B0604020202020204" pitchFamily="34" charset="0"/>
              <a:buChar char="•"/>
            </a:pPr>
            <a:endParaRPr lang="en-US" sz="2400" b="0"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Increased model capacity:</a:t>
            </a:r>
            <a:r>
              <a:rPr lang="en-US" b="0" i="0" dirty="0">
                <a:solidFill>
                  <a:srgbClr val="1F1F1F"/>
                </a:solidFill>
                <a:effectLst/>
                <a:latin typeface="Google Sans"/>
              </a:rPr>
              <a:t> </a:t>
            </a:r>
            <a:r>
              <a:rPr lang="en-US" sz="2400" b="0" i="0" dirty="0">
                <a:solidFill>
                  <a:srgbClr val="1F1F1F"/>
                </a:solidFill>
                <a:effectLst/>
                <a:latin typeface="Google Sans"/>
              </a:rPr>
              <a:t>Allow construction of deeper transformers for potentially better results.</a:t>
            </a:r>
          </a:p>
          <a:p>
            <a:endParaRPr lang="en-IN" dirty="0"/>
          </a:p>
        </p:txBody>
      </p:sp>
      <p:pic>
        <p:nvPicPr>
          <p:cNvPr id="4" name="Picture 3">
            <a:extLst>
              <a:ext uri="{FF2B5EF4-FFF2-40B4-BE49-F238E27FC236}">
                <a16:creationId xmlns:a16="http://schemas.microsoft.com/office/drawing/2014/main" id="{F1477F53-DC89-6B89-67FC-BEABBFB929CF}"/>
              </a:ext>
            </a:extLst>
          </p:cNvPr>
          <p:cNvPicPr>
            <a:picLocks noChangeAspect="1"/>
          </p:cNvPicPr>
          <p:nvPr/>
        </p:nvPicPr>
        <p:blipFill rotWithShape="1">
          <a:blip r:embed="rId2"/>
          <a:srcRect l="29792" r="30641"/>
          <a:stretch/>
        </p:blipFill>
        <p:spPr>
          <a:xfrm>
            <a:off x="6454336" y="1894115"/>
            <a:ext cx="2531113" cy="3908264"/>
          </a:xfrm>
          <a:prstGeom prst="rect">
            <a:avLst/>
          </a:prstGeom>
        </p:spPr>
      </p:pic>
    </p:spTree>
    <p:extLst>
      <p:ext uri="{BB962C8B-B14F-4D97-AF65-F5344CB8AC3E}">
        <p14:creationId xmlns:p14="http://schemas.microsoft.com/office/powerpoint/2010/main" val="23292882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dirty="0"/>
              <a:t>Transformers—Self attention</a:t>
            </a:r>
          </a:p>
        </p:txBody>
      </p:sp>
      <p:sp>
        <p:nvSpPr>
          <p:cNvPr id="3" name="Text Placeholder 2"/>
          <p:cNvSpPr>
            <a:spLocks noGrp="1"/>
          </p:cNvSpPr>
          <p:nvPr>
            <p:ph type="body" idx="1"/>
          </p:nvPr>
        </p:nvSpPr>
        <p:spPr>
          <a:xfrm>
            <a:off x="181071" y="1120254"/>
            <a:ext cx="8520600" cy="2063817"/>
          </a:xfrm>
        </p:spPr>
        <p:txBody>
          <a:bodyPr/>
          <a:lstStyle/>
          <a:p>
            <a:r>
              <a:rPr lang="en-US" dirty="0"/>
              <a:t>“Self-attention, sometimes called intra-attention, is an attention mechanism relating different positions of a single sequence in order to compute a representation of the sequence.”</a:t>
            </a:r>
          </a:p>
          <a:p>
            <a:endParaRPr lang="en-US" dirty="0"/>
          </a:p>
          <a:p>
            <a:endParaRPr lang="en-IN" dirty="0"/>
          </a:p>
        </p:txBody>
      </p:sp>
      <p:pic>
        <p:nvPicPr>
          <p:cNvPr id="4" name="Picture 3"/>
          <p:cNvPicPr>
            <a:picLocks noChangeAspect="1"/>
          </p:cNvPicPr>
          <p:nvPr/>
        </p:nvPicPr>
        <p:blipFill>
          <a:blip r:embed="rId2"/>
          <a:stretch>
            <a:fillRect/>
          </a:stretch>
        </p:blipFill>
        <p:spPr>
          <a:xfrm>
            <a:off x="6098722" y="3030905"/>
            <a:ext cx="2506436" cy="3335282"/>
          </a:xfrm>
          <a:prstGeom prst="rect">
            <a:avLst/>
          </a:prstGeom>
        </p:spPr>
      </p:pic>
      <p:pic>
        <p:nvPicPr>
          <p:cNvPr id="2050" name="Picture 2" descr="self atten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04" y="3030905"/>
            <a:ext cx="24955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433048" y="5943240"/>
            <a:ext cx="4701947" cy="845893"/>
          </a:xfrm>
          <a:prstGeom prst="rect">
            <a:avLst/>
          </a:prstGeom>
        </p:spPr>
      </p:pic>
    </p:spTree>
    <p:extLst>
      <p:ext uri="{BB962C8B-B14F-4D97-AF65-F5344CB8AC3E}">
        <p14:creationId xmlns:p14="http://schemas.microsoft.com/office/powerpoint/2010/main" val="1267941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763600"/>
          </a:xfrm>
        </p:spPr>
        <p:txBody>
          <a:bodyPr/>
          <a:lstStyle/>
          <a:p>
            <a:r>
              <a:rPr lang="en-IN" dirty="0"/>
              <a:t>Calculating Self-Attention</a:t>
            </a:r>
            <a:br>
              <a:rPr lang="en-IN" dirty="0"/>
            </a:br>
            <a:br>
              <a:rPr lang="en-IN" dirty="0"/>
            </a:br>
            <a:endParaRPr lang="en-IN" dirty="0"/>
          </a:p>
        </p:txBody>
      </p:sp>
      <p:sp>
        <p:nvSpPr>
          <p:cNvPr id="3" name="Text Placeholder 2"/>
          <p:cNvSpPr>
            <a:spLocks noGrp="1"/>
          </p:cNvSpPr>
          <p:nvPr>
            <p:ph type="body" idx="1"/>
          </p:nvPr>
        </p:nvSpPr>
        <p:spPr>
          <a:xfrm>
            <a:off x="107593" y="1054940"/>
            <a:ext cx="7591328" cy="1182074"/>
          </a:xfrm>
        </p:spPr>
        <p:txBody>
          <a:bodyPr/>
          <a:lstStyle/>
          <a:p>
            <a:r>
              <a:rPr lang="en-IN" dirty="0"/>
              <a:t>I enjoy nature</a:t>
            </a:r>
          </a:p>
        </p:txBody>
      </p:sp>
      <p:pic>
        <p:nvPicPr>
          <p:cNvPr id="5122" name="Picture 2" descr="https://miro.medium.com/max/744/1*lBGkrgBbacy3I541l08by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84" y="2857348"/>
            <a:ext cx="6098380" cy="3607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310584" y="1814067"/>
            <a:ext cx="4701947" cy="845893"/>
          </a:xfrm>
          <a:prstGeom prst="rect">
            <a:avLst/>
          </a:prstGeom>
        </p:spPr>
      </p:pic>
      <p:sp>
        <p:nvSpPr>
          <p:cNvPr id="4" name="TextBox 3"/>
          <p:cNvSpPr txBox="1"/>
          <p:nvPr/>
        </p:nvSpPr>
        <p:spPr>
          <a:xfrm>
            <a:off x="5395962" y="2052347"/>
            <a:ext cx="3124638" cy="369332"/>
          </a:xfrm>
          <a:prstGeom prst="rect">
            <a:avLst/>
          </a:prstGeom>
          <a:noFill/>
        </p:spPr>
        <p:txBody>
          <a:bodyPr wrap="none" rtlCol="0">
            <a:spAutoFit/>
          </a:bodyPr>
          <a:lstStyle/>
          <a:p>
            <a:r>
              <a:rPr lang="en-IN" dirty="0"/>
              <a:t>Q,K,V are learned by the model</a:t>
            </a:r>
          </a:p>
        </p:txBody>
      </p:sp>
    </p:spTree>
    <p:extLst>
      <p:ext uri="{BB962C8B-B14F-4D97-AF65-F5344CB8AC3E}">
        <p14:creationId xmlns:p14="http://schemas.microsoft.com/office/powerpoint/2010/main" val="13956427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9540-FACB-760F-65CC-04E1888D7216}"/>
              </a:ext>
            </a:extLst>
          </p:cNvPr>
          <p:cNvSpPr>
            <a:spLocks noGrp="1"/>
          </p:cNvSpPr>
          <p:nvPr>
            <p:ph type="title"/>
          </p:nvPr>
        </p:nvSpPr>
        <p:spPr>
          <a:xfrm>
            <a:off x="39888" y="13148"/>
            <a:ext cx="8520600" cy="763600"/>
          </a:xfrm>
        </p:spPr>
        <p:txBody>
          <a:bodyPr/>
          <a:lstStyle/>
          <a:p>
            <a:r>
              <a:rPr lang="en-IN" dirty="0"/>
              <a:t>Masked Multi head attention</a:t>
            </a:r>
          </a:p>
        </p:txBody>
      </p:sp>
      <p:grpSp>
        <p:nvGrpSpPr>
          <p:cNvPr id="11" name="Group 10">
            <a:extLst>
              <a:ext uri="{FF2B5EF4-FFF2-40B4-BE49-F238E27FC236}">
                <a16:creationId xmlns:a16="http://schemas.microsoft.com/office/drawing/2014/main" id="{CB7346C4-B7B0-E6C8-B6F9-1C8588BD2C91}"/>
              </a:ext>
            </a:extLst>
          </p:cNvPr>
          <p:cNvGrpSpPr/>
          <p:nvPr/>
        </p:nvGrpSpPr>
        <p:grpSpPr>
          <a:xfrm>
            <a:off x="4838847" y="1132410"/>
            <a:ext cx="4372984" cy="4614113"/>
            <a:chOff x="2599500" y="1231196"/>
            <a:chExt cx="4372984" cy="4614113"/>
          </a:xfrm>
        </p:grpSpPr>
        <p:pic>
          <p:nvPicPr>
            <p:cNvPr id="4" name="Picture 3">
              <a:extLst>
                <a:ext uri="{FF2B5EF4-FFF2-40B4-BE49-F238E27FC236}">
                  <a16:creationId xmlns:a16="http://schemas.microsoft.com/office/drawing/2014/main" id="{39932E38-1719-D96D-1B55-967392B1D410}"/>
                </a:ext>
              </a:extLst>
            </p:cNvPr>
            <p:cNvPicPr>
              <a:picLocks noChangeAspect="1"/>
            </p:cNvPicPr>
            <p:nvPr/>
          </p:nvPicPr>
          <p:blipFill rotWithShape="1">
            <a:blip r:embed="rId2"/>
            <a:srcRect l="29792" r="30641"/>
            <a:stretch/>
          </p:blipFill>
          <p:spPr>
            <a:xfrm>
              <a:off x="2806067" y="1231196"/>
              <a:ext cx="2988243" cy="4614113"/>
            </a:xfrm>
            <a:prstGeom prst="rect">
              <a:avLst/>
            </a:prstGeom>
          </p:spPr>
        </p:pic>
        <p:sp>
          <p:nvSpPr>
            <p:cNvPr id="6" name="TextBox 5">
              <a:extLst>
                <a:ext uri="{FF2B5EF4-FFF2-40B4-BE49-F238E27FC236}">
                  <a16:creationId xmlns:a16="http://schemas.microsoft.com/office/drawing/2014/main" id="{3E0BB4F2-F9CB-B5D8-32C9-6D03B2BB0CFA}"/>
                </a:ext>
              </a:extLst>
            </p:cNvPr>
            <p:cNvSpPr txBox="1"/>
            <p:nvPr/>
          </p:nvSpPr>
          <p:spPr>
            <a:xfrm>
              <a:off x="2599500" y="5506755"/>
              <a:ext cx="1700688" cy="338554"/>
            </a:xfrm>
            <a:prstGeom prst="rect">
              <a:avLst/>
            </a:prstGeom>
            <a:noFill/>
          </p:spPr>
          <p:txBody>
            <a:bodyPr wrap="square" rtlCol="0">
              <a:spAutoFit/>
            </a:bodyPr>
            <a:lstStyle/>
            <a:p>
              <a:r>
                <a:rPr lang="en-IN" sz="1600" dirty="0"/>
                <a:t>I enjoy nature</a:t>
              </a:r>
            </a:p>
          </p:txBody>
        </p:sp>
        <p:sp>
          <p:nvSpPr>
            <p:cNvPr id="8" name="TextBox 7">
              <a:extLst>
                <a:ext uri="{FF2B5EF4-FFF2-40B4-BE49-F238E27FC236}">
                  <a16:creationId xmlns:a16="http://schemas.microsoft.com/office/drawing/2014/main" id="{38E40B71-206D-C235-6689-28FBFDDD5433}"/>
                </a:ext>
              </a:extLst>
            </p:cNvPr>
            <p:cNvSpPr txBox="1"/>
            <p:nvPr/>
          </p:nvSpPr>
          <p:spPr>
            <a:xfrm>
              <a:off x="4441371" y="5583699"/>
              <a:ext cx="2531113" cy="261610"/>
            </a:xfrm>
            <a:prstGeom prst="rect">
              <a:avLst/>
            </a:prstGeom>
            <a:noFill/>
          </p:spPr>
          <p:txBody>
            <a:bodyPr wrap="square">
              <a:spAutoFit/>
            </a:bodyPr>
            <a:lstStyle/>
            <a:p>
              <a:r>
                <a:rPr lang="en-IN" sz="1050" dirty="0"/>
                <a:t>&lt;SOS&gt; </a:t>
              </a:r>
              <a:r>
                <a:rPr lang="en-IN" sz="1050" dirty="0" err="1"/>
                <a:t>मैं</a:t>
              </a:r>
              <a:r>
                <a:rPr lang="en-IN" sz="1050" dirty="0"/>
                <a:t> </a:t>
              </a:r>
              <a:r>
                <a:rPr lang="en-IN" sz="1050" dirty="0" err="1"/>
                <a:t>प्रकृति</a:t>
              </a:r>
              <a:r>
                <a:rPr lang="en-IN" sz="1050" dirty="0"/>
                <a:t> </a:t>
              </a:r>
              <a:r>
                <a:rPr lang="en-IN" sz="1050" dirty="0" err="1"/>
                <a:t>का</a:t>
              </a:r>
              <a:r>
                <a:rPr lang="en-IN" sz="1050" dirty="0"/>
                <a:t> </a:t>
              </a:r>
              <a:r>
                <a:rPr lang="en-IN" sz="1050" dirty="0" err="1"/>
                <a:t>आनंद</a:t>
              </a:r>
              <a:r>
                <a:rPr lang="en-IN" sz="1050" dirty="0"/>
                <a:t> </a:t>
              </a:r>
              <a:r>
                <a:rPr lang="en-IN" sz="1050" dirty="0" err="1"/>
                <a:t>लेता</a:t>
              </a:r>
              <a:r>
                <a:rPr lang="en-IN" sz="1050" dirty="0"/>
                <a:t> </a:t>
              </a:r>
              <a:r>
                <a:rPr lang="en-IN" sz="1050" dirty="0" err="1"/>
                <a:t>हूं</a:t>
              </a:r>
              <a:endParaRPr lang="en-IN" sz="1050" dirty="0"/>
            </a:p>
          </p:txBody>
        </p:sp>
      </p:grpSp>
      <p:sp>
        <p:nvSpPr>
          <p:cNvPr id="10" name="TextBox 9">
            <a:extLst>
              <a:ext uri="{FF2B5EF4-FFF2-40B4-BE49-F238E27FC236}">
                <a16:creationId xmlns:a16="http://schemas.microsoft.com/office/drawing/2014/main" id="{25BD37DC-79C7-3C20-F0DA-BF25741C83D9}"/>
              </a:ext>
            </a:extLst>
          </p:cNvPr>
          <p:cNvSpPr txBox="1"/>
          <p:nvPr/>
        </p:nvSpPr>
        <p:spPr>
          <a:xfrm>
            <a:off x="438657" y="1575613"/>
            <a:ext cx="4674636" cy="646331"/>
          </a:xfrm>
          <a:prstGeom prst="rect">
            <a:avLst/>
          </a:prstGeom>
          <a:noFill/>
        </p:spPr>
        <p:txBody>
          <a:bodyPr wrap="square">
            <a:spAutoFit/>
          </a:bodyPr>
          <a:lstStyle/>
          <a:p>
            <a:pPr>
              <a:lnSpc>
                <a:spcPct val="100000"/>
              </a:lnSpc>
            </a:pPr>
            <a:r>
              <a:rPr lang="en-US" sz="1800" dirty="0"/>
              <a:t>During training, the multi-head attention of the Decoder hides the future decoder inputs.</a:t>
            </a:r>
            <a:endParaRPr lang="en-IN" sz="1800" dirty="0"/>
          </a:p>
        </p:txBody>
      </p:sp>
    </p:spTree>
    <p:extLst>
      <p:ext uri="{BB962C8B-B14F-4D97-AF65-F5344CB8AC3E}">
        <p14:creationId xmlns:p14="http://schemas.microsoft.com/office/powerpoint/2010/main" val="4225643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Text Pre-processing</a:t>
            </a:r>
          </a:p>
        </p:txBody>
      </p:sp>
      <p:sp>
        <p:nvSpPr>
          <p:cNvPr id="3" name="Subtitle 2"/>
          <p:cNvSpPr>
            <a:spLocks noGrp="1"/>
          </p:cNvSpPr>
          <p:nvPr>
            <p:ph type="subTitle" idx="1"/>
          </p:nvPr>
        </p:nvSpPr>
        <p:spPr>
          <a:xfrm>
            <a:off x="318463" y="1076052"/>
            <a:ext cx="8743894" cy="5561511"/>
          </a:xfrm>
        </p:spPr>
        <p:txBody>
          <a:bodyPr>
            <a:normAutofit fontScale="25000" lnSpcReduction="20000"/>
          </a:bodyPr>
          <a:lstStyle/>
          <a:p>
            <a:pPr>
              <a:lnSpc>
                <a:spcPct val="120000"/>
              </a:lnSpc>
            </a:pPr>
            <a:r>
              <a:rPr lang="en-IN" sz="9200" dirty="0"/>
              <a:t>Remove HTML tags</a:t>
            </a:r>
          </a:p>
          <a:p>
            <a:pPr>
              <a:lnSpc>
                <a:spcPct val="120000"/>
              </a:lnSpc>
            </a:pPr>
            <a:r>
              <a:rPr lang="en-IN" sz="9200" dirty="0"/>
              <a:t>Spelling correction</a:t>
            </a:r>
          </a:p>
          <a:p>
            <a:pPr>
              <a:lnSpc>
                <a:spcPct val="120000"/>
              </a:lnSpc>
            </a:pPr>
            <a:r>
              <a:rPr lang="en-IN" sz="9200" dirty="0"/>
              <a:t>Remove extra whitespaces</a:t>
            </a:r>
          </a:p>
          <a:p>
            <a:pPr>
              <a:lnSpc>
                <a:spcPct val="120000"/>
              </a:lnSpc>
            </a:pPr>
            <a:r>
              <a:rPr lang="en-US" sz="9600" dirty="0"/>
              <a:t>Sentence segmentation and word tokenization.</a:t>
            </a:r>
          </a:p>
          <a:p>
            <a:pPr>
              <a:lnSpc>
                <a:spcPct val="120000"/>
              </a:lnSpc>
            </a:pPr>
            <a:r>
              <a:rPr lang="en-IN" sz="9600" dirty="0"/>
              <a:t>Stop word removal</a:t>
            </a:r>
          </a:p>
          <a:p>
            <a:pPr>
              <a:lnSpc>
                <a:spcPct val="120000"/>
              </a:lnSpc>
            </a:pPr>
            <a:r>
              <a:rPr lang="en-IN" sz="9600" dirty="0"/>
              <a:t>stemming and lemmatization</a:t>
            </a:r>
          </a:p>
          <a:p>
            <a:pPr>
              <a:lnSpc>
                <a:spcPct val="120000"/>
              </a:lnSpc>
            </a:pPr>
            <a:r>
              <a:rPr lang="en-IN" sz="9600" dirty="0"/>
              <a:t>Removing digits/punctuation</a:t>
            </a:r>
          </a:p>
          <a:p>
            <a:pPr>
              <a:lnSpc>
                <a:spcPct val="120000"/>
              </a:lnSpc>
            </a:pPr>
            <a:r>
              <a:rPr lang="fr-FR" sz="9600" dirty="0"/>
              <a:t>Normalisation, Language detection, code mixing,etc.</a:t>
            </a:r>
            <a:endParaRPr lang="en-IN" sz="9600" dirty="0"/>
          </a:p>
          <a:p>
            <a:pPr>
              <a:lnSpc>
                <a:spcPct val="120000"/>
              </a:lnSpc>
            </a:pPr>
            <a:r>
              <a:rPr lang="en-US" sz="9600" dirty="0"/>
              <a:t>POS tagging</a:t>
            </a:r>
            <a:endParaRPr lang="en-IN" dirty="0"/>
          </a:p>
        </p:txBody>
      </p:sp>
    </p:spTree>
    <p:extLst>
      <p:ext uri="{BB962C8B-B14F-4D97-AF65-F5344CB8AC3E}">
        <p14:creationId xmlns:p14="http://schemas.microsoft.com/office/powerpoint/2010/main" val="2031418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763600"/>
          </a:xfrm>
        </p:spPr>
        <p:txBody>
          <a:bodyPr/>
          <a:lstStyle/>
          <a:p>
            <a:r>
              <a:rPr lang="en-IN" dirty="0"/>
              <a:t>Masked Multi-Head Attention</a:t>
            </a:r>
          </a:p>
        </p:txBody>
      </p:sp>
      <p:sp>
        <p:nvSpPr>
          <p:cNvPr id="3" name="Text Placeholder 2"/>
          <p:cNvSpPr>
            <a:spLocks noGrp="1"/>
          </p:cNvSpPr>
          <p:nvPr>
            <p:ph type="body" idx="1"/>
          </p:nvPr>
        </p:nvSpPr>
        <p:spPr>
          <a:xfrm>
            <a:off x="295372" y="1071269"/>
            <a:ext cx="8520600" cy="4555200"/>
          </a:xfrm>
        </p:spPr>
        <p:txBody>
          <a:bodyPr/>
          <a:lstStyle/>
          <a:p>
            <a:pPr>
              <a:lnSpc>
                <a:spcPct val="100000"/>
              </a:lnSpc>
            </a:pPr>
            <a:r>
              <a:rPr lang="en-US" sz="2000" dirty="0"/>
              <a:t>The Decoder has masked multi-head attention where it masks or blocks the decoder inputs from the future steps. </a:t>
            </a:r>
          </a:p>
          <a:p>
            <a:pPr>
              <a:lnSpc>
                <a:spcPct val="100000"/>
              </a:lnSpc>
            </a:pPr>
            <a:r>
              <a:rPr lang="en-US" sz="2000" dirty="0"/>
              <a:t>During training, the multi-head attention of the Decoder hides the future decoder inputs.</a:t>
            </a:r>
            <a:endParaRPr lang="en-IN" sz="2000" dirty="0"/>
          </a:p>
        </p:txBody>
      </p:sp>
      <p:pic>
        <p:nvPicPr>
          <p:cNvPr id="6146" name="Picture 2" descr="https://miro.medium.com/max/626/1*eB6uboyzH8TLvC-KKmxaz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807" y="2883399"/>
            <a:ext cx="4122510" cy="3834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9197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dirty="0"/>
              <a:t>BERT Mountain</a:t>
            </a:r>
          </a:p>
        </p:txBody>
      </p:sp>
      <p:sp>
        <p:nvSpPr>
          <p:cNvPr id="3" name="Text Placeholder 2"/>
          <p:cNvSpPr>
            <a:spLocks noGrp="1"/>
          </p:cNvSpPr>
          <p:nvPr>
            <p:ph type="body" idx="1"/>
          </p:nvPr>
        </p:nvSpPr>
        <p:spPr>
          <a:xfrm>
            <a:off x="336193" y="5339442"/>
            <a:ext cx="8520600" cy="1325554"/>
          </a:xfrm>
        </p:spPr>
        <p:txBody>
          <a:bodyPr/>
          <a:lstStyle/>
          <a:p>
            <a:pPr marL="114300" indent="0">
              <a:buNone/>
            </a:pPr>
            <a:endParaRPr lang="en-IN" dirty="0"/>
          </a:p>
          <a:p>
            <a:r>
              <a:rPr lang="en-IN" dirty="0"/>
              <a:t>http://jalammar.github.io/illustrated-bert/</a:t>
            </a:r>
          </a:p>
        </p:txBody>
      </p:sp>
      <p:pic>
        <p:nvPicPr>
          <p:cNvPr id="1026" name="Picture 2" descr="BERT Research - Ep. 1 - Key Concepts &amp; Sources · Chris McCormi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801" y="1386146"/>
            <a:ext cx="4876800" cy="31146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F07DAD-0D73-E238-4978-D6312AD67F6A}"/>
              </a:ext>
            </a:extLst>
          </p:cNvPr>
          <p:cNvSpPr txBox="1"/>
          <p:nvPr/>
        </p:nvSpPr>
        <p:spPr>
          <a:xfrm>
            <a:off x="737119" y="4131490"/>
            <a:ext cx="982070" cy="369332"/>
          </a:xfrm>
          <a:prstGeom prst="rect">
            <a:avLst/>
          </a:prstGeom>
          <a:noFill/>
        </p:spPr>
        <p:txBody>
          <a:bodyPr wrap="square" rtlCol="0">
            <a:spAutoFit/>
          </a:bodyPr>
          <a:lstStyle/>
          <a:p>
            <a:r>
              <a:rPr lang="en-IN" dirty="0"/>
              <a:t>2013</a:t>
            </a:r>
          </a:p>
        </p:txBody>
      </p:sp>
      <p:sp>
        <p:nvSpPr>
          <p:cNvPr id="5" name="TextBox 4">
            <a:extLst>
              <a:ext uri="{FF2B5EF4-FFF2-40B4-BE49-F238E27FC236}">
                <a16:creationId xmlns:a16="http://schemas.microsoft.com/office/drawing/2014/main" id="{9C853EBF-944B-8A2D-F0A8-B301C2B79B11}"/>
              </a:ext>
            </a:extLst>
          </p:cNvPr>
          <p:cNvSpPr txBox="1"/>
          <p:nvPr/>
        </p:nvSpPr>
        <p:spPr>
          <a:xfrm>
            <a:off x="737119" y="2078213"/>
            <a:ext cx="659363" cy="369332"/>
          </a:xfrm>
          <a:prstGeom prst="rect">
            <a:avLst/>
          </a:prstGeom>
          <a:noFill/>
        </p:spPr>
        <p:txBody>
          <a:bodyPr wrap="square" rtlCol="0">
            <a:spAutoFit/>
          </a:bodyPr>
          <a:lstStyle/>
          <a:p>
            <a:r>
              <a:rPr lang="en-IN" dirty="0"/>
              <a:t>2017</a:t>
            </a:r>
          </a:p>
        </p:txBody>
      </p:sp>
      <p:sp>
        <p:nvSpPr>
          <p:cNvPr id="6" name="TextBox 5">
            <a:extLst>
              <a:ext uri="{FF2B5EF4-FFF2-40B4-BE49-F238E27FC236}">
                <a16:creationId xmlns:a16="http://schemas.microsoft.com/office/drawing/2014/main" id="{6AC6B3C3-1886-07E4-D0FC-271469370B12}"/>
              </a:ext>
            </a:extLst>
          </p:cNvPr>
          <p:cNvSpPr txBox="1"/>
          <p:nvPr/>
        </p:nvSpPr>
        <p:spPr>
          <a:xfrm>
            <a:off x="792349" y="1488438"/>
            <a:ext cx="659363" cy="369332"/>
          </a:xfrm>
          <a:prstGeom prst="rect">
            <a:avLst/>
          </a:prstGeom>
          <a:noFill/>
        </p:spPr>
        <p:txBody>
          <a:bodyPr wrap="square" rtlCol="0">
            <a:spAutoFit/>
          </a:bodyPr>
          <a:lstStyle/>
          <a:p>
            <a:r>
              <a:rPr lang="en-IN" dirty="0"/>
              <a:t>2018</a:t>
            </a:r>
          </a:p>
        </p:txBody>
      </p:sp>
    </p:spTree>
    <p:extLst>
      <p:ext uri="{BB962C8B-B14F-4D97-AF65-F5344CB8AC3E}">
        <p14:creationId xmlns:p14="http://schemas.microsoft.com/office/powerpoint/2010/main" val="1288475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dirty="0"/>
              <a:t>BERT architecture</a:t>
            </a:r>
          </a:p>
        </p:txBody>
      </p:sp>
      <p:sp>
        <p:nvSpPr>
          <p:cNvPr id="3" name="Text Placeholder 2"/>
          <p:cNvSpPr>
            <a:spLocks noGrp="1"/>
          </p:cNvSpPr>
          <p:nvPr>
            <p:ph type="body" idx="1"/>
          </p:nvPr>
        </p:nvSpPr>
        <p:spPr>
          <a:xfrm>
            <a:off x="189235" y="918722"/>
            <a:ext cx="8520600" cy="1946942"/>
          </a:xfrm>
        </p:spPr>
        <p:txBody>
          <a:bodyPr/>
          <a:lstStyle/>
          <a:p>
            <a:r>
              <a:rPr lang="en-US" sz="2000" dirty="0"/>
              <a:t>BERT was pretrained on two tasks:</a:t>
            </a:r>
          </a:p>
          <a:p>
            <a:pPr lvl="1"/>
            <a:r>
              <a:rPr lang="en-US" sz="1600" dirty="0"/>
              <a:t> </a:t>
            </a:r>
            <a:r>
              <a:rPr lang="en-US" sz="1600" b="1" dirty="0"/>
              <a:t>Language modelling</a:t>
            </a:r>
            <a:r>
              <a:rPr lang="en-US" sz="1600" dirty="0"/>
              <a:t> (15% of tokens were masked and BERT was trained to predict them from context) </a:t>
            </a:r>
          </a:p>
          <a:p>
            <a:pPr lvl="1"/>
            <a:r>
              <a:rPr lang="en-US" sz="1600" dirty="0"/>
              <a:t>Next sentence prediction (BERT was trained to predict if a chosen next sentence was probable or not given the first sentence).</a:t>
            </a:r>
            <a:endParaRPr lang="en-IN" sz="1600" dirty="0"/>
          </a:p>
        </p:txBody>
      </p:sp>
      <p:pic>
        <p:nvPicPr>
          <p:cNvPr id="7170" name="Picture 2" descr="http://jalammar.github.io/images/bert-base-bert-large-encoders.png"/>
          <p:cNvPicPr>
            <a:picLocks noChangeAspect="1" noChangeArrowheads="1"/>
          </p:cNvPicPr>
          <p:nvPr/>
        </p:nvPicPr>
        <p:blipFill rotWithShape="1">
          <a:blip r:embed="rId2">
            <a:extLst>
              <a:ext uri="{28A0092B-C50C-407E-A947-70E740481C1C}">
                <a14:useLocalDpi xmlns:a14="http://schemas.microsoft.com/office/drawing/2010/main" val="0"/>
              </a:ext>
            </a:extLst>
          </a:blip>
          <a:srcRect l="16356" r="20016"/>
          <a:stretch/>
        </p:blipFill>
        <p:spPr bwMode="auto">
          <a:xfrm>
            <a:off x="1061358" y="2744947"/>
            <a:ext cx="6066065" cy="400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2107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dirty="0"/>
              <a:t>BERT-Applications</a:t>
            </a:r>
          </a:p>
        </p:txBody>
      </p:sp>
      <p:sp>
        <p:nvSpPr>
          <p:cNvPr id="3" name="Text Placeholder 2"/>
          <p:cNvSpPr>
            <a:spLocks noGrp="1"/>
          </p:cNvSpPr>
          <p:nvPr>
            <p:ph type="body" idx="1"/>
          </p:nvPr>
        </p:nvSpPr>
        <p:spPr>
          <a:xfrm>
            <a:off x="311700" y="5143499"/>
            <a:ext cx="8520600" cy="948333"/>
          </a:xfrm>
        </p:spPr>
        <p:txBody>
          <a:bodyPr/>
          <a:lstStyle/>
          <a:p>
            <a:endParaRPr lang="en-IN" dirty="0"/>
          </a:p>
        </p:txBody>
      </p:sp>
      <p:pic>
        <p:nvPicPr>
          <p:cNvPr id="4098" name="Picture 2" descr="BE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311" y="1659844"/>
            <a:ext cx="6619875"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5722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6CFF-44F7-E9FA-162D-2FB76F0D03B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9130175-864F-D1BC-3A98-76FCAF99C759}"/>
              </a:ext>
            </a:extLst>
          </p:cNvPr>
          <p:cNvSpPr>
            <a:spLocks noGrp="1"/>
          </p:cNvSpPr>
          <p:nvPr>
            <p:ph type="body" idx="1"/>
          </p:nvPr>
        </p:nvSpPr>
        <p:spPr/>
        <p:txBody>
          <a:bodyPr/>
          <a:lstStyle/>
          <a:p>
            <a:endParaRPr lang="en-IN"/>
          </a:p>
        </p:txBody>
      </p:sp>
      <p:graphicFrame>
        <p:nvGraphicFramePr>
          <p:cNvPr id="4" name="Table 3">
            <a:extLst>
              <a:ext uri="{FF2B5EF4-FFF2-40B4-BE49-F238E27FC236}">
                <a16:creationId xmlns:a16="http://schemas.microsoft.com/office/drawing/2014/main" id="{1C727AB8-46C5-C5DA-1E64-80C88881D58A}"/>
              </a:ext>
            </a:extLst>
          </p:cNvPr>
          <p:cNvGraphicFramePr>
            <a:graphicFrameLocks noGrp="1"/>
          </p:cNvGraphicFramePr>
          <p:nvPr>
            <p:extLst>
              <p:ext uri="{D42A27DB-BD31-4B8C-83A1-F6EECF244321}">
                <p14:modId xmlns:p14="http://schemas.microsoft.com/office/powerpoint/2010/main" val="2976686885"/>
              </p:ext>
            </p:extLst>
          </p:nvPr>
        </p:nvGraphicFramePr>
        <p:xfrm>
          <a:off x="453556" y="2021056"/>
          <a:ext cx="8029328" cy="3586354"/>
        </p:xfrm>
        <a:graphic>
          <a:graphicData uri="http://schemas.openxmlformats.org/drawingml/2006/table">
            <a:tbl>
              <a:tblPr firstRow="1" bandRow="1">
                <a:noFill/>
              </a:tblPr>
              <a:tblGrid>
                <a:gridCol w="2414243">
                  <a:extLst>
                    <a:ext uri="{9D8B030D-6E8A-4147-A177-3AD203B41FA5}">
                      <a16:colId xmlns:a16="http://schemas.microsoft.com/office/drawing/2014/main" val="906506634"/>
                    </a:ext>
                  </a:extLst>
                </a:gridCol>
                <a:gridCol w="2742180">
                  <a:extLst>
                    <a:ext uri="{9D8B030D-6E8A-4147-A177-3AD203B41FA5}">
                      <a16:colId xmlns:a16="http://schemas.microsoft.com/office/drawing/2014/main" val="3834066334"/>
                    </a:ext>
                  </a:extLst>
                </a:gridCol>
                <a:gridCol w="2872905">
                  <a:extLst>
                    <a:ext uri="{9D8B030D-6E8A-4147-A177-3AD203B41FA5}">
                      <a16:colId xmlns:a16="http://schemas.microsoft.com/office/drawing/2014/main" val="1567835949"/>
                    </a:ext>
                  </a:extLst>
                </a:gridCol>
              </a:tblGrid>
              <a:tr h="540328">
                <a:tc>
                  <a:txBody>
                    <a:bodyPr/>
                    <a:lstStyle/>
                    <a:p>
                      <a:pPr fontAlgn="b"/>
                      <a:r>
                        <a:rPr lang="en-IN" sz="1600" b="1" cap="none" spc="0">
                          <a:solidFill>
                            <a:srgbClr val="FFFFFF"/>
                          </a:solidFill>
                          <a:effectLst/>
                        </a:rPr>
                        <a:t>Model</a:t>
                      </a:r>
                    </a:p>
                  </a:txBody>
                  <a:tcPr marL="222663" marR="133598" marT="133598" marB="133598" anchor="ctr">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fontAlgn="b"/>
                      <a:r>
                        <a:rPr lang="en-IN" sz="1600" b="1" cap="none" spc="0">
                          <a:solidFill>
                            <a:srgbClr val="FFFFFF"/>
                          </a:solidFill>
                          <a:effectLst/>
                        </a:rPr>
                        <a:t>Examples</a:t>
                      </a:r>
                    </a:p>
                  </a:txBody>
                  <a:tcPr marL="222663" marR="133598" marT="133598" marB="133598"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fontAlgn="b"/>
                      <a:r>
                        <a:rPr lang="en-IN" sz="1600" b="1" cap="none" spc="0">
                          <a:solidFill>
                            <a:srgbClr val="FFFFFF"/>
                          </a:solidFill>
                          <a:effectLst/>
                        </a:rPr>
                        <a:t>Tasks</a:t>
                      </a:r>
                    </a:p>
                  </a:txBody>
                  <a:tcPr marL="222663" marR="133598" marT="133598" marB="133598" anchor="ctr">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824393231"/>
                  </a:ext>
                </a:extLst>
              </a:tr>
              <a:tr h="1252849">
                <a:tc>
                  <a:txBody>
                    <a:bodyPr/>
                    <a:lstStyle/>
                    <a:p>
                      <a:pPr fontAlgn="base"/>
                      <a:r>
                        <a:rPr lang="en-IN" sz="1600" cap="none" spc="0">
                          <a:solidFill>
                            <a:schemeClr val="tx1">
                              <a:lumMod val="85000"/>
                              <a:lumOff val="15000"/>
                            </a:schemeClr>
                          </a:solidFill>
                          <a:effectLst/>
                        </a:rPr>
                        <a:t>Encoder</a:t>
                      </a:r>
                    </a:p>
                  </a:txBody>
                  <a:tcPr marL="222663" marR="133598" marT="133598" marB="133598"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base"/>
                      <a:r>
                        <a:rPr lang="en-IN" sz="1600" cap="none" spc="0">
                          <a:solidFill>
                            <a:schemeClr val="tx1">
                              <a:lumMod val="85000"/>
                              <a:lumOff val="15000"/>
                            </a:schemeClr>
                          </a:solidFill>
                          <a:effectLst/>
                        </a:rPr>
                        <a:t>ALBERT, BERT, </a:t>
                      </a:r>
                      <a:r>
                        <a:rPr lang="en-IN" sz="1600" cap="none" spc="0" err="1">
                          <a:solidFill>
                            <a:schemeClr val="tx1">
                              <a:lumMod val="85000"/>
                              <a:lumOff val="15000"/>
                            </a:schemeClr>
                          </a:solidFill>
                          <a:effectLst/>
                        </a:rPr>
                        <a:t>DistilBERT</a:t>
                      </a:r>
                      <a:r>
                        <a:rPr lang="en-IN" sz="1600" cap="none" spc="0">
                          <a:solidFill>
                            <a:schemeClr val="tx1">
                              <a:lumMod val="85000"/>
                              <a:lumOff val="15000"/>
                            </a:schemeClr>
                          </a:solidFill>
                          <a:effectLst/>
                        </a:rPr>
                        <a:t>, ELECTRA, </a:t>
                      </a:r>
                      <a:r>
                        <a:rPr lang="en-IN" sz="1600" cap="none" spc="0" err="1">
                          <a:solidFill>
                            <a:schemeClr val="tx1">
                              <a:lumMod val="85000"/>
                              <a:lumOff val="15000"/>
                            </a:schemeClr>
                          </a:solidFill>
                          <a:effectLst/>
                        </a:rPr>
                        <a:t>RoBERTa</a:t>
                      </a:r>
                      <a:endParaRPr lang="en-IN" sz="1600" cap="none" spc="0">
                        <a:solidFill>
                          <a:schemeClr val="tx1">
                            <a:lumMod val="85000"/>
                            <a:lumOff val="15000"/>
                          </a:schemeClr>
                        </a:solidFill>
                        <a:effectLst/>
                      </a:endParaRPr>
                    </a:p>
                  </a:txBody>
                  <a:tcPr marL="222663" marR="133598" marT="133598" marB="133598"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base"/>
                      <a:r>
                        <a:rPr lang="en-IN" sz="1600" cap="none" spc="0">
                          <a:solidFill>
                            <a:schemeClr val="tx1">
                              <a:lumMod val="85000"/>
                              <a:lumOff val="15000"/>
                            </a:schemeClr>
                          </a:solidFill>
                          <a:effectLst/>
                        </a:rPr>
                        <a:t>Sentence classification, named entity recognition, extractive question answering</a:t>
                      </a:r>
                    </a:p>
                  </a:txBody>
                  <a:tcPr marL="222663" marR="133598" marT="133598" marB="133598"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437701320"/>
                  </a:ext>
                </a:extLst>
              </a:tr>
              <a:tr h="777835">
                <a:tc>
                  <a:txBody>
                    <a:bodyPr/>
                    <a:lstStyle/>
                    <a:p>
                      <a:pPr fontAlgn="base"/>
                      <a:r>
                        <a:rPr lang="en-IN" sz="1600" cap="none" spc="0">
                          <a:solidFill>
                            <a:schemeClr val="tx1">
                              <a:lumMod val="85000"/>
                              <a:lumOff val="15000"/>
                            </a:schemeClr>
                          </a:solidFill>
                          <a:effectLst/>
                        </a:rPr>
                        <a:t>Decoder</a:t>
                      </a:r>
                    </a:p>
                  </a:txBody>
                  <a:tcPr marL="222663" marR="133598" marT="133598" marB="133598" anchor="ctr">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base"/>
                      <a:r>
                        <a:rPr lang="en-IN" sz="1600" cap="none" spc="0">
                          <a:solidFill>
                            <a:schemeClr val="tx1">
                              <a:lumMod val="85000"/>
                              <a:lumOff val="15000"/>
                            </a:schemeClr>
                          </a:solidFill>
                          <a:effectLst/>
                        </a:rPr>
                        <a:t>CTRL, GPT, GPT-2, Transformer XL</a:t>
                      </a:r>
                    </a:p>
                  </a:txBody>
                  <a:tcPr marL="222663" marR="133598" marT="133598" marB="133598"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base"/>
                      <a:r>
                        <a:rPr lang="en-IN" sz="1600" cap="none" spc="0">
                          <a:solidFill>
                            <a:schemeClr val="tx1">
                              <a:lumMod val="85000"/>
                              <a:lumOff val="15000"/>
                            </a:schemeClr>
                          </a:solidFill>
                          <a:effectLst/>
                        </a:rPr>
                        <a:t>Text generation</a:t>
                      </a:r>
                    </a:p>
                  </a:txBody>
                  <a:tcPr marL="222663" marR="133598" marT="133598" marB="133598"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58667631"/>
                  </a:ext>
                </a:extLst>
              </a:tr>
              <a:tr h="1015342">
                <a:tc>
                  <a:txBody>
                    <a:bodyPr/>
                    <a:lstStyle/>
                    <a:p>
                      <a:pPr fontAlgn="base"/>
                      <a:r>
                        <a:rPr lang="en-IN" sz="1600" cap="none" spc="0">
                          <a:solidFill>
                            <a:schemeClr val="tx1">
                              <a:lumMod val="85000"/>
                              <a:lumOff val="15000"/>
                            </a:schemeClr>
                          </a:solidFill>
                          <a:effectLst/>
                        </a:rPr>
                        <a:t>Encoder-decoder</a:t>
                      </a:r>
                    </a:p>
                  </a:txBody>
                  <a:tcPr marL="222663" marR="133598" marT="133598" marB="133598"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fontAlgn="base"/>
                      <a:r>
                        <a:rPr lang="en-IN" sz="1600" cap="none" spc="0">
                          <a:solidFill>
                            <a:schemeClr val="tx1">
                              <a:lumMod val="85000"/>
                              <a:lumOff val="15000"/>
                            </a:schemeClr>
                          </a:solidFill>
                          <a:effectLst/>
                        </a:rPr>
                        <a:t>BART, T5, Marian, mBART</a:t>
                      </a:r>
                    </a:p>
                  </a:txBody>
                  <a:tcPr marL="222663" marR="133598" marT="133598" marB="133598"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fontAlgn="base"/>
                      <a:r>
                        <a:rPr lang="en-US" sz="1600" cap="none" spc="0" dirty="0">
                          <a:solidFill>
                            <a:schemeClr val="tx1">
                              <a:lumMod val="85000"/>
                              <a:lumOff val="15000"/>
                            </a:schemeClr>
                          </a:solidFill>
                          <a:effectLst/>
                        </a:rPr>
                        <a:t>Summarization, translation, generative question answering</a:t>
                      </a:r>
                    </a:p>
                  </a:txBody>
                  <a:tcPr marL="222663" marR="133598" marT="133598" marB="133598"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4228505568"/>
                  </a:ext>
                </a:extLst>
              </a:tr>
            </a:tbl>
          </a:graphicData>
        </a:graphic>
      </p:graphicFrame>
    </p:spTree>
    <p:extLst>
      <p:ext uri="{BB962C8B-B14F-4D97-AF65-F5344CB8AC3E}">
        <p14:creationId xmlns:p14="http://schemas.microsoft.com/office/powerpoint/2010/main" val="7667022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4169-FEDD-2D4F-50A2-1355BD1F723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6424A25-5A7F-674E-2A64-5B07108B7B96}"/>
              </a:ext>
            </a:extLst>
          </p:cNvPr>
          <p:cNvSpPr>
            <a:spLocks noGrp="1"/>
          </p:cNvSpPr>
          <p:nvPr>
            <p:ph type="body" idx="1"/>
          </p:nvPr>
        </p:nvSpPr>
        <p:spPr/>
        <p:txBody>
          <a:bodyPr/>
          <a:lstStyle/>
          <a:p>
            <a:endParaRPr lang="en-IN"/>
          </a:p>
        </p:txBody>
      </p:sp>
      <p:pic>
        <p:nvPicPr>
          <p:cNvPr id="1026" name="Picture 2" descr="Transformer family tree">
            <a:extLst>
              <a:ext uri="{FF2B5EF4-FFF2-40B4-BE49-F238E27FC236}">
                <a16:creationId xmlns:a16="http://schemas.microsoft.com/office/drawing/2014/main" id="{DC7F103B-33E1-3BC2-BE38-09DAD2334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744" y="1689761"/>
            <a:ext cx="4762419" cy="4670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6542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Sentiment analysis</a:t>
            </a:r>
          </a:p>
        </p:txBody>
      </p:sp>
      <p:sp>
        <p:nvSpPr>
          <p:cNvPr id="3" name="Content Placeholder 2"/>
          <p:cNvSpPr>
            <a:spLocks noGrp="1"/>
          </p:cNvSpPr>
          <p:nvPr>
            <p:ph idx="1"/>
          </p:nvPr>
        </p:nvSpPr>
        <p:spPr/>
        <p:txBody>
          <a:bodyPr/>
          <a:lstStyle/>
          <a:p>
            <a:r>
              <a:rPr lang="en-IN" dirty="0"/>
              <a:t>Inbuilt packages:</a:t>
            </a:r>
          </a:p>
          <a:p>
            <a:pPr lvl="1"/>
            <a:r>
              <a:rPr lang="en-IN" dirty="0"/>
              <a:t>Textblob</a:t>
            </a:r>
          </a:p>
          <a:p>
            <a:pPr lvl="1"/>
            <a:r>
              <a:rPr lang="en-IN" dirty="0"/>
              <a:t>VADER</a:t>
            </a:r>
          </a:p>
          <a:p>
            <a:pPr lvl="1"/>
            <a:r>
              <a:rPr lang="en-IN" dirty="0"/>
              <a:t>Flair</a:t>
            </a:r>
          </a:p>
          <a:p>
            <a:endParaRPr lang="en-IN" dirty="0"/>
          </a:p>
        </p:txBody>
      </p:sp>
    </p:spTree>
    <p:extLst>
      <p:ext uri="{BB962C8B-B14F-4D97-AF65-F5344CB8AC3E}">
        <p14:creationId xmlns:p14="http://schemas.microsoft.com/office/powerpoint/2010/main" val="115045075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r>
              <a:rPr lang="en-IN" dirty="0"/>
              <a:t>https://huggingface.co/learn/nlp-course/en/chapter1/6?fw=pt</a:t>
            </a:r>
          </a:p>
        </p:txBody>
      </p:sp>
    </p:spTree>
    <p:extLst>
      <p:ext uri="{BB962C8B-B14F-4D97-AF65-F5344CB8AC3E}">
        <p14:creationId xmlns:p14="http://schemas.microsoft.com/office/powerpoint/2010/main" val="32183899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Q &amp; A. Size: 281 x 104. Source: atlantahyperbariccenter.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6647" y="2818947"/>
            <a:ext cx="3343275"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828707"/>
      </p:ext>
    </p:extLst>
  </p:cSld>
  <p:clrMapOvr>
    <a:masterClrMapping/>
  </p:clrMapOvr>
  <p:transition spd="med">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Remove extra whitespaces</a:t>
            </a:r>
            <a:br>
              <a:rPr lang="en-IN" dirty="0"/>
            </a:br>
            <a:endParaRPr lang="en-IN" dirty="0"/>
          </a:p>
        </p:txBody>
      </p:sp>
      <p:sp>
        <p:nvSpPr>
          <p:cNvPr id="3" name="Content Placeholder 2"/>
          <p:cNvSpPr>
            <a:spLocks noGrp="1"/>
          </p:cNvSpPr>
          <p:nvPr>
            <p:ph idx="1"/>
          </p:nvPr>
        </p:nvSpPr>
        <p:spPr>
          <a:xfrm>
            <a:off x="393519" y="1224733"/>
            <a:ext cx="7886700" cy="2522674"/>
          </a:xfrm>
        </p:spPr>
        <p:txBody>
          <a:bodyPr>
            <a:normAutofit/>
          </a:bodyPr>
          <a:lstStyle/>
          <a:p>
            <a:r>
              <a:rPr lang="en-IN" dirty="0"/>
              <a:t>Suppose we want to extract country name it is very difficult if there are extra spaces </a:t>
            </a:r>
          </a:p>
          <a:p>
            <a:endParaRPr lang="en-IN" dirty="0"/>
          </a:p>
          <a:p>
            <a:r>
              <a:rPr lang="en-IN" dirty="0"/>
              <a:t>“United        States of America”</a:t>
            </a:r>
          </a:p>
          <a:p>
            <a:endParaRPr lang="en-IN" dirty="0"/>
          </a:p>
          <a:p>
            <a:endParaRPr lang="en-IN" dirty="0"/>
          </a:p>
        </p:txBody>
      </p:sp>
    </p:spTree>
    <p:extLst>
      <p:ext uri="{BB962C8B-B14F-4D97-AF65-F5344CB8AC3E}">
        <p14:creationId xmlns:p14="http://schemas.microsoft.com/office/powerpoint/2010/main" val="3918332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Remove HTML tags</a:t>
            </a:r>
          </a:p>
        </p:txBody>
      </p:sp>
      <p:sp>
        <p:nvSpPr>
          <p:cNvPr id="5" name="Rectangle 4"/>
          <p:cNvSpPr/>
          <p:nvPr/>
        </p:nvSpPr>
        <p:spPr>
          <a:xfrm>
            <a:off x="432006" y="1302445"/>
            <a:ext cx="4572000" cy="1477328"/>
          </a:xfrm>
          <a:prstGeom prst="rect">
            <a:avLst/>
          </a:prstGeom>
        </p:spPr>
        <p:txBody>
          <a:bodyPr>
            <a:spAutoFit/>
          </a:bodyPr>
          <a:lstStyle/>
          <a:p>
            <a:r>
              <a:rPr lang="en-US" dirty="0"/>
              <a:t>text = """&lt;div&gt;</a:t>
            </a:r>
          </a:p>
          <a:p>
            <a:r>
              <a:rPr lang="en-US" dirty="0"/>
              <a:t>&lt;h1&gt;Title&lt;/h1&gt;</a:t>
            </a:r>
          </a:p>
          <a:p>
            <a:r>
              <a:rPr lang="en-US" dirty="0"/>
              <a:t>&lt;p&gt;A long text........ &lt;/p&gt;</a:t>
            </a:r>
          </a:p>
          <a:p>
            <a:r>
              <a:rPr lang="en-US" dirty="0"/>
              <a:t>&lt;a </a:t>
            </a:r>
            <a:r>
              <a:rPr lang="en-US" dirty="0" err="1"/>
              <a:t>href</a:t>
            </a:r>
            <a:r>
              <a:rPr lang="en-US" dirty="0"/>
              <a:t>=""&gt; a link &lt;/a&gt;</a:t>
            </a:r>
          </a:p>
          <a:p>
            <a:r>
              <a:rPr lang="en-US" dirty="0"/>
              <a:t>&lt;/div&gt;"""</a:t>
            </a:r>
            <a:endParaRPr lang="en-IN" dirty="0"/>
          </a:p>
        </p:txBody>
      </p:sp>
      <p:pic>
        <p:nvPicPr>
          <p:cNvPr id="3" name="Picture 2"/>
          <p:cNvPicPr>
            <a:picLocks noChangeAspect="1"/>
          </p:cNvPicPr>
          <p:nvPr/>
        </p:nvPicPr>
        <p:blipFill>
          <a:blip r:embed="rId2"/>
          <a:stretch>
            <a:fillRect/>
          </a:stretch>
        </p:blipFill>
        <p:spPr>
          <a:xfrm>
            <a:off x="432006" y="2898276"/>
            <a:ext cx="5325126" cy="1224688"/>
          </a:xfrm>
          <a:prstGeom prst="rect">
            <a:avLst/>
          </a:prstGeom>
        </p:spPr>
      </p:pic>
      <p:pic>
        <p:nvPicPr>
          <p:cNvPr id="4" name="Picture 3"/>
          <p:cNvPicPr>
            <a:picLocks noChangeAspect="1"/>
          </p:cNvPicPr>
          <p:nvPr/>
        </p:nvPicPr>
        <p:blipFill>
          <a:blip r:embed="rId3"/>
          <a:stretch>
            <a:fillRect/>
          </a:stretch>
        </p:blipFill>
        <p:spPr>
          <a:xfrm>
            <a:off x="359229" y="4669034"/>
            <a:ext cx="7062108" cy="712273"/>
          </a:xfrm>
          <a:prstGeom prst="rect">
            <a:avLst/>
          </a:prstGeom>
        </p:spPr>
      </p:pic>
      <p:sp>
        <p:nvSpPr>
          <p:cNvPr id="6" name="TextBox 5"/>
          <p:cNvSpPr txBox="1"/>
          <p:nvPr/>
        </p:nvSpPr>
        <p:spPr>
          <a:xfrm>
            <a:off x="187779" y="6188529"/>
            <a:ext cx="6756337" cy="369332"/>
          </a:xfrm>
          <a:prstGeom prst="rect">
            <a:avLst/>
          </a:prstGeom>
          <a:noFill/>
        </p:spPr>
        <p:txBody>
          <a:bodyPr wrap="none" rtlCol="0">
            <a:spAutoFit/>
          </a:bodyPr>
          <a:lstStyle/>
          <a:p>
            <a:r>
              <a:rPr lang="en-IN" dirty="0"/>
              <a:t>https://www.tutorialspoint.com/python/python_reg_expressions.htm</a:t>
            </a:r>
          </a:p>
        </p:txBody>
      </p:sp>
    </p:spTree>
    <p:extLst>
      <p:ext uri="{BB962C8B-B14F-4D97-AF65-F5344CB8AC3E}">
        <p14:creationId xmlns:p14="http://schemas.microsoft.com/office/powerpoint/2010/main" val="52017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Punctuation removal</a:t>
            </a:r>
          </a:p>
        </p:txBody>
      </p:sp>
      <p:sp>
        <p:nvSpPr>
          <p:cNvPr id="3" name="Content Placeholder 2"/>
          <p:cNvSpPr>
            <a:spLocks noGrp="1"/>
          </p:cNvSpPr>
          <p:nvPr>
            <p:ph idx="1"/>
          </p:nvPr>
        </p:nvSpPr>
        <p:spPr/>
        <p:txBody>
          <a:bodyPr/>
          <a:lstStyle/>
          <a:p>
            <a:r>
              <a:rPr lang="en-IN" dirty="0"/>
              <a:t>Punctuations:</a:t>
            </a:r>
          </a:p>
          <a:p>
            <a:pPr marL="0" indent="0">
              <a:buNone/>
            </a:pPr>
            <a:r>
              <a:rPr lang="en-IN" dirty="0"/>
              <a:t>	'!"#$%&amp;\'()*+,-./:;&lt;=&gt;?@[\\]^_`{|}~‘</a:t>
            </a:r>
          </a:p>
          <a:p>
            <a:pPr marL="0" indent="0">
              <a:buNone/>
            </a:pPr>
            <a:endParaRPr lang="en-IN" dirty="0"/>
          </a:p>
          <a:p>
            <a:r>
              <a:rPr lang="en-IN" dirty="0">
                <a:solidFill>
                  <a:srgbClr val="000089"/>
                </a:solidFill>
                <a:latin typeface="UbuntuMono-Regular"/>
              </a:rPr>
              <a:t>From string </a:t>
            </a:r>
            <a:r>
              <a:rPr lang="en-IN" b="1" dirty="0">
                <a:solidFill>
                  <a:srgbClr val="00669A"/>
                </a:solidFill>
                <a:latin typeface="UbuntuMono-Bold"/>
              </a:rPr>
              <a:t>import </a:t>
            </a:r>
            <a:r>
              <a:rPr lang="en-IN" b="1" dirty="0">
                <a:solidFill>
                  <a:srgbClr val="00CDFF"/>
                </a:solidFill>
                <a:latin typeface="UbuntuMono-Bold"/>
              </a:rPr>
              <a:t>punctuation</a:t>
            </a:r>
            <a:endParaRPr lang="en-IN" dirty="0"/>
          </a:p>
        </p:txBody>
      </p:sp>
    </p:spTree>
    <p:extLst>
      <p:ext uri="{BB962C8B-B14F-4D97-AF65-F5344CB8AC3E}">
        <p14:creationId xmlns:p14="http://schemas.microsoft.com/office/powerpoint/2010/main" val="366092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Spell check</a:t>
            </a:r>
          </a:p>
        </p:txBody>
      </p:sp>
      <p:sp>
        <p:nvSpPr>
          <p:cNvPr id="3" name="Content Placeholder 2"/>
          <p:cNvSpPr>
            <a:spLocks noGrp="1"/>
          </p:cNvSpPr>
          <p:nvPr>
            <p:ph idx="1"/>
          </p:nvPr>
        </p:nvSpPr>
        <p:spPr>
          <a:xfrm>
            <a:off x="0" y="1224733"/>
            <a:ext cx="8850085" cy="5355682"/>
          </a:xfrm>
        </p:spPr>
        <p:txBody>
          <a:bodyPr>
            <a:normAutofit/>
          </a:bodyPr>
          <a:lstStyle/>
          <a:p>
            <a:r>
              <a:rPr lang="en-IN" dirty="0"/>
              <a:t>Bing spell check API</a:t>
            </a:r>
          </a:p>
          <a:p>
            <a:pPr lvl="1"/>
            <a:r>
              <a:rPr lang="en-IN" dirty="0"/>
              <a:t>https://docs.microsoft.com/en-us/azure/cognitive-services/bing-spell-check/quickstarts/python</a:t>
            </a:r>
          </a:p>
          <a:p>
            <a:pPr lvl="1"/>
            <a:endParaRPr lang="en-IN" dirty="0"/>
          </a:p>
          <a:p>
            <a:r>
              <a:rPr lang="en-IN" dirty="0"/>
              <a:t>Input: “Hollo”</a:t>
            </a:r>
          </a:p>
          <a:p>
            <a:endParaRPr lang="en-IN" dirty="0"/>
          </a:p>
          <a:p>
            <a:endParaRPr lang="en-IN" dirty="0"/>
          </a:p>
          <a:p>
            <a:endParaRPr lang="en-IN" dirty="0"/>
          </a:p>
          <a:p>
            <a:endParaRPr lang="en-IN" b="1" dirty="0"/>
          </a:p>
          <a:p>
            <a:r>
              <a:rPr lang="en-IN" b="1" dirty="0" err="1"/>
              <a:t>Pyspellchecker</a:t>
            </a:r>
            <a:endParaRPr lang="en-IN" b="1" dirty="0"/>
          </a:p>
          <a:p>
            <a:endParaRPr lang="en-IN" b="1" dirty="0"/>
          </a:p>
          <a:p>
            <a:endParaRPr lang="en-IN" b="1" dirty="0"/>
          </a:p>
          <a:p>
            <a:endParaRPr lang="en-IN" dirty="0"/>
          </a:p>
          <a:p>
            <a:endParaRPr lang="en-IN" dirty="0"/>
          </a:p>
        </p:txBody>
      </p:sp>
      <p:pic>
        <p:nvPicPr>
          <p:cNvPr id="4" name="Picture 3"/>
          <p:cNvPicPr>
            <a:picLocks noChangeAspect="1"/>
          </p:cNvPicPr>
          <p:nvPr/>
        </p:nvPicPr>
        <p:blipFill>
          <a:blip r:embed="rId2"/>
          <a:stretch>
            <a:fillRect/>
          </a:stretch>
        </p:blipFill>
        <p:spPr>
          <a:xfrm>
            <a:off x="2810987" y="2934166"/>
            <a:ext cx="2872989" cy="1806097"/>
          </a:xfrm>
          <a:prstGeom prst="rect">
            <a:avLst/>
          </a:prstGeom>
        </p:spPr>
      </p:pic>
    </p:spTree>
    <p:extLst>
      <p:ext uri="{BB962C8B-B14F-4D97-AF65-F5344CB8AC3E}">
        <p14:creationId xmlns:p14="http://schemas.microsoft.com/office/powerpoint/2010/main" val="869589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buClr>
                <a:schemeClr val="dk1"/>
              </a:buClr>
              <a:buSzPts val="2800"/>
            </a:pPr>
            <a:r>
              <a:rPr lang="en-US" dirty="0">
                <a:solidFill>
                  <a:schemeClr val="dk1"/>
                </a:solidFill>
                <a:ea typeface="Avenir"/>
                <a:cs typeface="Avenir"/>
                <a:sym typeface="Avenir"/>
              </a:rPr>
              <a:t>Tokenization</a:t>
            </a:r>
          </a:p>
        </p:txBody>
      </p:sp>
      <p:sp>
        <p:nvSpPr>
          <p:cNvPr id="4" name="Content Placeholder 3"/>
          <p:cNvSpPr>
            <a:spLocks noGrp="1"/>
          </p:cNvSpPr>
          <p:nvPr>
            <p:ph idx="1"/>
          </p:nvPr>
        </p:nvSpPr>
        <p:spPr/>
        <p:txBody>
          <a:bodyPr/>
          <a:lstStyle/>
          <a:p>
            <a:r>
              <a:rPr lang="en-IN" dirty="0"/>
              <a:t>Sentence Segmentation:</a:t>
            </a:r>
          </a:p>
          <a:p>
            <a:pPr lvl="1"/>
            <a:r>
              <a:rPr lang="en-US" dirty="0"/>
              <a:t>breaking up text into sentences at the appearance of full stops and question marks.</a:t>
            </a:r>
          </a:p>
          <a:p>
            <a:pPr lvl="1"/>
            <a:endParaRPr lang="en-US" dirty="0"/>
          </a:p>
          <a:p>
            <a:r>
              <a:rPr lang="en-IN" dirty="0"/>
              <a:t>Word tokenization:</a:t>
            </a:r>
          </a:p>
          <a:p>
            <a:pPr lvl="1"/>
            <a:r>
              <a:rPr lang="en-IN" dirty="0"/>
              <a:t>Breaking the text into words(token)</a:t>
            </a:r>
          </a:p>
        </p:txBody>
      </p:sp>
      <p:pic>
        <p:nvPicPr>
          <p:cNvPr id="5" name="Picture 4"/>
          <p:cNvPicPr>
            <a:picLocks noChangeAspect="1"/>
          </p:cNvPicPr>
          <p:nvPr/>
        </p:nvPicPr>
        <p:blipFill>
          <a:blip r:embed="rId3"/>
          <a:stretch>
            <a:fillRect/>
          </a:stretch>
        </p:blipFill>
        <p:spPr>
          <a:xfrm>
            <a:off x="604940" y="4231813"/>
            <a:ext cx="7463858" cy="332023"/>
          </a:xfrm>
          <a:prstGeom prst="rect">
            <a:avLst/>
          </a:prstGeom>
        </p:spPr>
      </p:pic>
    </p:spTree>
    <p:extLst>
      <p:ext uri="{BB962C8B-B14F-4D97-AF65-F5344CB8AC3E}">
        <p14:creationId xmlns:p14="http://schemas.microsoft.com/office/powerpoint/2010/main" val="1204356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28888"/>
          </a:xfrm>
        </p:spPr>
        <p:txBody>
          <a:bodyPr/>
          <a:lstStyle/>
          <a:p>
            <a:r>
              <a:rPr lang="en-IN" dirty="0"/>
              <a:t>Agenda</a:t>
            </a:r>
          </a:p>
        </p:txBody>
      </p:sp>
      <p:sp>
        <p:nvSpPr>
          <p:cNvPr id="3" name="Content Placeholder 2"/>
          <p:cNvSpPr>
            <a:spLocks noGrp="1"/>
          </p:cNvSpPr>
          <p:nvPr>
            <p:ph idx="1"/>
          </p:nvPr>
        </p:nvSpPr>
        <p:spPr>
          <a:xfrm>
            <a:off x="360862" y="1241062"/>
            <a:ext cx="7886700" cy="3175818"/>
          </a:xfrm>
        </p:spPr>
        <p:txBody>
          <a:bodyPr>
            <a:normAutofit/>
          </a:bodyPr>
          <a:lstStyle/>
          <a:p>
            <a:r>
              <a:rPr lang="en-IN" dirty="0"/>
              <a:t>Briefly explain the following topics</a:t>
            </a:r>
          </a:p>
          <a:p>
            <a:pPr lvl="1"/>
            <a:r>
              <a:rPr lang="en-IN" dirty="0"/>
              <a:t>Text cleaning</a:t>
            </a:r>
          </a:p>
          <a:p>
            <a:pPr lvl="1"/>
            <a:r>
              <a:rPr lang="en-IN" dirty="0"/>
              <a:t>Pre-processing</a:t>
            </a:r>
          </a:p>
          <a:p>
            <a:pPr lvl="1"/>
            <a:r>
              <a:rPr lang="en-IN" dirty="0"/>
              <a:t>Feature extraction/text representation</a:t>
            </a:r>
          </a:p>
          <a:p>
            <a:pPr lvl="1"/>
            <a:r>
              <a:rPr lang="en-IN" dirty="0"/>
              <a:t>Model building</a:t>
            </a:r>
          </a:p>
          <a:p>
            <a:pPr lvl="1"/>
            <a:r>
              <a:rPr lang="en-IN" dirty="0"/>
              <a:t>Model Evaluation</a:t>
            </a:r>
          </a:p>
          <a:p>
            <a:r>
              <a:rPr lang="en-IN" dirty="0"/>
              <a:t>Some important theory questions</a:t>
            </a:r>
          </a:p>
          <a:p>
            <a:pPr lvl="1"/>
            <a:endParaRPr lang="en-IN" dirty="0"/>
          </a:p>
          <a:p>
            <a:pPr lvl="1"/>
            <a:endParaRPr lang="en-IN" dirty="0"/>
          </a:p>
          <a:p>
            <a:endParaRPr lang="en-IN" dirty="0"/>
          </a:p>
          <a:p>
            <a:endParaRPr lang="en-IN" dirty="0"/>
          </a:p>
        </p:txBody>
      </p:sp>
    </p:spTree>
    <p:extLst>
      <p:ext uri="{BB962C8B-B14F-4D97-AF65-F5344CB8AC3E}">
        <p14:creationId xmlns:p14="http://schemas.microsoft.com/office/powerpoint/2010/main" val="1823340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p:nvPr/>
        </p:nvSpPr>
        <p:spPr>
          <a:xfrm>
            <a:off x="637820" y="4323076"/>
            <a:ext cx="7183565" cy="1597211"/>
          </a:xfrm>
          <a:prstGeom prst="rect">
            <a:avLst/>
          </a:prstGeom>
          <a:noFill/>
          <a:ln>
            <a:noFill/>
          </a:ln>
        </p:spPr>
        <p:txBody>
          <a:bodyPr spcFirstLastPara="1" wrap="square" lIns="91425" tIns="91425" rIns="91425" bIns="91425" anchor="t" anchorCtr="0">
            <a:noAutofit/>
          </a:bodyPr>
          <a:lstStyle/>
          <a:p>
            <a:pPr marL="457189" indent="-304792">
              <a:lnSpc>
                <a:spcPct val="150000"/>
              </a:lnSpc>
              <a:buClr>
                <a:srgbClr val="434343"/>
              </a:buClr>
              <a:buSzPts val="1200"/>
              <a:buFont typeface="Roboto"/>
              <a:buAutoNum type="arabicPeriod"/>
            </a:pPr>
            <a:r>
              <a:rPr lang="en-US" sz="2000" dirty="0">
                <a:solidFill>
                  <a:srgbClr val="434343"/>
                </a:solidFill>
                <a:latin typeface="Avenir"/>
                <a:ea typeface="Avenir"/>
                <a:cs typeface="Avenir"/>
                <a:sym typeface="Avenir"/>
              </a:rPr>
              <a:t>High frequency words </a:t>
            </a:r>
            <a:r>
              <a:rPr lang="en-US" sz="2000" i="1" dirty="0" err="1">
                <a:solidFill>
                  <a:srgbClr val="434343"/>
                </a:solidFill>
                <a:latin typeface="Avenir"/>
                <a:ea typeface="Avenir"/>
                <a:cs typeface="Avenir"/>
                <a:sym typeface="Avenir"/>
              </a:rPr>
              <a:t>i.e</a:t>
            </a:r>
            <a:r>
              <a:rPr lang="en-US" sz="2000" dirty="0">
                <a:solidFill>
                  <a:srgbClr val="434343"/>
                </a:solidFill>
                <a:latin typeface="Avenir"/>
                <a:ea typeface="Avenir"/>
                <a:cs typeface="Avenir"/>
                <a:sym typeface="Avenir"/>
              </a:rPr>
              <a:t> present in most documents</a:t>
            </a:r>
            <a:endParaRPr sz="2000" dirty="0">
              <a:solidFill>
                <a:srgbClr val="434343"/>
              </a:solidFill>
              <a:latin typeface="Avenir"/>
              <a:ea typeface="Avenir"/>
              <a:cs typeface="Avenir"/>
              <a:sym typeface="Avenir"/>
            </a:endParaRPr>
          </a:p>
          <a:p>
            <a:pPr marL="457189" indent="-304792">
              <a:lnSpc>
                <a:spcPct val="150000"/>
              </a:lnSpc>
              <a:buClr>
                <a:srgbClr val="434343"/>
              </a:buClr>
              <a:buSzPts val="1200"/>
              <a:buFont typeface="Roboto"/>
              <a:buAutoNum type="arabicPeriod"/>
            </a:pPr>
            <a:r>
              <a:rPr lang="en-US" sz="2000" dirty="0">
                <a:solidFill>
                  <a:srgbClr val="434343"/>
                </a:solidFill>
                <a:latin typeface="Avenir"/>
                <a:ea typeface="Avenir"/>
                <a:cs typeface="Avenir"/>
                <a:sym typeface="Avenir"/>
              </a:rPr>
              <a:t>Can not be used to distinguish between documents</a:t>
            </a:r>
            <a:endParaRPr sz="2000" dirty="0">
              <a:solidFill>
                <a:srgbClr val="434343"/>
              </a:solidFill>
              <a:latin typeface="Avenir"/>
              <a:ea typeface="Avenir"/>
              <a:cs typeface="Avenir"/>
              <a:sym typeface="Avenir"/>
            </a:endParaRPr>
          </a:p>
          <a:p>
            <a:pPr marL="457189" indent="-304792">
              <a:lnSpc>
                <a:spcPct val="150000"/>
              </a:lnSpc>
              <a:buClr>
                <a:srgbClr val="434343"/>
              </a:buClr>
              <a:buSzPts val="1200"/>
              <a:buFont typeface="Roboto"/>
              <a:buAutoNum type="arabicPeriod"/>
            </a:pPr>
            <a:r>
              <a:rPr lang="en-US" sz="2000" dirty="0">
                <a:solidFill>
                  <a:srgbClr val="434343"/>
                </a:solidFill>
                <a:latin typeface="Avenir"/>
                <a:ea typeface="Avenir"/>
                <a:cs typeface="Avenir"/>
                <a:sym typeface="Avenir"/>
              </a:rPr>
              <a:t>Hence can be removed as features</a:t>
            </a:r>
            <a:endParaRPr sz="2000" dirty="0">
              <a:solidFill>
                <a:srgbClr val="434343"/>
              </a:solidFill>
              <a:latin typeface="Avenir"/>
              <a:ea typeface="Avenir"/>
              <a:cs typeface="Avenir"/>
              <a:sym typeface="Avenir"/>
            </a:endParaRPr>
          </a:p>
        </p:txBody>
      </p:sp>
      <p:sp>
        <p:nvSpPr>
          <p:cNvPr id="358" name="Google Shape;358;p32"/>
          <p:cNvSpPr/>
          <p:nvPr/>
        </p:nvSpPr>
        <p:spPr>
          <a:xfrm>
            <a:off x="1427720" y="2858903"/>
            <a:ext cx="548325" cy="815075"/>
          </a:xfrm>
          <a:prstGeom prst="rect">
            <a:avLst/>
          </a:prstGeom>
        </p:spPr>
        <p:txBody>
          <a:bodyPr>
            <a:prstTxWarp prst="textPlain">
              <a:avLst/>
            </a:prstTxWarp>
          </a:bodyPr>
          <a:lstStyle/>
          <a:p>
            <a:pPr lvl="0" algn="ctr"/>
            <a:r>
              <a:rPr sz="1350">
                <a:ln w="9525" cap="flat" cmpd="sng">
                  <a:solidFill>
                    <a:schemeClr val="dk2"/>
                  </a:solidFill>
                  <a:prstDash val="solid"/>
                  <a:round/>
                  <a:headEnd type="none" w="sm" len="sm"/>
                  <a:tailEnd type="none" w="sm" len="sm"/>
                </a:ln>
                <a:solidFill>
                  <a:srgbClr val="C9DAF8"/>
                </a:solidFill>
                <a:latin typeface="Arial"/>
              </a:rPr>
              <a:t>a</a:t>
            </a:r>
          </a:p>
        </p:txBody>
      </p:sp>
      <p:sp>
        <p:nvSpPr>
          <p:cNvPr id="359" name="Google Shape;359;p32"/>
          <p:cNvSpPr/>
          <p:nvPr/>
        </p:nvSpPr>
        <p:spPr>
          <a:xfrm>
            <a:off x="2487624" y="1591415"/>
            <a:ext cx="1639426" cy="815051"/>
          </a:xfrm>
          <a:prstGeom prst="rect">
            <a:avLst/>
          </a:prstGeom>
        </p:spPr>
        <p:txBody>
          <a:bodyPr>
            <a:prstTxWarp prst="textPlain">
              <a:avLst/>
            </a:prstTxWarp>
          </a:bodyPr>
          <a:lstStyle/>
          <a:p>
            <a:pPr lvl="0" algn="ctr"/>
            <a:r>
              <a:rPr sz="1350" dirty="0">
                <a:ln w="9525" cap="flat" cmpd="sng">
                  <a:solidFill>
                    <a:schemeClr val="dk2"/>
                  </a:solidFill>
                  <a:prstDash val="solid"/>
                  <a:round/>
                  <a:headEnd type="none" w="sm" len="sm"/>
                  <a:tailEnd type="none" w="sm" len="sm"/>
                </a:ln>
                <a:solidFill>
                  <a:srgbClr val="FFE599"/>
                </a:solidFill>
                <a:latin typeface="Arial"/>
              </a:rPr>
              <a:t>The</a:t>
            </a:r>
          </a:p>
        </p:txBody>
      </p:sp>
      <p:sp>
        <p:nvSpPr>
          <p:cNvPr id="360" name="Google Shape;360;p32"/>
          <p:cNvSpPr/>
          <p:nvPr/>
        </p:nvSpPr>
        <p:spPr>
          <a:xfrm>
            <a:off x="2450445" y="2682964"/>
            <a:ext cx="1961326" cy="763499"/>
          </a:xfrm>
          <a:prstGeom prst="rect">
            <a:avLst/>
          </a:prstGeom>
        </p:spPr>
        <p:txBody>
          <a:bodyPr>
            <a:prstTxWarp prst="textPlain">
              <a:avLst/>
            </a:prstTxWarp>
          </a:bodyPr>
          <a:lstStyle/>
          <a:p>
            <a:pPr lvl="0" algn="ctr"/>
            <a:r>
              <a:rPr sz="1350" dirty="0">
                <a:ln w="9525" cap="flat" cmpd="sng">
                  <a:solidFill>
                    <a:schemeClr val="dk2"/>
                  </a:solidFill>
                  <a:prstDash val="solid"/>
                  <a:round/>
                  <a:headEnd type="none" w="sm" len="sm"/>
                  <a:tailEnd type="none" w="sm" len="sm"/>
                </a:ln>
                <a:solidFill>
                  <a:srgbClr val="FCE5CD"/>
                </a:solidFill>
                <a:latin typeface="Arial"/>
              </a:rPr>
              <a:t>and</a:t>
            </a:r>
          </a:p>
        </p:txBody>
      </p:sp>
      <p:sp>
        <p:nvSpPr>
          <p:cNvPr id="361" name="Google Shape;361;p32"/>
          <p:cNvSpPr/>
          <p:nvPr/>
        </p:nvSpPr>
        <p:spPr>
          <a:xfrm>
            <a:off x="956298" y="1819965"/>
            <a:ext cx="1399326" cy="815051"/>
          </a:xfrm>
          <a:prstGeom prst="rect">
            <a:avLst/>
          </a:prstGeom>
        </p:spPr>
        <p:txBody>
          <a:bodyPr>
            <a:prstTxWarp prst="textPlain">
              <a:avLst/>
            </a:prstTxWarp>
          </a:bodyPr>
          <a:lstStyle/>
          <a:p>
            <a:pPr lvl="0" algn="ctr"/>
            <a:r>
              <a:rPr sz="1350">
                <a:ln w="9525" cap="flat" cmpd="sng">
                  <a:solidFill>
                    <a:schemeClr val="dk2"/>
                  </a:solidFill>
                  <a:prstDash val="solid"/>
                  <a:round/>
                  <a:headEnd type="none" w="sm" len="sm"/>
                  <a:tailEnd type="none" w="sm" len="sm"/>
                </a:ln>
                <a:solidFill>
                  <a:srgbClr val="B6D7A8"/>
                </a:solidFill>
                <a:latin typeface="Arial"/>
              </a:rPr>
              <a:t>You</a:t>
            </a:r>
          </a:p>
        </p:txBody>
      </p:sp>
      <p:sp>
        <p:nvSpPr>
          <p:cNvPr id="8" name="Title 1"/>
          <p:cNvSpPr>
            <a:spLocks noGrp="1"/>
          </p:cNvSpPr>
          <p:nvPr>
            <p:ph type="title"/>
          </p:nvPr>
        </p:nvSpPr>
        <p:spPr>
          <a:xfrm>
            <a:off x="0" y="-43543"/>
            <a:ext cx="9144000" cy="809897"/>
          </a:xfrm>
        </p:spPr>
        <p:txBody>
          <a:bodyPr/>
          <a:lstStyle/>
          <a:p>
            <a:r>
              <a:rPr lang="en-IN" dirty="0"/>
              <a:t>Stop words removal</a:t>
            </a:r>
          </a:p>
        </p:txBody>
      </p:sp>
    </p:spTree>
    <p:extLst>
      <p:ext uri="{BB962C8B-B14F-4D97-AF65-F5344CB8AC3E}">
        <p14:creationId xmlns:p14="http://schemas.microsoft.com/office/powerpoint/2010/main" val="106116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Stop words removal</a:t>
            </a:r>
          </a:p>
        </p:txBody>
      </p:sp>
      <p:sp>
        <p:nvSpPr>
          <p:cNvPr id="3" name="Content Placeholder 2"/>
          <p:cNvSpPr>
            <a:spLocks noGrp="1"/>
          </p:cNvSpPr>
          <p:nvPr>
            <p:ph idx="1"/>
          </p:nvPr>
        </p:nvSpPr>
        <p:spPr>
          <a:xfrm>
            <a:off x="393518" y="1224733"/>
            <a:ext cx="8750481" cy="4351338"/>
          </a:xfrm>
        </p:spPr>
        <p:txBody>
          <a:bodyPr>
            <a:normAutofit fontScale="92500" lnSpcReduction="10000"/>
          </a:bodyPr>
          <a:lstStyle/>
          <a:p>
            <a:r>
              <a:rPr lang="en-US" dirty="0"/>
              <a:t>Articles: a, an, the</a:t>
            </a:r>
          </a:p>
          <a:p>
            <a:r>
              <a:rPr lang="en-US" dirty="0"/>
              <a:t>Common verbs: is, was, are</a:t>
            </a:r>
          </a:p>
          <a:p>
            <a:r>
              <a:rPr lang="en-US" dirty="0"/>
              <a:t>Pronouns: he, she, it</a:t>
            </a:r>
          </a:p>
          <a:p>
            <a:r>
              <a:rPr lang="en-US" dirty="0"/>
              <a:t>Conjunctions: for, and</a:t>
            </a:r>
          </a:p>
          <a:p>
            <a:r>
              <a:rPr lang="en-US" dirty="0"/>
              <a:t>Prepositions: at, on, with</a:t>
            </a:r>
          </a:p>
          <a:p>
            <a:endParaRPr lang="en-US" dirty="0"/>
          </a:p>
          <a:p>
            <a:r>
              <a:rPr lang="en-US" dirty="0"/>
              <a:t>Example: </a:t>
            </a:r>
          </a:p>
          <a:p>
            <a:pPr lvl="1"/>
            <a:r>
              <a:rPr lang="en-US" dirty="0"/>
              <a:t>Incase of news categorization: Politics, Sports, movies or others.</a:t>
            </a:r>
          </a:p>
          <a:p>
            <a:pPr lvl="1"/>
            <a:r>
              <a:rPr lang="en-US" dirty="0"/>
              <a:t>Stop words don’t carry any content on their own to separate </a:t>
            </a:r>
            <a:r>
              <a:rPr lang="en-IN" dirty="0"/>
              <a:t>between the four categories.</a:t>
            </a:r>
            <a:endParaRPr lang="en-US" dirty="0"/>
          </a:p>
          <a:p>
            <a:endParaRPr lang="en-IN" dirty="0"/>
          </a:p>
        </p:txBody>
      </p:sp>
      <p:sp>
        <p:nvSpPr>
          <p:cNvPr id="4" name="Rectangle 3"/>
          <p:cNvSpPr/>
          <p:nvPr/>
        </p:nvSpPr>
        <p:spPr>
          <a:xfrm>
            <a:off x="554620" y="5849784"/>
            <a:ext cx="3903633" cy="369332"/>
          </a:xfrm>
          <a:prstGeom prst="rect">
            <a:avLst/>
          </a:prstGeom>
        </p:spPr>
        <p:txBody>
          <a:bodyPr wrap="none">
            <a:spAutoFit/>
          </a:bodyPr>
          <a:lstStyle/>
          <a:p>
            <a:r>
              <a:rPr lang="en-IN" b="1" dirty="0">
                <a:solidFill>
                  <a:srgbClr val="00669A"/>
                </a:solidFill>
                <a:latin typeface="UbuntuMono-Bold"/>
              </a:rPr>
              <a:t>from </a:t>
            </a:r>
            <a:r>
              <a:rPr lang="en-IN" b="1" dirty="0" err="1">
                <a:solidFill>
                  <a:srgbClr val="00CDFF"/>
                </a:solidFill>
                <a:latin typeface="UbuntuMono-Bold"/>
              </a:rPr>
              <a:t>nltk.corpus</a:t>
            </a:r>
            <a:r>
              <a:rPr lang="en-IN" b="1" dirty="0">
                <a:solidFill>
                  <a:srgbClr val="00CDFF"/>
                </a:solidFill>
                <a:latin typeface="UbuntuMono-Bold"/>
              </a:rPr>
              <a:t> </a:t>
            </a:r>
            <a:r>
              <a:rPr lang="en-IN" b="1" dirty="0">
                <a:solidFill>
                  <a:srgbClr val="00669A"/>
                </a:solidFill>
                <a:latin typeface="UbuntuMono-Bold"/>
              </a:rPr>
              <a:t>import </a:t>
            </a:r>
            <a:r>
              <a:rPr lang="en-IN" dirty="0" err="1">
                <a:solidFill>
                  <a:srgbClr val="000089"/>
                </a:solidFill>
                <a:latin typeface="UbuntuMono-Regular"/>
              </a:rPr>
              <a:t>stopwords</a:t>
            </a:r>
            <a:endParaRPr lang="en-IN" dirty="0">
              <a:latin typeface="Helvetica Neue" panose="020B0604020202020204" charset="0"/>
            </a:endParaRPr>
          </a:p>
        </p:txBody>
      </p:sp>
    </p:spTree>
    <p:extLst>
      <p:ext uri="{BB962C8B-B14F-4D97-AF65-F5344CB8AC3E}">
        <p14:creationId xmlns:p14="http://schemas.microsoft.com/office/powerpoint/2010/main" val="14906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Stemming</a:t>
            </a:r>
          </a:p>
        </p:txBody>
      </p:sp>
      <p:sp>
        <p:nvSpPr>
          <p:cNvPr id="3" name="Content Placeholder 2"/>
          <p:cNvSpPr>
            <a:spLocks noGrp="1"/>
          </p:cNvSpPr>
          <p:nvPr>
            <p:ph idx="1"/>
          </p:nvPr>
        </p:nvSpPr>
        <p:spPr>
          <a:xfrm>
            <a:off x="107020" y="887083"/>
            <a:ext cx="8914516" cy="4351338"/>
          </a:xfrm>
        </p:spPr>
        <p:txBody>
          <a:bodyPr>
            <a:normAutofit/>
          </a:bodyPr>
          <a:lstStyle/>
          <a:p>
            <a:r>
              <a:rPr lang="en-US" sz="2400" dirty="0"/>
              <a:t>Stemming refers to the process of removing suffixes and reducing a word to some base form such that all different variants of that word can be represented by the same </a:t>
            </a:r>
            <a:r>
              <a:rPr lang="en-IN" sz="2400" dirty="0"/>
              <a:t>form</a:t>
            </a:r>
          </a:p>
        </p:txBody>
      </p:sp>
      <p:sp>
        <p:nvSpPr>
          <p:cNvPr id="5" name="Google Shape;388;p36"/>
          <p:cNvSpPr txBox="1"/>
          <p:nvPr/>
        </p:nvSpPr>
        <p:spPr>
          <a:xfrm>
            <a:off x="4035688" y="2843133"/>
            <a:ext cx="4697325" cy="2463750"/>
          </a:xfrm>
          <a:prstGeom prst="rect">
            <a:avLst/>
          </a:prstGeom>
          <a:noFill/>
          <a:ln>
            <a:noFill/>
          </a:ln>
        </p:spPr>
        <p:txBody>
          <a:bodyPr spcFirstLastPara="1" wrap="square" lIns="91425" tIns="91425" rIns="91425" bIns="91425" anchor="t" anchorCtr="0">
            <a:noAutofit/>
          </a:bodyPr>
          <a:lstStyle/>
          <a:p>
            <a:pPr marL="457189" indent="-328604">
              <a:lnSpc>
                <a:spcPct val="150000"/>
              </a:lnSpc>
              <a:buClr>
                <a:srgbClr val="434343"/>
              </a:buClr>
              <a:buSzPts val="1700"/>
              <a:buFont typeface="Roboto"/>
              <a:buAutoNum type="arabicPeriod"/>
            </a:pPr>
            <a:r>
              <a:rPr lang="en-US" sz="1575" dirty="0">
                <a:solidFill>
                  <a:srgbClr val="434343"/>
                </a:solidFill>
                <a:latin typeface="Helvetica Neue" panose="020B0604020202020204" charset="0"/>
                <a:ea typeface="Avenir"/>
                <a:cs typeface="Avenir"/>
                <a:sym typeface="Avenir"/>
              </a:rPr>
              <a:t>Converts inflections to root or word stem</a:t>
            </a:r>
            <a:endParaRPr sz="1575" dirty="0">
              <a:solidFill>
                <a:srgbClr val="434343"/>
              </a:solidFill>
              <a:latin typeface="Helvetica Neue" panose="020B0604020202020204" charset="0"/>
              <a:ea typeface="Avenir"/>
              <a:cs typeface="Avenir"/>
              <a:sym typeface="Avenir"/>
            </a:endParaRPr>
          </a:p>
          <a:p>
            <a:pPr marL="457189" indent="-328604">
              <a:lnSpc>
                <a:spcPct val="150000"/>
              </a:lnSpc>
              <a:buClr>
                <a:srgbClr val="434343"/>
              </a:buClr>
              <a:buSzPts val="1700"/>
              <a:buFont typeface="Roboto"/>
              <a:buAutoNum type="arabicPeriod"/>
            </a:pPr>
            <a:r>
              <a:rPr lang="en-US" sz="1575" dirty="0">
                <a:solidFill>
                  <a:srgbClr val="434343"/>
                </a:solidFill>
                <a:latin typeface="Helvetica Neue" panose="020B0604020202020204" charset="0"/>
                <a:ea typeface="Avenir"/>
                <a:cs typeface="Avenir"/>
                <a:sym typeface="Avenir"/>
              </a:rPr>
              <a:t>Used for dimensionality reduction</a:t>
            </a:r>
            <a:endParaRPr sz="1575" dirty="0">
              <a:solidFill>
                <a:srgbClr val="434343"/>
              </a:solidFill>
              <a:latin typeface="Helvetica Neue" panose="020B0604020202020204" charset="0"/>
              <a:ea typeface="Avenir"/>
              <a:cs typeface="Avenir"/>
              <a:sym typeface="Avenir"/>
            </a:endParaRPr>
          </a:p>
          <a:p>
            <a:pPr marL="457189" indent="-328604">
              <a:lnSpc>
                <a:spcPct val="150000"/>
              </a:lnSpc>
              <a:buClr>
                <a:srgbClr val="434343"/>
              </a:buClr>
              <a:buSzPts val="1700"/>
              <a:buFont typeface="Roboto"/>
              <a:buAutoNum type="arabicPeriod"/>
            </a:pPr>
            <a:r>
              <a:rPr lang="en-US" sz="1575" dirty="0">
                <a:solidFill>
                  <a:srgbClr val="434343"/>
                </a:solidFill>
                <a:latin typeface="Helvetica Neue" panose="020B0604020202020204" charset="0"/>
                <a:ea typeface="Avenir"/>
                <a:cs typeface="Avenir"/>
                <a:sym typeface="Avenir"/>
              </a:rPr>
              <a:t>Word stem may </a:t>
            </a:r>
            <a:r>
              <a:rPr lang="en-US" sz="1575" b="1" dirty="0">
                <a:solidFill>
                  <a:srgbClr val="434343"/>
                </a:solidFill>
                <a:latin typeface="Helvetica Neue" panose="020B0604020202020204" charset="0"/>
                <a:ea typeface="Avenir"/>
                <a:cs typeface="Avenir"/>
                <a:sym typeface="Avenir"/>
              </a:rPr>
              <a:t>not be present in dictionary </a:t>
            </a:r>
            <a:r>
              <a:rPr lang="en-US" sz="1575" dirty="0">
                <a:solidFill>
                  <a:srgbClr val="434343"/>
                </a:solidFill>
                <a:latin typeface="Helvetica Neue" panose="020B0604020202020204" charset="0"/>
                <a:ea typeface="Avenir"/>
                <a:cs typeface="Avenir"/>
                <a:sym typeface="Avenir"/>
              </a:rPr>
              <a:t>(Revolution---</a:t>
            </a:r>
            <a:r>
              <a:rPr lang="en-US" sz="1575" dirty="0">
                <a:solidFill>
                  <a:srgbClr val="434343"/>
                </a:solidFill>
                <a:latin typeface="Helvetica Neue" panose="020B0604020202020204" charset="0"/>
                <a:ea typeface="Avenir"/>
                <a:cs typeface="Avenir"/>
                <a:sym typeface="Wingdings" panose="05000000000000000000" pitchFamily="2" charset="2"/>
              </a:rPr>
              <a:t> </a:t>
            </a:r>
            <a:r>
              <a:rPr lang="en-US" sz="1575" dirty="0" err="1">
                <a:solidFill>
                  <a:srgbClr val="434343"/>
                </a:solidFill>
                <a:latin typeface="Helvetica Neue" panose="020B0604020202020204" charset="0"/>
                <a:ea typeface="Avenir"/>
                <a:cs typeface="Avenir"/>
                <a:sym typeface="Wingdings" panose="05000000000000000000" pitchFamily="2" charset="2"/>
              </a:rPr>
              <a:t>Revolut</a:t>
            </a:r>
            <a:r>
              <a:rPr lang="en-US" sz="1575" dirty="0">
                <a:solidFill>
                  <a:srgbClr val="434343"/>
                </a:solidFill>
                <a:latin typeface="Helvetica Neue" panose="020B0604020202020204" charset="0"/>
                <a:ea typeface="Avenir"/>
                <a:cs typeface="Avenir"/>
                <a:sym typeface="Wingdings" panose="05000000000000000000" pitchFamily="2" charset="2"/>
              </a:rPr>
              <a:t>)</a:t>
            </a:r>
            <a:endParaRPr sz="1575" dirty="0">
              <a:solidFill>
                <a:srgbClr val="434343"/>
              </a:solidFill>
              <a:latin typeface="Helvetica Neue" panose="020B0604020202020204" charset="0"/>
              <a:ea typeface="Avenir"/>
              <a:cs typeface="Avenir"/>
              <a:sym typeface="Avenir"/>
            </a:endParaRPr>
          </a:p>
          <a:p>
            <a:pPr marL="457189" indent="-328604">
              <a:lnSpc>
                <a:spcPct val="150000"/>
              </a:lnSpc>
              <a:buClr>
                <a:srgbClr val="434343"/>
              </a:buClr>
              <a:buSzPts val="1700"/>
              <a:buFont typeface="Roboto"/>
              <a:buAutoNum type="arabicPeriod"/>
            </a:pPr>
            <a:r>
              <a:rPr lang="en-US" sz="1575" dirty="0">
                <a:solidFill>
                  <a:srgbClr val="434343"/>
                </a:solidFill>
                <a:latin typeface="Helvetica Neue" panose="020B0604020202020204" charset="0"/>
                <a:ea typeface="Avenir"/>
                <a:cs typeface="Avenir"/>
                <a:sym typeface="Avenir"/>
              </a:rPr>
              <a:t>Popular algorithms include Potter Stemmer, </a:t>
            </a:r>
            <a:r>
              <a:rPr lang="en-US" sz="1575" dirty="0" err="1">
                <a:solidFill>
                  <a:srgbClr val="434343"/>
                </a:solidFill>
                <a:latin typeface="Helvetica Neue" panose="020B0604020202020204" charset="0"/>
                <a:ea typeface="Avenir"/>
                <a:cs typeface="Avenir"/>
                <a:sym typeface="Avenir"/>
              </a:rPr>
              <a:t>Lovins</a:t>
            </a:r>
            <a:r>
              <a:rPr lang="en-US" sz="1575" dirty="0">
                <a:solidFill>
                  <a:srgbClr val="434343"/>
                </a:solidFill>
                <a:latin typeface="Helvetica Neue" panose="020B0604020202020204" charset="0"/>
                <a:ea typeface="Avenir"/>
                <a:cs typeface="Avenir"/>
                <a:sym typeface="Avenir"/>
              </a:rPr>
              <a:t> Stemmer </a:t>
            </a:r>
            <a:r>
              <a:rPr lang="en-US" sz="1575" dirty="0" err="1">
                <a:solidFill>
                  <a:srgbClr val="434343"/>
                </a:solidFill>
                <a:latin typeface="Helvetica Neue" panose="020B0604020202020204" charset="0"/>
                <a:ea typeface="Avenir"/>
                <a:cs typeface="Avenir"/>
                <a:sym typeface="Avenir"/>
              </a:rPr>
              <a:t>etc</a:t>
            </a:r>
            <a:endParaRPr sz="1575" dirty="0">
              <a:solidFill>
                <a:srgbClr val="434343"/>
              </a:solidFill>
              <a:latin typeface="Helvetica Neue" panose="020B0604020202020204" charset="0"/>
              <a:ea typeface="Avenir"/>
              <a:cs typeface="Avenir"/>
              <a:sym typeface="Avenir"/>
            </a:endParaRPr>
          </a:p>
        </p:txBody>
      </p:sp>
      <p:sp>
        <p:nvSpPr>
          <p:cNvPr id="6" name="Google Shape;389;p36"/>
          <p:cNvSpPr txBox="1"/>
          <p:nvPr/>
        </p:nvSpPr>
        <p:spPr>
          <a:xfrm>
            <a:off x="656464" y="2948602"/>
            <a:ext cx="991200" cy="422400"/>
          </a:xfrm>
          <a:prstGeom prst="rect">
            <a:avLst/>
          </a:prstGeom>
          <a:noFill/>
          <a:ln>
            <a:noFill/>
          </a:ln>
        </p:spPr>
        <p:txBody>
          <a:bodyPr spcFirstLastPara="1" wrap="square" lIns="91425" tIns="91425" rIns="91425" bIns="91425" anchor="t" anchorCtr="0">
            <a:noAutofit/>
          </a:bodyPr>
          <a:lstStyle/>
          <a:p>
            <a:r>
              <a:rPr lang="en-US">
                <a:solidFill>
                  <a:schemeClr val="dk1"/>
                </a:solidFill>
                <a:latin typeface="Roboto"/>
                <a:ea typeface="Roboto"/>
                <a:cs typeface="Roboto"/>
                <a:sym typeface="Roboto"/>
              </a:rPr>
              <a:t>Liking</a:t>
            </a:r>
            <a:endParaRPr>
              <a:solidFill>
                <a:schemeClr val="dk1"/>
              </a:solidFill>
              <a:latin typeface="Roboto"/>
              <a:ea typeface="Roboto"/>
              <a:cs typeface="Roboto"/>
              <a:sym typeface="Roboto"/>
            </a:endParaRPr>
          </a:p>
        </p:txBody>
      </p:sp>
      <p:sp>
        <p:nvSpPr>
          <p:cNvPr id="7" name="Google Shape;390;p36"/>
          <p:cNvSpPr txBox="1"/>
          <p:nvPr/>
        </p:nvSpPr>
        <p:spPr>
          <a:xfrm>
            <a:off x="664913" y="3405802"/>
            <a:ext cx="982751" cy="422400"/>
          </a:xfrm>
          <a:prstGeom prst="rect">
            <a:avLst/>
          </a:prstGeom>
          <a:noFill/>
          <a:ln>
            <a:noFill/>
          </a:ln>
        </p:spPr>
        <p:txBody>
          <a:bodyPr spcFirstLastPara="1" wrap="square" lIns="91425" tIns="91425" rIns="91425" bIns="91425" anchor="t" anchorCtr="0">
            <a:noAutofit/>
          </a:bodyPr>
          <a:lstStyle/>
          <a:p>
            <a:r>
              <a:rPr lang="en-US">
                <a:solidFill>
                  <a:schemeClr val="dk1"/>
                </a:solidFill>
                <a:latin typeface="Roboto"/>
                <a:ea typeface="Roboto"/>
                <a:cs typeface="Roboto"/>
                <a:sym typeface="Roboto"/>
              </a:rPr>
              <a:t>Likes</a:t>
            </a:r>
            <a:endParaRPr>
              <a:solidFill>
                <a:schemeClr val="dk1"/>
              </a:solidFill>
              <a:latin typeface="Roboto"/>
              <a:ea typeface="Roboto"/>
              <a:cs typeface="Roboto"/>
              <a:sym typeface="Roboto"/>
            </a:endParaRPr>
          </a:p>
        </p:txBody>
      </p:sp>
      <p:sp>
        <p:nvSpPr>
          <p:cNvPr id="8" name="Google Shape;391;p36"/>
          <p:cNvSpPr txBox="1"/>
          <p:nvPr/>
        </p:nvSpPr>
        <p:spPr>
          <a:xfrm>
            <a:off x="664914" y="3863002"/>
            <a:ext cx="982751" cy="422400"/>
          </a:xfrm>
          <a:prstGeom prst="rect">
            <a:avLst/>
          </a:prstGeom>
          <a:noFill/>
          <a:ln>
            <a:noFill/>
          </a:ln>
        </p:spPr>
        <p:txBody>
          <a:bodyPr spcFirstLastPara="1" wrap="square" lIns="91425" tIns="91425" rIns="91425" bIns="91425" anchor="t" anchorCtr="0">
            <a:noAutofit/>
          </a:bodyPr>
          <a:lstStyle/>
          <a:p>
            <a:r>
              <a:rPr lang="en-US">
                <a:solidFill>
                  <a:schemeClr val="dk1"/>
                </a:solidFill>
                <a:latin typeface="Roboto"/>
                <a:ea typeface="Roboto"/>
                <a:cs typeface="Roboto"/>
                <a:sym typeface="Roboto"/>
              </a:rPr>
              <a:t>Liked</a:t>
            </a:r>
            <a:endParaRPr>
              <a:solidFill>
                <a:schemeClr val="dk1"/>
              </a:solidFill>
              <a:latin typeface="Roboto"/>
              <a:ea typeface="Roboto"/>
              <a:cs typeface="Roboto"/>
              <a:sym typeface="Roboto"/>
            </a:endParaRPr>
          </a:p>
        </p:txBody>
      </p:sp>
      <p:sp>
        <p:nvSpPr>
          <p:cNvPr id="9" name="Google Shape;392;p36"/>
          <p:cNvSpPr txBox="1"/>
          <p:nvPr/>
        </p:nvSpPr>
        <p:spPr>
          <a:xfrm>
            <a:off x="656465" y="4320202"/>
            <a:ext cx="991200" cy="422400"/>
          </a:xfrm>
          <a:prstGeom prst="rect">
            <a:avLst/>
          </a:prstGeom>
          <a:noFill/>
          <a:ln>
            <a:noFill/>
          </a:ln>
        </p:spPr>
        <p:txBody>
          <a:bodyPr spcFirstLastPara="1" wrap="square" lIns="91425" tIns="91425" rIns="91425" bIns="91425" anchor="t" anchorCtr="0">
            <a:noAutofit/>
          </a:bodyPr>
          <a:lstStyle/>
          <a:p>
            <a:r>
              <a:rPr lang="en-US">
                <a:solidFill>
                  <a:schemeClr val="dk1"/>
                </a:solidFill>
                <a:latin typeface="Roboto"/>
                <a:ea typeface="Roboto"/>
                <a:cs typeface="Roboto"/>
                <a:sym typeface="Roboto"/>
              </a:rPr>
              <a:t>Likely</a:t>
            </a:r>
            <a:endParaRPr>
              <a:solidFill>
                <a:schemeClr val="dk1"/>
              </a:solidFill>
              <a:latin typeface="Roboto"/>
              <a:ea typeface="Roboto"/>
              <a:cs typeface="Roboto"/>
              <a:sym typeface="Roboto"/>
            </a:endParaRPr>
          </a:p>
        </p:txBody>
      </p:sp>
      <p:sp>
        <p:nvSpPr>
          <p:cNvPr id="10" name="Google Shape;393;p36"/>
          <p:cNvSpPr txBox="1"/>
          <p:nvPr/>
        </p:nvSpPr>
        <p:spPr>
          <a:xfrm>
            <a:off x="2314614" y="3545202"/>
            <a:ext cx="982800" cy="422400"/>
          </a:xfrm>
          <a:prstGeom prst="rect">
            <a:avLst/>
          </a:prstGeom>
          <a:noFill/>
          <a:ln>
            <a:noFill/>
          </a:ln>
        </p:spPr>
        <p:txBody>
          <a:bodyPr spcFirstLastPara="1" wrap="square" lIns="91425" tIns="91425" rIns="91425" bIns="91425" anchor="t" anchorCtr="0">
            <a:noAutofit/>
          </a:bodyPr>
          <a:lstStyle/>
          <a:p>
            <a:r>
              <a:rPr lang="en-US">
                <a:solidFill>
                  <a:schemeClr val="dk1"/>
                </a:solidFill>
                <a:latin typeface="Roboto"/>
                <a:ea typeface="Roboto"/>
                <a:cs typeface="Roboto"/>
                <a:sym typeface="Roboto"/>
              </a:rPr>
              <a:t>Like</a:t>
            </a:r>
            <a:endParaRPr>
              <a:solidFill>
                <a:schemeClr val="dk1"/>
              </a:solidFill>
              <a:latin typeface="Roboto"/>
              <a:ea typeface="Roboto"/>
              <a:cs typeface="Roboto"/>
              <a:sym typeface="Roboto"/>
            </a:endParaRPr>
          </a:p>
        </p:txBody>
      </p:sp>
      <p:cxnSp>
        <p:nvCxnSpPr>
          <p:cNvPr id="11" name="Google Shape;394;p36"/>
          <p:cNvCxnSpPr>
            <a:stCxn id="6" idx="3"/>
            <a:endCxn id="10" idx="1"/>
          </p:cNvCxnSpPr>
          <p:nvPr/>
        </p:nvCxnSpPr>
        <p:spPr>
          <a:xfrm>
            <a:off x="1647664" y="3159802"/>
            <a:ext cx="666900" cy="596700"/>
          </a:xfrm>
          <a:prstGeom prst="straightConnector1">
            <a:avLst/>
          </a:prstGeom>
          <a:noFill/>
          <a:ln w="9525" cap="flat" cmpd="sng">
            <a:solidFill>
              <a:schemeClr val="dk2"/>
            </a:solidFill>
            <a:prstDash val="solid"/>
            <a:round/>
            <a:headEnd type="none" w="sm" len="sm"/>
            <a:tailEnd type="triangle" w="med" len="med"/>
          </a:ln>
        </p:spPr>
      </p:cxnSp>
      <p:cxnSp>
        <p:nvCxnSpPr>
          <p:cNvPr id="12" name="Google Shape;395;p36"/>
          <p:cNvCxnSpPr>
            <a:stCxn id="7" idx="3"/>
            <a:endCxn id="10" idx="1"/>
          </p:cNvCxnSpPr>
          <p:nvPr/>
        </p:nvCxnSpPr>
        <p:spPr>
          <a:xfrm>
            <a:off x="1647664" y="3617002"/>
            <a:ext cx="666900" cy="139500"/>
          </a:xfrm>
          <a:prstGeom prst="straightConnector1">
            <a:avLst/>
          </a:prstGeom>
          <a:noFill/>
          <a:ln w="9525" cap="flat" cmpd="sng">
            <a:solidFill>
              <a:schemeClr val="dk2"/>
            </a:solidFill>
            <a:prstDash val="solid"/>
            <a:round/>
            <a:headEnd type="none" w="sm" len="sm"/>
            <a:tailEnd type="triangle" w="med" len="med"/>
          </a:ln>
        </p:spPr>
      </p:cxnSp>
      <p:cxnSp>
        <p:nvCxnSpPr>
          <p:cNvPr id="13" name="Google Shape;396;p36"/>
          <p:cNvCxnSpPr>
            <a:endCxn id="10" idx="1"/>
          </p:cNvCxnSpPr>
          <p:nvPr/>
        </p:nvCxnSpPr>
        <p:spPr>
          <a:xfrm rot="10800000" flipH="1">
            <a:off x="1647714" y="3756402"/>
            <a:ext cx="666900" cy="317700"/>
          </a:xfrm>
          <a:prstGeom prst="straightConnector1">
            <a:avLst/>
          </a:prstGeom>
          <a:noFill/>
          <a:ln w="9525" cap="flat" cmpd="sng">
            <a:solidFill>
              <a:schemeClr val="dk2"/>
            </a:solidFill>
            <a:prstDash val="solid"/>
            <a:round/>
            <a:headEnd type="none" w="sm" len="sm"/>
            <a:tailEnd type="triangle" w="med" len="med"/>
          </a:ln>
        </p:spPr>
      </p:cxnSp>
      <p:cxnSp>
        <p:nvCxnSpPr>
          <p:cNvPr id="14" name="Google Shape;397;p36"/>
          <p:cNvCxnSpPr>
            <a:stCxn id="9" idx="3"/>
            <a:endCxn id="10" idx="1"/>
          </p:cNvCxnSpPr>
          <p:nvPr/>
        </p:nvCxnSpPr>
        <p:spPr>
          <a:xfrm rot="10800000" flipH="1">
            <a:off x="1647665" y="3756502"/>
            <a:ext cx="666900" cy="774900"/>
          </a:xfrm>
          <a:prstGeom prst="straightConnector1">
            <a:avLst/>
          </a:prstGeom>
          <a:noFill/>
          <a:ln w="9525" cap="flat" cmpd="sng">
            <a:solidFill>
              <a:schemeClr val="dk2"/>
            </a:solidFill>
            <a:prstDash val="solid"/>
            <a:round/>
            <a:headEnd type="none" w="sm" len="sm"/>
            <a:tailEnd type="triangle" w="med" len="med"/>
          </a:ln>
        </p:spPr>
      </p:cxnSp>
      <p:sp>
        <p:nvSpPr>
          <p:cNvPr id="15" name="Google Shape;398;p36"/>
          <p:cNvSpPr txBox="1"/>
          <p:nvPr/>
        </p:nvSpPr>
        <p:spPr>
          <a:xfrm>
            <a:off x="2561464" y="4320202"/>
            <a:ext cx="982800" cy="596700"/>
          </a:xfrm>
          <a:prstGeom prst="rect">
            <a:avLst/>
          </a:prstGeom>
          <a:noFill/>
          <a:ln>
            <a:noFill/>
          </a:ln>
        </p:spPr>
        <p:txBody>
          <a:bodyPr spcFirstLastPara="1" wrap="square" lIns="91425" tIns="91425" rIns="91425" bIns="91425" anchor="t" anchorCtr="0">
            <a:noAutofit/>
          </a:bodyPr>
          <a:lstStyle/>
          <a:p>
            <a:pPr algn="ctr"/>
            <a:r>
              <a:rPr lang="en-US" sz="1000">
                <a:solidFill>
                  <a:srgbClr val="FF0000"/>
                </a:solidFill>
                <a:latin typeface="Roboto"/>
                <a:ea typeface="Roboto"/>
                <a:cs typeface="Roboto"/>
                <a:sym typeface="Roboto"/>
              </a:rPr>
              <a:t>Word stem</a:t>
            </a:r>
            <a:endParaRPr sz="1000">
              <a:solidFill>
                <a:srgbClr val="FF0000"/>
              </a:solidFill>
              <a:latin typeface="Roboto"/>
              <a:ea typeface="Roboto"/>
              <a:cs typeface="Roboto"/>
              <a:sym typeface="Roboto"/>
            </a:endParaRPr>
          </a:p>
        </p:txBody>
      </p:sp>
      <p:cxnSp>
        <p:nvCxnSpPr>
          <p:cNvPr id="16" name="Google Shape;399;p36"/>
          <p:cNvCxnSpPr>
            <a:stCxn id="15" idx="0"/>
            <a:endCxn id="10" idx="2"/>
          </p:cNvCxnSpPr>
          <p:nvPr/>
        </p:nvCxnSpPr>
        <p:spPr>
          <a:xfrm rot="10800000">
            <a:off x="2806039" y="3967627"/>
            <a:ext cx="246825" cy="352575"/>
          </a:xfrm>
          <a:prstGeom prst="straightConnector1">
            <a:avLst/>
          </a:prstGeom>
          <a:noFill/>
          <a:ln w="9525" cap="flat" cmpd="sng">
            <a:solidFill>
              <a:schemeClr val="dk2"/>
            </a:solidFill>
            <a:prstDash val="solid"/>
            <a:round/>
            <a:headEnd type="none" w="sm" len="sm"/>
            <a:tailEnd type="triangle" w="med" len="med"/>
          </a:ln>
        </p:spPr>
      </p:cxnSp>
      <p:sp>
        <p:nvSpPr>
          <p:cNvPr id="17" name="Google Shape;400;p36"/>
          <p:cNvSpPr txBox="1"/>
          <p:nvPr/>
        </p:nvSpPr>
        <p:spPr>
          <a:xfrm>
            <a:off x="543111" y="2611633"/>
            <a:ext cx="982800" cy="596700"/>
          </a:xfrm>
          <a:prstGeom prst="rect">
            <a:avLst/>
          </a:prstGeom>
          <a:noFill/>
          <a:ln>
            <a:noFill/>
          </a:ln>
        </p:spPr>
        <p:txBody>
          <a:bodyPr spcFirstLastPara="1" wrap="square" lIns="91425" tIns="91425" rIns="91425" bIns="91425" anchor="t" anchorCtr="0">
            <a:noAutofit/>
          </a:bodyPr>
          <a:lstStyle/>
          <a:p>
            <a:pPr algn="ctr"/>
            <a:r>
              <a:rPr lang="en-US" sz="1000">
                <a:solidFill>
                  <a:srgbClr val="FF0000"/>
                </a:solidFill>
                <a:latin typeface="Roboto"/>
                <a:ea typeface="Roboto"/>
                <a:cs typeface="Roboto"/>
                <a:sym typeface="Roboto"/>
              </a:rPr>
              <a:t>Inflections</a:t>
            </a:r>
            <a:endParaRPr sz="1000">
              <a:solidFill>
                <a:srgbClr val="FF0000"/>
              </a:solidFill>
              <a:latin typeface="Roboto"/>
              <a:ea typeface="Roboto"/>
              <a:cs typeface="Roboto"/>
              <a:sym typeface="Roboto"/>
            </a:endParaRPr>
          </a:p>
        </p:txBody>
      </p:sp>
      <p:sp>
        <p:nvSpPr>
          <p:cNvPr id="18" name="Rectangle 17"/>
          <p:cNvSpPr/>
          <p:nvPr/>
        </p:nvSpPr>
        <p:spPr>
          <a:xfrm>
            <a:off x="678600" y="5545755"/>
            <a:ext cx="5731328" cy="369332"/>
          </a:xfrm>
          <a:prstGeom prst="rect">
            <a:avLst/>
          </a:prstGeom>
        </p:spPr>
        <p:txBody>
          <a:bodyPr wrap="square">
            <a:spAutoFit/>
          </a:bodyPr>
          <a:lstStyle/>
          <a:p>
            <a:r>
              <a:rPr lang="en-IN" b="1" dirty="0">
                <a:solidFill>
                  <a:srgbClr val="00669A"/>
                </a:solidFill>
                <a:latin typeface="UbuntuMono-Bold"/>
              </a:rPr>
              <a:t>from </a:t>
            </a:r>
            <a:r>
              <a:rPr lang="en-IN" b="1" dirty="0" err="1">
                <a:solidFill>
                  <a:srgbClr val="00CDFF"/>
                </a:solidFill>
                <a:latin typeface="UbuntuMono-Bold"/>
              </a:rPr>
              <a:t>nltk.stem.porter</a:t>
            </a:r>
            <a:r>
              <a:rPr lang="en-IN" b="1" dirty="0">
                <a:solidFill>
                  <a:srgbClr val="00CDFF"/>
                </a:solidFill>
                <a:latin typeface="UbuntuMono-Bold"/>
              </a:rPr>
              <a:t> </a:t>
            </a:r>
            <a:r>
              <a:rPr lang="en-IN" b="1" dirty="0">
                <a:solidFill>
                  <a:srgbClr val="00669A"/>
                </a:solidFill>
                <a:latin typeface="UbuntuMono-Bold"/>
              </a:rPr>
              <a:t>import </a:t>
            </a:r>
            <a:r>
              <a:rPr lang="en-IN" dirty="0" err="1">
                <a:solidFill>
                  <a:srgbClr val="000089"/>
                </a:solidFill>
                <a:latin typeface="UbuntuMono-Regular"/>
              </a:rPr>
              <a:t>PorterStemmer</a:t>
            </a:r>
            <a:endParaRPr lang="en-IN" dirty="0">
              <a:latin typeface="Helvetica Neue" panose="020B0604020202020204" charset="0"/>
            </a:endParaRPr>
          </a:p>
        </p:txBody>
      </p:sp>
    </p:spTree>
    <p:extLst>
      <p:ext uri="{BB962C8B-B14F-4D97-AF65-F5344CB8AC3E}">
        <p14:creationId xmlns:p14="http://schemas.microsoft.com/office/powerpoint/2010/main" val="190624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fade">
                                      <p:cBhvr>
                                        <p:cTn id="37" dur="1000"/>
                                        <p:tgtEl>
                                          <p:spTgt spid="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fade">
                                      <p:cBhvr>
                                        <p:cTn id="42" dur="1000"/>
                                        <p:tgtEl>
                                          <p:spTgt spid="5">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2" end="2"/>
                                            </p:txEl>
                                          </p:spTgt>
                                        </p:tgtEl>
                                        <p:attrNameLst>
                                          <p:attrName>style.visibility</p:attrName>
                                        </p:attrNameLst>
                                      </p:cBhvr>
                                      <p:to>
                                        <p:strVal val="visible"/>
                                      </p:to>
                                    </p:set>
                                    <p:animEffect transition="in" filter="fade">
                                      <p:cBhvr>
                                        <p:cTn id="47" dur="1000"/>
                                        <p:tgtEl>
                                          <p:spTgt spid="5">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3" end="3"/>
                                            </p:txEl>
                                          </p:spTgt>
                                        </p:tgtEl>
                                        <p:attrNameLst>
                                          <p:attrName>style.visibility</p:attrName>
                                        </p:attrNameLst>
                                      </p:cBhvr>
                                      <p:to>
                                        <p:strVal val="visible"/>
                                      </p:to>
                                    </p:set>
                                    <p:animEffect transition="in" filter="fade">
                                      <p:cBhvr>
                                        <p:cTn id="52"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Lemmatization</a:t>
            </a:r>
          </a:p>
        </p:txBody>
      </p:sp>
      <p:sp>
        <p:nvSpPr>
          <p:cNvPr id="3" name="Content Placeholder 2"/>
          <p:cNvSpPr>
            <a:spLocks noGrp="1"/>
          </p:cNvSpPr>
          <p:nvPr>
            <p:ph idx="1"/>
          </p:nvPr>
        </p:nvSpPr>
        <p:spPr>
          <a:xfrm>
            <a:off x="318406" y="861695"/>
            <a:ext cx="8588829" cy="1349931"/>
          </a:xfrm>
        </p:spPr>
        <p:txBody>
          <a:bodyPr>
            <a:normAutofit fontScale="92500" lnSpcReduction="10000"/>
          </a:bodyPr>
          <a:lstStyle/>
          <a:p>
            <a:r>
              <a:rPr lang="en-US" sz="2400" dirty="0"/>
              <a:t>Lemmatization is the process of mapping all the different forms of a word to its base </a:t>
            </a:r>
            <a:r>
              <a:rPr lang="en-IN" sz="2400" dirty="0"/>
              <a:t>word, or </a:t>
            </a:r>
            <a:r>
              <a:rPr lang="en-IN" sz="2400" i="1" dirty="0"/>
              <a:t>lemma</a:t>
            </a:r>
          </a:p>
          <a:p>
            <a:r>
              <a:rPr lang="en-IN" sz="2400" dirty="0"/>
              <a:t>Lemmatization and stemming reduces the number of features in the document</a:t>
            </a:r>
          </a:p>
          <a:p>
            <a:endParaRPr lang="en-IN" sz="2400" dirty="0"/>
          </a:p>
        </p:txBody>
      </p:sp>
      <p:grpSp>
        <p:nvGrpSpPr>
          <p:cNvPr id="32" name="Group 31"/>
          <p:cNvGrpSpPr/>
          <p:nvPr/>
        </p:nvGrpSpPr>
        <p:grpSpPr>
          <a:xfrm>
            <a:off x="388077" y="2488853"/>
            <a:ext cx="3926194" cy="1451056"/>
            <a:chOff x="1412422" y="1937635"/>
            <a:chExt cx="3926194" cy="1451056"/>
          </a:xfrm>
        </p:grpSpPr>
        <p:sp>
          <p:nvSpPr>
            <p:cNvPr id="4" name="TextBox 3"/>
            <p:cNvSpPr txBox="1"/>
            <p:nvPr/>
          </p:nvSpPr>
          <p:spPr>
            <a:xfrm>
              <a:off x="1412422" y="2045357"/>
              <a:ext cx="1143262" cy="523220"/>
            </a:xfrm>
            <a:prstGeom prst="rect">
              <a:avLst/>
            </a:prstGeom>
            <a:noFill/>
          </p:spPr>
          <p:txBody>
            <a:bodyPr wrap="none" rtlCol="0">
              <a:spAutoFit/>
            </a:bodyPr>
            <a:lstStyle/>
            <a:p>
              <a:r>
                <a:rPr lang="en-IN" sz="2800" dirty="0">
                  <a:latin typeface="Helvetica Neue" panose="020B0604020202020204" charset="0"/>
                </a:rPr>
                <a:t>Better</a:t>
              </a:r>
            </a:p>
          </p:txBody>
        </p:sp>
        <p:cxnSp>
          <p:nvCxnSpPr>
            <p:cNvPr id="20" name="Straight Arrow Connector 19"/>
            <p:cNvCxnSpPr>
              <a:stCxn id="4" idx="3"/>
              <a:endCxn id="21" idx="1"/>
            </p:cNvCxnSpPr>
            <p:nvPr/>
          </p:nvCxnSpPr>
          <p:spPr>
            <a:xfrm>
              <a:off x="2555684" y="2306967"/>
              <a:ext cx="1552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108269" y="2045357"/>
              <a:ext cx="1064715" cy="523220"/>
            </a:xfrm>
            <a:prstGeom prst="rect">
              <a:avLst/>
            </a:prstGeom>
            <a:noFill/>
          </p:spPr>
          <p:txBody>
            <a:bodyPr wrap="none" rtlCol="0">
              <a:spAutoFit/>
            </a:bodyPr>
            <a:lstStyle/>
            <a:p>
              <a:r>
                <a:rPr lang="en-IN" sz="2800" dirty="0">
                  <a:latin typeface="Helvetica Neue" panose="020B0604020202020204" charset="0"/>
                </a:rPr>
                <a:t>Good</a:t>
              </a:r>
            </a:p>
          </p:txBody>
        </p:sp>
        <p:sp>
          <p:nvSpPr>
            <p:cNvPr id="24" name="TextBox 23"/>
            <p:cNvSpPr txBox="1"/>
            <p:nvPr/>
          </p:nvSpPr>
          <p:spPr>
            <a:xfrm>
              <a:off x="2557608" y="1937635"/>
              <a:ext cx="1685077" cy="369332"/>
            </a:xfrm>
            <a:prstGeom prst="rect">
              <a:avLst/>
            </a:prstGeom>
            <a:noFill/>
          </p:spPr>
          <p:txBody>
            <a:bodyPr wrap="none" rtlCol="0">
              <a:spAutoFit/>
            </a:bodyPr>
            <a:lstStyle/>
            <a:p>
              <a:r>
                <a:rPr lang="en-IN" dirty="0">
                  <a:latin typeface="Helvetica Neue" panose="020B0604020202020204" charset="0"/>
                </a:rPr>
                <a:t>Lemmatization</a:t>
              </a:r>
            </a:p>
          </p:txBody>
        </p:sp>
        <p:sp>
          <p:nvSpPr>
            <p:cNvPr id="25" name="TextBox 24"/>
            <p:cNvSpPr txBox="1"/>
            <p:nvPr/>
          </p:nvSpPr>
          <p:spPr>
            <a:xfrm>
              <a:off x="1499507" y="2865471"/>
              <a:ext cx="1143262" cy="523220"/>
            </a:xfrm>
            <a:prstGeom prst="rect">
              <a:avLst/>
            </a:prstGeom>
            <a:noFill/>
          </p:spPr>
          <p:txBody>
            <a:bodyPr wrap="none" rtlCol="0">
              <a:spAutoFit/>
            </a:bodyPr>
            <a:lstStyle/>
            <a:p>
              <a:r>
                <a:rPr lang="en-IN" sz="2800" dirty="0">
                  <a:latin typeface="Helvetica Neue" panose="020B0604020202020204" charset="0"/>
                </a:rPr>
                <a:t>Better</a:t>
              </a:r>
            </a:p>
          </p:txBody>
        </p:sp>
        <p:cxnSp>
          <p:nvCxnSpPr>
            <p:cNvPr id="26" name="Straight Arrow Connector 25"/>
            <p:cNvCxnSpPr>
              <a:stCxn id="25" idx="3"/>
              <a:endCxn id="27" idx="1"/>
            </p:cNvCxnSpPr>
            <p:nvPr/>
          </p:nvCxnSpPr>
          <p:spPr>
            <a:xfrm>
              <a:off x="2642769" y="3127081"/>
              <a:ext cx="1552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195354" y="2865471"/>
              <a:ext cx="1143262" cy="523220"/>
            </a:xfrm>
            <a:prstGeom prst="rect">
              <a:avLst/>
            </a:prstGeom>
            <a:noFill/>
          </p:spPr>
          <p:txBody>
            <a:bodyPr wrap="none" rtlCol="0">
              <a:spAutoFit/>
            </a:bodyPr>
            <a:lstStyle/>
            <a:p>
              <a:r>
                <a:rPr lang="en-IN" sz="2800" dirty="0">
                  <a:latin typeface="Helvetica Neue" panose="020B0604020202020204" charset="0"/>
                </a:rPr>
                <a:t>Better</a:t>
              </a:r>
            </a:p>
          </p:txBody>
        </p:sp>
        <p:sp>
          <p:nvSpPr>
            <p:cNvPr id="28" name="TextBox 27"/>
            <p:cNvSpPr txBox="1"/>
            <p:nvPr/>
          </p:nvSpPr>
          <p:spPr>
            <a:xfrm>
              <a:off x="2644693" y="2757749"/>
              <a:ext cx="1223412" cy="369332"/>
            </a:xfrm>
            <a:prstGeom prst="rect">
              <a:avLst/>
            </a:prstGeom>
            <a:noFill/>
          </p:spPr>
          <p:txBody>
            <a:bodyPr wrap="none" rtlCol="0">
              <a:spAutoFit/>
            </a:bodyPr>
            <a:lstStyle/>
            <a:p>
              <a:r>
                <a:rPr lang="en-IN" dirty="0">
                  <a:latin typeface="Helvetica Neue" panose="020B0604020202020204" charset="0"/>
                </a:rPr>
                <a:t>Stemming</a:t>
              </a:r>
            </a:p>
          </p:txBody>
        </p:sp>
      </p:grpSp>
      <p:sp>
        <p:nvSpPr>
          <p:cNvPr id="29" name="Rectangle 28"/>
          <p:cNvSpPr/>
          <p:nvPr/>
        </p:nvSpPr>
        <p:spPr>
          <a:xfrm>
            <a:off x="405094" y="4324858"/>
            <a:ext cx="4696000" cy="369332"/>
          </a:xfrm>
          <a:prstGeom prst="rect">
            <a:avLst/>
          </a:prstGeom>
        </p:spPr>
        <p:txBody>
          <a:bodyPr wrap="square">
            <a:spAutoFit/>
          </a:bodyPr>
          <a:lstStyle/>
          <a:p>
            <a:r>
              <a:rPr lang="en-IN" b="1" dirty="0">
                <a:solidFill>
                  <a:srgbClr val="00669A"/>
                </a:solidFill>
                <a:latin typeface="UbuntuMono-Bold"/>
              </a:rPr>
              <a:t>from </a:t>
            </a:r>
            <a:r>
              <a:rPr lang="en-IN" b="1" dirty="0" err="1">
                <a:solidFill>
                  <a:srgbClr val="00CDFF"/>
                </a:solidFill>
                <a:latin typeface="UbuntuMono-Bold"/>
              </a:rPr>
              <a:t>nltk.stem</a:t>
            </a:r>
            <a:r>
              <a:rPr lang="en-IN" b="1" dirty="0">
                <a:solidFill>
                  <a:srgbClr val="00CDFF"/>
                </a:solidFill>
                <a:latin typeface="UbuntuMono-Bold"/>
              </a:rPr>
              <a:t> </a:t>
            </a:r>
            <a:r>
              <a:rPr lang="en-IN" b="1" dirty="0">
                <a:solidFill>
                  <a:srgbClr val="00669A"/>
                </a:solidFill>
                <a:latin typeface="UbuntuMono-Bold"/>
              </a:rPr>
              <a:t>import </a:t>
            </a:r>
            <a:r>
              <a:rPr lang="en-IN" dirty="0" err="1">
                <a:solidFill>
                  <a:srgbClr val="000089"/>
                </a:solidFill>
                <a:latin typeface="UbuntuMono-Regular"/>
              </a:rPr>
              <a:t>WordNetLemmatizer</a:t>
            </a:r>
            <a:endParaRPr lang="en-IN" dirty="0">
              <a:latin typeface="Helvetica Neue" panose="020B0604020202020204" charset="0"/>
            </a:endParaRPr>
          </a:p>
        </p:txBody>
      </p:sp>
      <p:pic>
        <p:nvPicPr>
          <p:cNvPr id="31" name="Picture 30"/>
          <p:cNvPicPr>
            <a:picLocks noChangeAspect="1"/>
          </p:cNvPicPr>
          <p:nvPr/>
        </p:nvPicPr>
        <p:blipFill>
          <a:blip r:embed="rId3"/>
          <a:stretch>
            <a:fillRect/>
          </a:stretch>
        </p:blipFill>
        <p:spPr>
          <a:xfrm>
            <a:off x="1258934" y="4883362"/>
            <a:ext cx="4625932" cy="1692298"/>
          </a:xfrm>
          <a:prstGeom prst="rect">
            <a:avLst/>
          </a:prstGeom>
        </p:spPr>
      </p:pic>
    </p:spTree>
    <p:extLst>
      <p:ext uri="{BB962C8B-B14F-4D97-AF65-F5344CB8AC3E}">
        <p14:creationId xmlns:p14="http://schemas.microsoft.com/office/powerpoint/2010/main" val="2425504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Text Normalization</a:t>
            </a:r>
          </a:p>
        </p:txBody>
      </p:sp>
      <p:sp>
        <p:nvSpPr>
          <p:cNvPr id="3" name="Content Placeholder 2"/>
          <p:cNvSpPr>
            <a:spLocks noGrp="1"/>
          </p:cNvSpPr>
          <p:nvPr>
            <p:ph idx="1"/>
          </p:nvPr>
        </p:nvSpPr>
        <p:spPr/>
        <p:txBody>
          <a:bodyPr/>
          <a:lstStyle/>
          <a:p>
            <a:pPr>
              <a:buClr>
                <a:srgbClr val="000000"/>
              </a:buClr>
              <a:buSzPts val="3344"/>
            </a:pPr>
            <a:endParaRPr lang="en-US" sz="2400" dirty="0">
              <a:solidFill>
                <a:schemeClr val="dk1"/>
              </a:solidFill>
              <a:ea typeface="Avenir"/>
              <a:cs typeface="Avenir"/>
              <a:sym typeface="Avenir"/>
            </a:endParaRPr>
          </a:p>
          <a:p>
            <a:pPr>
              <a:buClr>
                <a:srgbClr val="000000"/>
              </a:buClr>
              <a:buSzPts val="3344"/>
            </a:pPr>
            <a:r>
              <a:rPr lang="en-US" sz="2400" dirty="0">
                <a:solidFill>
                  <a:schemeClr val="dk1"/>
                </a:solidFill>
                <a:latin typeface="Avenir"/>
                <a:ea typeface="Avenir"/>
                <a:cs typeface="Avenir"/>
                <a:sym typeface="Avenir"/>
              </a:rPr>
              <a:t>Normalization is counting equivalent forms as one term</a:t>
            </a:r>
          </a:p>
          <a:p>
            <a:pPr>
              <a:buClr>
                <a:srgbClr val="000000"/>
              </a:buClr>
              <a:buSzPts val="3344"/>
            </a:pPr>
            <a:endParaRPr lang="en-US" sz="2400" dirty="0">
              <a:solidFill>
                <a:schemeClr val="dk1"/>
              </a:solidFill>
              <a:ea typeface="Avenir"/>
              <a:cs typeface="Avenir"/>
              <a:sym typeface="Avenir"/>
            </a:endParaRPr>
          </a:p>
          <a:p>
            <a:pPr>
              <a:buClr>
                <a:srgbClr val="000000"/>
              </a:buClr>
              <a:buSzPts val="3344"/>
            </a:pPr>
            <a:r>
              <a:rPr lang="en-US" sz="2400" dirty="0">
                <a:solidFill>
                  <a:schemeClr val="dk1"/>
                </a:solidFill>
                <a:ea typeface="Avenir"/>
                <a:cs typeface="Avenir"/>
                <a:sym typeface="Avenir"/>
              </a:rPr>
              <a:t>Words appear in many forms:</a:t>
            </a:r>
          </a:p>
          <a:p>
            <a:pPr lvl="1">
              <a:buClr>
                <a:srgbClr val="000000"/>
              </a:buClr>
              <a:buSzPts val="3344"/>
            </a:pPr>
            <a:r>
              <a:rPr lang="en-US" dirty="0">
                <a:solidFill>
                  <a:schemeClr val="dk1"/>
                </a:solidFill>
                <a:ea typeface="Avenir"/>
                <a:cs typeface="Avenir"/>
                <a:sym typeface="Avenir"/>
              </a:rPr>
              <a:t>School, school, schools</a:t>
            </a:r>
          </a:p>
          <a:p>
            <a:pPr lvl="1">
              <a:buClr>
                <a:srgbClr val="000000"/>
              </a:buClr>
              <a:buSzPts val="3344"/>
            </a:pPr>
            <a:r>
              <a:rPr lang="en-US" dirty="0">
                <a:solidFill>
                  <a:schemeClr val="dk1"/>
                </a:solidFill>
                <a:ea typeface="Avenir"/>
                <a:cs typeface="Avenir"/>
                <a:sym typeface="Avenir"/>
              </a:rPr>
              <a:t>U.S.A, USA, U.S., US</a:t>
            </a:r>
          </a:p>
          <a:p>
            <a:pPr marL="945357" lvl="2" indent="-285750">
              <a:spcBef>
                <a:spcPts val="45"/>
              </a:spcBef>
              <a:buClr>
                <a:srgbClr val="000000"/>
              </a:buClr>
              <a:buSzPts val="3243"/>
            </a:pPr>
            <a:r>
              <a:rPr lang="en-US" sz="2400" dirty="0">
                <a:solidFill>
                  <a:schemeClr val="dk1"/>
                </a:solidFill>
                <a:ea typeface="Avenir"/>
                <a:cs typeface="Avenir"/>
                <a:sym typeface="Avenir"/>
              </a:rPr>
              <a:t>But not “us”</a:t>
            </a:r>
          </a:p>
          <a:p>
            <a:endParaRPr lang="en-IN" dirty="0"/>
          </a:p>
        </p:txBody>
      </p:sp>
    </p:spTree>
    <p:extLst>
      <p:ext uri="{BB962C8B-B14F-4D97-AF65-F5344CB8AC3E}">
        <p14:creationId xmlns:p14="http://schemas.microsoft.com/office/powerpoint/2010/main" val="2256706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948123" y="3118848"/>
            <a:ext cx="4064998" cy="1216388"/>
          </a:xfrm>
        </p:spPr>
        <p:txBody>
          <a:bodyPr>
            <a:noAutofit/>
          </a:bodyPr>
          <a:lstStyle/>
          <a:p>
            <a:pPr marL="0" indent="0">
              <a:buNone/>
            </a:pPr>
            <a:r>
              <a:rPr lang="en-IN" sz="5400" dirty="0"/>
              <a:t>Word cloud</a:t>
            </a:r>
          </a:p>
        </p:txBody>
      </p:sp>
    </p:spTree>
    <p:extLst>
      <p:ext uri="{BB962C8B-B14F-4D97-AF65-F5344CB8AC3E}">
        <p14:creationId xmlns:p14="http://schemas.microsoft.com/office/powerpoint/2010/main" val="1199633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Word cloud</a:t>
            </a:r>
          </a:p>
        </p:txBody>
      </p:sp>
      <p:sp>
        <p:nvSpPr>
          <p:cNvPr id="3" name="Content Placeholder 2"/>
          <p:cNvSpPr>
            <a:spLocks noGrp="1"/>
          </p:cNvSpPr>
          <p:nvPr>
            <p:ph idx="1"/>
          </p:nvPr>
        </p:nvSpPr>
        <p:spPr>
          <a:xfrm>
            <a:off x="127363" y="898161"/>
            <a:ext cx="8889274" cy="4351338"/>
          </a:xfrm>
        </p:spPr>
        <p:txBody>
          <a:bodyPr>
            <a:normAutofit/>
          </a:bodyPr>
          <a:lstStyle/>
          <a:p>
            <a:r>
              <a:rPr lang="en-IN" dirty="0"/>
              <a:t>Word cloud:</a:t>
            </a:r>
          </a:p>
          <a:p>
            <a:pPr lvl="1"/>
            <a:r>
              <a:rPr lang="en-US" dirty="0"/>
              <a:t>A word cloud  is a visual representation of a text.</a:t>
            </a:r>
          </a:p>
          <a:p>
            <a:pPr lvl="1"/>
            <a:endParaRPr lang="en-US" dirty="0"/>
          </a:p>
          <a:p>
            <a:pPr lvl="1"/>
            <a:r>
              <a:rPr lang="en-US" dirty="0"/>
              <a:t>More Frequent words appear more bigger</a:t>
            </a:r>
          </a:p>
          <a:p>
            <a:pPr lvl="1"/>
            <a:endParaRPr lang="en-US" dirty="0"/>
          </a:p>
          <a:p>
            <a:pPr lvl="1"/>
            <a:r>
              <a:rPr lang="en-US" dirty="0"/>
              <a:t>Word clouds are great for visualizing unstructured text data and getting insights on trends and patterns</a:t>
            </a:r>
            <a:endParaRPr lang="en-IN" dirty="0"/>
          </a:p>
          <a:p>
            <a:endParaRPr lang="en-IN" dirty="0"/>
          </a:p>
          <a:p>
            <a:pPr marL="0" indent="0">
              <a:buNone/>
            </a:pPr>
            <a:br>
              <a:rPr lang="en-IN" dirty="0"/>
            </a:br>
            <a:endParaRPr lang="en-IN" dirty="0"/>
          </a:p>
        </p:txBody>
      </p:sp>
      <p:pic>
        <p:nvPicPr>
          <p:cNvPr id="2050" name="Picture 2" descr="Step two: generate Cloud. A word cloud showing words mentioned in hotel review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295" t="15125" r="11088" b="7120"/>
          <a:stretch/>
        </p:blipFill>
        <p:spPr bwMode="auto">
          <a:xfrm>
            <a:off x="1910442" y="4038281"/>
            <a:ext cx="4718957"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270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Word cloud---Applications</a:t>
            </a:r>
          </a:p>
        </p:txBody>
      </p:sp>
      <p:sp>
        <p:nvSpPr>
          <p:cNvPr id="3" name="Content Placeholder 2"/>
          <p:cNvSpPr>
            <a:spLocks noGrp="1"/>
          </p:cNvSpPr>
          <p:nvPr>
            <p:ph idx="1"/>
          </p:nvPr>
        </p:nvSpPr>
        <p:spPr>
          <a:xfrm>
            <a:off x="189413" y="1020625"/>
            <a:ext cx="7886700" cy="5453653"/>
          </a:xfrm>
        </p:spPr>
        <p:txBody>
          <a:bodyPr>
            <a:noAutofit/>
          </a:bodyPr>
          <a:lstStyle/>
          <a:p>
            <a:pPr marL="0" indent="0">
              <a:buNone/>
            </a:pPr>
            <a:endParaRPr lang="en-IN" sz="1800" dirty="0"/>
          </a:p>
          <a:p>
            <a:pPr>
              <a:lnSpc>
                <a:spcPct val="120000"/>
              </a:lnSpc>
            </a:pPr>
            <a:r>
              <a:rPr lang="en-IN" sz="1800" dirty="0"/>
              <a:t>Analysing Customer Feedback</a:t>
            </a:r>
          </a:p>
          <a:p>
            <a:pPr lvl="1">
              <a:lnSpc>
                <a:spcPct val="120000"/>
              </a:lnSpc>
            </a:pPr>
            <a:endParaRPr lang="en-IN" sz="1600" dirty="0"/>
          </a:p>
          <a:p>
            <a:pPr lvl="1">
              <a:lnSpc>
                <a:spcPct val="120000"/>
              </a:lnSpc>
            </a:pPr>
            <a:r>
              <a:rPr lang="en-US" sz="1600" dirty="0"/>
              <a:t>Customer feedback allows companies to understand what clients like and dislike about their products</a:t>
            </a:r>
          </a:p>
          <a:p>
            <a:pPr lvl="1">
              <a:lnSpc>
                <a:spcPct val="120000"/>
              </a:lnSpc>
            </a:pPr>
            <a:endParaRPr lang="en-IN" sz="1600" dirty="0"/>
          </a:p>
          <a:p>
            <a:pPr lvl="1">
              <a:lnSpc>
                <a:spcPct val="120000"/>
              </a:lnSpc>
            </a:pPr>
            <a:r>
              <a:rPr lang="en-US" sz="1600" dirty="0"/>
              <a:t>Word clouds are a great starting point when analyzing qualitative data, to see which topics are mentioned most often.</a:t>
            </a:r>
          </a:p>
          <a:p>
            <a:pPr lvl="1">
              <a:lnSpc>
                <a:spcPct val="120000"/>
              </a:lnSpc>
            </a:pPr>
            <a:endParaRPr lang="en-US" sz="1600" dirty="0"/>
          </a:p>
          <a:p>
            <a:pPr lvl="1">
              <a:lnSpc>
                <a:spcPct val="120000"/>
              </a:lnSpc>
            </a:pPr>
            <a:r>
              <a:rPr lang="en-US" sz="1600" dirty="0"/>
              <a:t>If words like </a:t>
            </a:r>
            <a:r>
              <a:rPr lang="en-US" sz="1600" i="1" dirty="0"/>
              <a:t>“price”</a:t>
            </a:r>
            <a:r>
              <a:rPr lang="en-US" sz="1600" dirty="0"/>
              <a:t>, </a:t>
            </a:r>
            <a:r>
              <a:rPr lang="en-US" sz="1600" i="1" dirty="0"/>
              <a:t>“customer service”</a:t>
            </a:r>
            <a:r>
              <a:rPr lang="en-US" sz="1600" dirty="0"/>
              <a:t>, or </a:t>
            </a:r>
            <a:r>
              <a:rPr lang="en-US" sz="1600" i="1" dirty="0"/>
              <a:t>“features”</a:t>
            </a:r>
            <a:r>
              <a:rPr lang="en-US" sz="1600" dirty="0"/>
              <a:t> appear bigger in your word cloud, you can get a sense of the aspects that matter the most to your customers.</a:t>
            </a:r>
          </a:p>
          <a:p>
            <a:pPr lvl="1">
              <a:lnSpc>
                <a:spcPct val="120000"/>
              </a:lnSpc>
            </a:pPr>
            <a:endParaRPr lang="en-US" sz="1600" dirty="0"/>
          </a:p>
          <a:p>
            <a:pPr lvl="1">
              <a:lnSpc>
                <a:spcPct val="120000"/>
              </a:lnSpc>
            </a:pPr>
            <a:r>
              <a:rPr lang="en-US" sz="1600" dirty="0"/>
              <a:t>Also, you can gauge sentiment by noticing positive and negative terms. Words like </a:t>
            </a:r>
            <a:r>
              <a:rPr lang="en-US" sz="1600" i="1" dirty="0"/>
              <a:t>“love”</a:t>
            </a:r>
            <a:r>
              <a:rPr lang="en-US" sz="1600" dirty="0"/>
              <a:t>, </a:t>
            </a:r>
            <a:r>
              <a:rPr lang="en-US" sz="1600" i="1" dirty="0"/>
              <a:t>“best”</a:t>
            </a:r>
            <a:r>
              <a:rPr lang="en-US" sz="1600" dirty="0"/>
              <a:t> or </a:t>
            </a:r>
            <a:r>
              <a:rPr lang="en-US" sz="1600" i="1" dirty="0"/>
              <a:t>“easy”</a:t>
            </a:r>
            <a:r>
              <a:rPr lang="en-US" sz="1600" dirty="0"/>
              <a:t> suggest a positive view, while terms like </a:t>
            </a:r>
            <a:r>
              <a:rPr lang="en-US" sz="1600" i="1" dirty="0"/>
              <a:t>“error”</a:t>
            </a:r>
            <a:r>
              <a:rPr lang="en-US" sz="1600" dirty="0"/>
              <a:t>, </a:t>
            </a:r>
            <a:r>
              <a:rPr lang="en-US" sz="1600" i="1" dirty="0"/>
              <a:t>“bugs”</a:t>
            </a:r>
            <a:r>
              <a:rPr lang="en-US" sz="1600" dirty="0"/>
              <a:t> or </a:t>
            </a:r>
            <a:r>
              <a:rPr lang="en-US" sz="1600" i="1" dirty="0"/>
              <a:t>“confusing”</a:t>
            </a:r>
            <a:r>
              <a:rPr lang="en-US" sz="1600" dirty="0"/>
              <a:t> may alert you to potential issues.</a:t>
            </a:r>
            <a:br>
              <a:rPr lang="en-IN" sz="1600" dirty="0"/>
            </a:br>
            <a:endParaRPr lang="en-IN" sz="1600" dirty="0"/>
          </a:p>
        </p:txBody>
      </p:sp>
    </p:spTree>
    <p:extLst>
      <p:ext uri="{BB962C8B-B14F-4D97-AF65-F5344CB8AC3E}">
        <p14:creationId xmlns:p14="http://schemas.microsoft.com/office/powerpoint/2010/main" val="785939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Word cloud-applications</a:t>
            </a:r>
          </a:p>
        </p:txBody>
      </p:sp>
      <p:sp>
        <p:nvSpPr>
          <p:cNvPr id="3" name="Content Placeholder 2"/>
          <p:cNvSpPr>
            <a:spLocks noGrp="1"/>
          </p:cNvSpPr>
          <p:nvPr>
            <p:ph idx="1"/>
          </p:nvPr>
        </p:nvSpPr>
        <p:spPr/>
        <p:txBody>
          <a:bodyPr>
            <a:normAutofit/>
          </a:bodyPr>
          <a:lstStyle/>
          <a:p>
            <a:pPr>
              <a:lnSpc>
                <a:spcPct val="100000"/>
              </a:lnSpc>
            </a:pPr>
            <a:r>
              <a:rPr lang="en-IN" sz="2400" dirty="0"/>
              <a:t>Understanding Employee Feedback</a:t>
            </a:r>
          </a:p>
          <a:p>
            <a:pPr lvl="1">
              <a:lnSpc>
                <a:spcPct val="100000"/>
              </a:lnSpc>
            </a:pPr>
            <a:r>
              <a:rPr lang="en-IN" sz="2000" dirty="0"/>
              <a:t>Every year company’s get the feedback internally from the employees. </a:t>
            </a:r>
          </a:p>
          <a:p>
            <a:pPr lvl="1">
              <a:lnSpc>
                <a:spcPct val="100000"/>
              </a:lnSpc>
            </a:pPr>
            <a:endParaRPr lang="en-IN" sz="2000" dirty="0"/>
          </a:p>
          <a:p>
            <a:pPr lvl="1">
              <a:lnSpc>
                <a:spcPct val="100000"/>
              </a:lnSpc>
            </a:pPr>
            <a:r>
              <a:rPr lang="en-IN" sz="2000" dirty="0"/>
              <a:t>One can create a word cloud to check what most employees feel about the company</a:t>
            </a:r>
          </a:p>
          <a:p>
            <a:pPr lvl="1">
              <a:lnSpc>
                <a:spcPct val="100000"/>
              </a:lnSpc>
            </a:pPr>
            <a:endParaRPr lang="en-IN" sz="2000" dirty="0"/>
          </a:p>
          <a:p>
            <a:pPr lvl="1">
              <a:lnSpc>
                <a:spcPct val="100000"/>
              </a:lnSpc>
            </a:pPr>
            <a:r>
              <a:rPr lang="en-IN" sz="2000" dirty="0"/>
              <a:t>If the word cloud contains the “encouraging”, “good hike”, “supportive” etc..</a:t>
            </a:r>
          </a:p>
          <a:p>
            <a:pPr marL="457200" lvl="1" indent="0">
              <a:buNone/>
            </a:pPr>
            <a:br>
              <a:rPr lang="en-IN" sz="2000" dirty="0"/>
            </a:br>
            <a:endParaRPr lang="en-IN" sz="2000" dirty="0"/>
          </a:p>
        </p:txBody>
      </p:sp>
    </p:spTree>
    <p:extLst>
      <p:ext uri="{BB962C8B-B14F-4D97-AF65-F5344CB8AC3E}">
        <p14:creationId xmlns:p14="http://schemas.microsoft.com/office/powerpoint/2010/main" val="1284840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Advantages and Limitations of Word Clouds</a:t>
            </a:r>
            <a:br>
              <a:rPr lang="en-US" dirty="0"/>
            </a:br>
            <a:endParaRPr lang="en-IN" dirty="0"/>
          </a:p>
        </p:txBody>
      </p:sp>
      <p:sp>
        <p:nvSpPr>
          <p:cNvPr id="3" name="Content Placeholder 2"/>
          <p:cNvSpPr>
            <a:spLocks noGrp="1"/>
          </p:cNvSpPr>
          <p:nvPr>
            <p:ph idx="1"/>
          </p:nvPr>
        </p:nvSpPr>
        <p:spPr/>
        <p:txBody>
          <a:bodyPr/>
          <a:lstStyle/>
          <a:p>
            <a:pPr>
              <a:lnSpc>
                <a:spcPct val="100000"/>
              </a:lnSpc>
            </a:pPr>
            <a:r>
              <a:rPr lang="en-IN" sz="2400" dirty="0"/>
              <a:t>Advantages:</a:t>
            </a:r>
          </a:p>
          <a:p>
            <a:pPr lvl="1">
              <a:lnSpc>
                <a:spcPct val="100000"/>
              </a:lnSpc>
            </a:pPr>
            <a:r>
              <a:rPr lang="en-US" sz="2000" dirty="0"/>
              <a:t>The human brain loves visual data.</a:t>
            </a:r>
          </a:p>
          <a:p>
            <a:pPr lvl="1">
              <a:lnSpc>
                <a:spcPct val="100000"/>
              </a:lnSpc>
            </a:pPr>
            <a:r>
              <a:rPr lang="en-US" sz="2000" dirty="0"/>
              <a:t>Creating a word cloud is fast and simple</a:t>
            </a:r>
          </a:p>
          <a:p>
            <a:pPr lvl="1">
              <a:lnSpc>
                <a:spcPct val="100000"/>
              </a:lnSpc>
            </a:pPr>
            <a:r>
              <a:rPr lang="en-US" sz="2000" dirty="0"/>
              <a:t>Word clouds can provide insight for large sets of data</a:t>
            </a:r>
          </a:p>
          <a:p>
            <a:pPr lvl="1">
              <a:lnSpc>
                <a:spcPct val="100000"/>
              </a:lnSpc>
            </a:pPr>
            <a:endParaRPr lang="en-US" sz="2000" dirty="0"/>
          </a:p>
          <a:p>
            <a:pPr lvl="1">
              <a:lnSpc>
                <a:spcPct val="100000"/>
              </a:lnSpc>
            </a:pPr>
            <a:endParaRPr lang="en-US" sz="2000" dirty="0"/>
          </a:p>
          <a:p>
            <a:pPr>
              <a:lnSpc>
                <a:spcPct val="100000"/>
              </a:lnSpc>
            </a:pPr>
            <a:r>
              <a:rPr lang="en-US" sz="2400" dirty="0"/>
              <a:t>Disadvantages:</a:t>
            </a:r>
          </a:p>
          <a:p>
            <a:pPr lvl="1">
              <a:lnSpc>
                <a:spcPct val="100000"/>
              </a:lnSpc>
            </a:pPr>
            <a:r>
              <a:rPr lang="en-US" sz="2000" dirty="0"/>
              <a:t>Very basic and rudimentary approach to text analysis</a:t>
            </a:r>
          </a:p>
          <a:p>
            <a:pPr lvl="1">
              <a:lnSpc>
                <a:spcPct val="100000"/>
              </a:lnSpc>
            </a:pPr>
            <a:r>
              <a:rPr lang="en-US" sz="2000" dirty="0"/>
              <a:t>Word clouds don’t provide any context</a:t>
            </a:r>
          </a:p>
          <a:p>
            <a:pPr lvl="1">
              <a:lnSpc>
                <a:spcPct val="100000"/>
              </a:lnSpc>
            </a:pPr>
            <a:endParaRPr lang="en-IN" dirty="0"/>
          </a:p>
        </p:txBody>
      </p:sp>
    </p:spTree>
    <p:extLst>
      <p:ext uri="{BB962C8B-B14F-4D97-AF65-F5344CB8AC3E}">
        <p14:creationId xmlns:p14="http://schemas.microsoft.com/office/powerpoint/2010/main" val="3343146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txBox="1"/>
          <p:nvPr/>
        </p:nvSpPr>
        <p:spPr>
          <a:xfrm>
            <a:off x="4334150" y="2438025"/>
            <a:ext cx="4715400" cy="794400"/>
          </a:xfrm>
          <a:prstGeom prst="rect">
            <a:avLst/>
          </a:prstGeom>
          <a:noFill/>
          <a:ln>
            <a:noFill/>
          </a:ln>
        </p:spPr>
        <p:txBody>
          <a:bodyPr spcFirstLastPara="1" wrap="square" lIns="91425" tIns="91425" rIns="91425" bIns="91425" anchor="ctr" anchorCtr="0">
            <a:noAutofit/>
          </a:bodyPr>
          <a:lstStyle/>
          <a:p>
            <a:pPr algn="ctr"/>
            <a:r>
              <a:rPr lang="en-US" b="1">
                <a:solidFill>
                  <a:srgbClr val="434343"/>
                </a:solidFill>
                <a:latin typeface="Roboto"/>
                <a:ea typeface="Roboto"/>
                <a:cs typeface="Roboto"/>
                <a:sym typeface="Roboto"/>
              </a:rPr>
              <a:t>Natural Language Processing</a:t>
            </a:r>
            <a:endParaRPr b="1">
              <a:solidFill>
                <a:srgbClr val="434343"/>
              </a:solidFill>
              <a:latin typeface="Roboto"/>
              <a:ea typeface="Roboto"/>
              <a:cs typeface="Roboto"/>
              <a:sym typeface="Roboto"/>
            </a:endParaRPr>
          </a:p>
          <a:p>
            <a:pPr algn="ctr"/>
            <a:r>
              <a:rPr lang="en-US" b="1">
                <a:solidFill>
                  <a:srgbClr val="434343"/>
                </a:solidFill>
                <a:latin typeface="Roboto"/>
                <a:ea typeface="Roboto"/>
                <a:cs typeface="Roboto"/>
                <a:sym typeface="Roboto"/>
              </a:rPr>
              <a:t> (NLP)</a:t>
            </a:r>
            <a:endParaRPr b="1">
              <a:solidFill>
                <a:srgbClr val="434343"/>
              </a:solidFill>
              <a:latin typeface="Roboto"/>
              <a:ea typeface="Roboto"/>
              <a:cs typeface="Roboto"/>
              <a:sym typeface="Roboto"/>
            </a:endParaRPr>
          </a:p>
        </p:txBody>
      </p:sp>
      <p:pic>
        <p:nvPicPr>
          <p:cNvPr id="114" name="Google Shape;114;p3"/>
          <p:cNvPicPr preferRelativeResize="0"/>
          <p:nvPr/>
        </p:nvPicPr>
        <p:blipFill rotWithShape="1">
          <a:blip r:embed="rId3">
            <a:alphaModFix/>
          </a:blip>
          <a:srcRect/>
          <a:stretch/>
        </p:blipFill>
        <p:spPr>
          <a:xfrm>
            <a:off x="606776" y="2267976"/>
            <a:ext cx="3484426" cy="2322049"/>
          </a:xfrm>
          <a:prstGeom prst="rect">
            <a:avLst/>
          </a:prstGeom>
          <a:noFill/>
          <a:ln>
            <a:noFill/>
          </a:ln>
        </p:spPr>
      </p:pic>
      <p:sp>
        <p:nvSpPr>
          <p:cNvPr id="115" name="Google Shape;115;p3"/>
          <p:cNvSpPr txBox="1"/>
          <p:nvPr/>
        </p:nvSpPr>
        <p:spPr>
          <a:xfrm>
            <a:off x="4741100" y="3356125"/>
            <a:ext cx="3901500" cy="1233900"/>
          </a:xfrm>
          <a:prstGeom prst="rect">
            <a:avLst/>
          </a:prstGeom>
          <a:noFill/>
          <a:ln>
            <a:noFill/>
          </a:ln>
        </p:spPr>
        <p:txBody>
          <a:bodyPr spcFirstLastPara="1" wrap="square" lIns="91425" tIns="91425" rIns="91425" bIns="91425" anchor="ctr" anchorCtr="0">
            <a:noAutofit/>
          </a:bodyPr>
          <a:lstStyle/>
          <a:p>
            <a:pPr algn="ctr"/>
            <a:r>
              <a:rPr lang="en-US" dirty="0">
                <a:solidFill>
                  <a:srgbClr val="434343"/>
                </a:solidFill>
                <a:latin typeface="Roboto"/>
                <a:ea typeface="Roboto"/>
                <a:cs typeface="Roboto"/>
                <a:sym typeface="Roboto"/>
              </a:rPr>
              <a:t>.. a sub-field of AI with focus on enabling machines to understand and process human languages</a:t>
            </a:r>
            <a:endParaRPr dirty="0">
              <a:solidFill>
                <a:srgbClr val="434343"/>
              </a:solidFill>
              <a:latin typeface="Roboto"/>
              <a:ea typeface="Roboto"/>
              <a:cs typeface="Roboto"/>
              <a:sym typeface="Roboto"/>
            </a:endParaRPr>
          </a:p>
        </p:txBody>
      </p:sp>
      <p:sp>
        <p:nvSpPr>
          <p:cNvPr id="5" name="Title 1"/>
          <p:cNvSpPr>
            <a:spLocks noGrp="1"/>
          </p:cNvSpPr>
          <p:nvPr>
            <p:ph type="title"/>
          </p:nvPr>
        </p:nvSpPr>
        <p:spPr>
          <a:xfrm>
            <a:off x="0" y="0"/>
            <a:ext cx="9144000" cy="728888"/>
          </a:xfrm>
        </p:spPr>
        <p:txBody>
          <a:bodyPr/>
          <a:lstStyle/>
          <a:p>
            <a:r>
              <a:rPr lang="en-IN" dirty="0"/>
              <a:t>Introduction</a:t>
            </a:r>
          </a:p>
        </p:txBody>
      </p:sp>
    </p:spTree>
    <p:extLst>
      <p:ext uri="{BB962C8B-B14F-4D97-AF65-F5344CB8AC3E}">
        <p14:creationId xmlns:p14="http://schemas.microsoft.com/office/powerpoint/2010/main" val="2759429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N-grams</a:t>
            </a:r>
          </a:p>
        </p:txBody>
      </p:sp>
      <p:sp>
        <p:nvSpPr>
          <p:cNvPr id="3" name="Content Placeholder 2"/>
          <p:cNvSpPr>
            <a:spLocks noGrp="1"/>
          </p:cNvSpPr>
          <p:nvPr>
            <p:ph idx="1"/>
          </p:nvPr>
        </p:nvSpPr>
        <p:spPr>
          <a:xfrm>
            <a:off x="156754" y="930730"/>
            <a:ext cx="8374925" cy="5927270"/>
          </a:xfrm>
        </p:spPr>
        <p:txBody>
          <a:bodyPr>
            <a:normAutofit fontScale="40000" lnSpcReduction="20000"/>
          </a:bodyPr>
          <a:lstStyle/>
          <a:p>
            <a:r>
              <a:rPr lang="en-IN" sz="4400" dirty="0"/>
              <a:t>N-grams are sequence of words. Bi-</a:t>
            </a:r>
            <a:r>
              <a:rPr lang="en-IN" sz="4400" dirty="0" err="1"/>
              <a:t>grams,Tri</a:t>
            </a:r>
            <a:r>
              <a:rPr lang="en-IN" sz="4400" dirty="0"/>
              <a:t>-grams etc..</a:t>
            </a:r>
          </a:p>
          <a:p>
            <a:pPr lvl="1"/>
            <a:endParaRPr lang="en-IN" sz="4000" dirty="0"/>
          </a:p>
          <a:p>
            <a:r>
              <a:rPr lang="en-IN" sz="4400" dirty="0"/>
              <a:t>Bi gram examples</a:t>
            </a:r>
          </a:p>
          <a:p>
            <a:pPr lvl="1"/>
            <a:r>
              <a:rPr lang="en-IN" sz="4000" dirty="0"/>
              <a:t>San Francisco</a:t>
            </a:r>
          </a:p>
          <a:p>
            <a:pPr lvl="1"/>
            <a:r>
              <a:rPr lang="en-IN" sz="4000" dirty="0"/>
              <a:t>New York</a:t>
            </a:r>
          </a:p>
          <a:p>
            <a:pPr lvl="1"/>
            <a:r>
              <a:rPr lang="en-IN" sz="4000" dirty="0"/>
              <a:t>High school</a:t>
            </a:r>
          </a:p>
          <a:p>
            <a:pPr lvl="1"/>
            <a:r>
              <a:rPr lang="en-IN" sz="4000" dirty="0"/>
              <a:t>New Delhi</a:t>
            </a:r>
          </a:p>
          <a:p>
            <a:pPr lvl="1"/>
            <a:endParaRPr lang="en-IN" sz="4000" dirty="0"/>
          </a:p>
          <a:p>
            <a:r>
              <a:rPr lang="en-US" sz="4400" dirty="0"/>
              <a:t>Tri gram:</a:t>
            </a:r>
          </a:p>
          <a:p>
            <a:pPr lvl="1"/>
            <a:r>
              <a:rPr lang="en-US" sz="4000" dirty="0"/>
              <a:t>Example sentence : the quick red fox jumps over the lazy brown dog</a:t>
            </a:r>
          </a:p>
          <a:p>
            <a:pPr lvl="2"/>
            <a:r>
              <a:rPr lang="en-US" sz="3600" dirty="0"/>
              <a:t>the quick red</a:t>
            </a:r>
          </a:p>
          <a:p>
            <a:pPr lvl="2"/>
            <a:r>
              <a:rPr lang="en-US" sz="3600" dirty="0"/>
              <a:t>quick red fox</a:t>
            </a:r>
            <a:endParaRPr lang="en-US" sz="4000" dirty="0"/>
          </a:p>
          <a:p>
            <a:pPr lvl="2"/>
            <a:endParaRPr lang="en-IN" sz="3200" dirty="0"/>
          </a:p>
          <a:p>
            <a:r>
              <a:rPr lang="en-IN" sz="4400" dirty="0"/>
              <a:t>Instead of unigrams, bigrams can be used as tokens for model building</a:t>
            </a:r>
          </a:p>
          <a:p>
            <a:endParaRPr lang="en-IN" sz="4400" dirty="0"/>
          </a:p>
          <a:p>
            <a:r>
              <a:rPr lang="en-IN" sz="4400" dirty="0"/>
              <a:t>Applications:</a:t>
            </a:r>
          </a:p>
          <a:p>
            <a:pPr lvl="1"/>
            <a:r>
              <a:rPr lang="en-IN" sz="4000" dirty="0"/>
              <a:t>Auto completion of sentences(</a:t>
            </a:r>
            <a:r>
              <a:rPr lang="en-IN" sz="4000" dirty="0" err="1"/>
              <a:t>gmail</a:t>
            </a:r>
            <a:r>
              <a:rPr lang="en-IN" sz="4000" dirty="0"/>
              <a:t> use it)</a:t>
            </a:r>
          </a:p>
          <a:p>
            <a:pPr lvl="2"/>
            <a:r>
              <a:rPr lang="en-IN" sz="3600" dirty="0"/>
              <a:t>Example: drink coffee is correct than drink </a:t>
            </a:r>
            <a:r>
              <a:rPr lang="en-IN" sz="3600" dirty="0" err="1"/>
              <a:t>cofee</a:t>
            </a:r>
            <a:endParaRPr lang="en-IN" sz="3600" dirty="0"/>
          </a:p>
          <a:p>
            <a:pPr lvl="2"/>
            <a:endParaRPr lang="en-IN" sz="3600" dirty="0"/>
          </a:p>
          <a:p>
            <a:pPr lvl="1"/>
            <a:r>
              <a:rPr lang="en-IN" sz="4000" dirty="0"/>
              <a:t>Auto spell check</a:t>
            </a:r>
          </a:p>
          <a:p>
            <a:pPr lvl="1"/>
            <a:endParaRPr lang="en-IN" dirty="0"/>
          </a:p>
          <a:p>
            <a:pPr marL="0" indent="0">
              <a:buNone/>
            </a:pPr>
            <a:r>
              <a:rPr lang="en-IN" dirty="0"/>
              <a:t>	</a:t>
            </a:r>
          </a:p>
        </p:txBody>
      </p:sp>
    </p:spTree>
    <p:extLst>
      <p:ext uri="{BB962C8B-B14F-4D97-AF65-F5344CB8AC3E}">
        <p14:creationId xmlns:p14="http://schemas.microsoft.com/office/powerpoint/2010/main" val="2490142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a:t>What is PoS Tagging</a:t>
            </a:r>
          </a:p>
        </p:txBody>
      </p:sp>
      <p:pic>
        <p:nvPicPr>
          <p:cNvPr id="2050" name="Picture 2" descr="Open NLP POS Tagger Example | DevGl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896" y="2618165"/>
            <a:ext cx="5494111" cy="41205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S Tagging"/>
          <p:cNvPicPr>
            <a:picLocks noChangeAspect="1" noChangeArrowheads="1"/>
          </p:cNvPicPr>
          <p:nvPr/>
        </p:nvPicPr>
        <p:blipFill rotWithShape="1">
          <a:blip r:embed="rId3">
            <a:extLst>
              <a:ext uri="{28A0092B-C50C-407E-A947-70E740481C1C}">
                <a14:useLocalDpi xmlns:a14="http://schemas.microsoft.com/office/drawing/2010/main" val="0"/>
              </a:ext>
            </a:extLst>
          </a:blip>
          <a:srcRect l="15316" t="35786" r="14291" b="18571"/>
          <a:stretch/>
        </p:blipFill>
        <p:spPr bwMode="auto">
          <a:xfrm>
            <a:off x="767896" y="796893"/>
            <a:ext cx="5363937" cy="173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628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763600"/>
          </a:xfrm>
        </p:spPr>
        <p:txBody>
          <a:bodyPr/>
          <a:lstStyle/>
          <a:p>
            <a:r>
              <a:rPr lang="en-IN" dirty="0"/>
              <a:t>NLTK </a:t>
            </a:r>
            <a:r>
              <a:rPr lang="en-IN" dirty="0" err="1"/>
              <a:t>PoS</a:t>
            </a:r>
            <a:r>
              <a:rPr lang="en-IN" dirty="0"/>
              <a:t> Tagging</a:t>
            </a:r>
          </a:p>
        </p:txBody>
      </p:sp>
      <p:sp>
        <p:nvSpPr>
          <p:cNvPr id="3" name="Text Placeholder 2"/>
          <p:cNvSpPr>
            <a:spLocks noGrp="1"/>
          </p:cNvSpPr>
          <p:nvPr>
            <p:ph type="body" idx="1"/>
          </p:nvPr>
        </p:nvSpPr>
        <p:spPr/>
        <p:txBody>
          <a:bodyPr/>
          <a:lstStyle/>
          <a:p>
            <a:r>
              <a:rPr lang="en-US" dirty="0"/>
              <a:t>text = "This is an example text for </a:t>
            </a:r>
            <a:r>
              <a:rPr lang="en-US" dirty="0" err="1"/>
              <a:t>stopword</a:t>
            </a:r>
            <a:r>
              <a:rPr lang="en-US" dirty="0"/>
              <a:t> removal and filtering. This is done using NLTK's </a:t>
            </a:r>
            <a:r>
              <a:rPr lang="en-US" dirty="0" err="1"/>
              <a:t>stopwords</a:t>
            </a:r>
            <a:r>
              <a:rPr lang="en-US" dirty="0"/>
              <a:t>." </a:t>
            </a:r>
          </a:p>
          <a:p>
            <a:pPr marL="114300" indent="0">
              <a:buNone/>
            </a:pPr>
            <a:endParaRPr lang="en-US" dirty="0"/>
          </a:p>
          <a:p>
            <a:r>
              <a:rPr lang="en-US" dirty="0" err="1"/>
              <a:t>text.split</a:t>
            </a:r>
            <a:r>
              <a:rPr lang="en-US" dirty="0"/>
              <a:t>()</a:t>
            </a:r>
          </a:p>
          <a:p>
            <a:r>
              <a:rPr lang="en-IN" dirty="0"/>
              <a:t>tag= </a:t>
            </a:r>
            <a:r>
              <a:rPr lang="en-IN" dirty="0" err="1"/>
              <a:t>nltk.pos_tag</a:t>
            </a:r>
            <a:r>
              <a:rPr lang="en-IN" dirty="0"/>
              <a:t>(</a:t>
            </a:r>
            <a:r>
              <a:rPr lang="en-US" dirty="0" err="1"/>
              <a:t>text.split</a:t>
            </a:r>
            <a:r>
              <a:rPr lang="en-US" dirty="0"/>
              <a:t>()</a:t>
            </a:r>
            <a:r>
              <a:rPr lang="en-IN" dirty="0"/>
              <a:t>) </a:t>
            </a:r>
            <a:br>
              <a:rPr lang="en-IN" dirty="0"/>
            </a:br>
            <a:br>
              <a:rPr lang="en-US" dirty="0"/>
            </a:br>
            <a:endParaRPr lang="en-IN" dirty="0"/>
          </a:p>
        </p:txBody>
      </p:sp>
    </p:spTree>
    <p:extLst>
      <p:ext uri="{BB962C8B-B14F-4D97-AF65-F5344CB8AC3E}">
        <p14:creationId xmlns:p14="http://schemas.microsoft.com/office/powerpoint/2010/main" val="3930876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763600"/>
          </a:xfrm>
        </p:spPr>
        <p:txBody>
          <a:bodyPr/>
          <a:lstStyle/>
          <a:p>
            <a:r>
              <a:rPr lang="en-IN" dirty="0"/>
              <a:t>Chunking</a:t>
            </a:r>
          </a:p>
        </p:txBody>
      </p:sp>
      <p:sp>
        <p:nvSpPr>
          <p:cNvPr id="3" name="Text Placeholder 2"/>
          <p:cNvSpPr>
            <a:spLocks noGrp="1"/>
          </p:cNvSpPr>
          <p:nvPr>
            <p:ph type="body" idx="1"/>
          </p:nvPr>
        </p:nvSpPr>
        <p:spPr/>
        <p:txBody>
          <a:bodyPr/>
          <a:lstStyle/>
          <a:p>
            <a:endParaRPr lang="en-IN" dirty="0"/>
          </a:p>
        </p:txBody>
      </p:sp>
      <p:pic>
        <p:nvPicPr>
          <p:cNvPr id="4098" name="Picture 2" descr="https://miro.medium.com/max/1400/1*NULBrb-q2L8NYYXyK4f8UQ.jpeg"/>
          <p:cNvPicPr>
            <a:picLocks noChangeAspect="1" noChangeArrowheads="1"/>
          </p:cNvPicPr>
          <p:nvPr/>
        </p:nvPicPr>
        <p:blipFill rotWithShape="1">
          <a:blip r:embed="rId2">
            <a:extLst>
              <a:ext uri="{28A0092B-C50C-407E-A947-70E740481C1C}">
                <a14:useLocalDpi xmlns:a14="http://schemas.microsoft.com/office/drawing/2010/main" val="0"/>
              </a:ext>
            </a:extLst>
          </a:blip>
          <a:srcRect b="57333"/>
          <a:stretch/>
        </p:blipFill>
        <p:spPr bwMode="auto">
          <a:xfrm>
            <a:off x="741947" y="2686052"/>
            <a:ext cx="8090353" cy="182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713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5F45B-BA85-48DA-97AA-4F87E9AE77DF}"/>
              </a:ext>
            </a:extLst>
          </p:cNvPr>
          <p:cNvSpPr>
            <a:spLocks noGrp="1"/>
          </p:cNvSpPr>
          <p:nvPr>
            <p:ph type="title"/>
          </p:nvPr>
        </p:nvSpPr>
        <p:spPr>
          <a:xfrm>
            <a:off x="0" y="0"/>
            <a:ext cx="9144000" cy="763600"/>
          </a:xfrm>
        </p:spPr>
        <p:txBody>
          <a:bodyPr/>
          <a:lstStyle/>
          <a:p>
            <a:r>
              <a:rPr lang="en-GB" dirty="0"/>
              <a:t>Chunking</a:t>
            </a:r>
          </a:p>
        </p:txBody>
      </p:sp>
      <p:sp>
        <p:nvSpPr>
          <p:cNvPr id="3" name="Text Placeholder 2">
            <a:extLst>
              <a:ext uri="{FF2B5EF4-FFF2-40B4-BE49-F238E27FC236}">
                <a16:creationId xmlns:a16="http://schemas.microsoft.com/office/drawing/2014/main" id="{131C03ED-BAF8-4D47-A47F-C6CE7284925E}"/>
              </a:ext>
            </a:extLst>
          </p:cNvPr>
          <p:cNvSpPr>
            <a:spLocks noGrp="1"/>
          </p:cNvSpPr>
          <p:nvPr>
            <p:ph type="body" idx="1"/>
          </p:nvPr>
        </p:nvSpPr>
        <p:spPr>
          <a:xfrm>
            <a:off x="74936" y="866946"/>
            <a:ext cx="8520600" cy="3713218"/>
          </a:xfrm>
        </p:spPr>
        <p:txBody>
          <a:bodyPr/>
          <a:lstStyle/>
          <a:p>
            <a:r>
              <a:rPr lang="en-GB" sz="2000" dirty="0"/>
              <a:t>Chunking is a process of extracting phrases from </a:t>
            </a:r>
            <a:r>
              <a:rPr lang="en-GB" sz="1800" dirty="0"/>
              <a:t>unstructured</a:t>
            </a:r>
            <a:r>
              <a:rPr lang="en-GB" sz="2000" dirty="0"/>
              <a:t> text</a:t>
            </a:r>
          </a:p>
          <a:p>
            <a:pPr>
              <a:lnSpc>
                <a:spcPct val="114999"/>
              </a:lnSpc>
            </a:pPr>
            <a:r>
              <a:rPr lang="en-GB" sz="2000" dirty="0"/>
              <a:t>It works on top of POS tagging. It uses POS-tags as input and provides chunks as output.</a:t>
            </a:r>
          </a:p>
          <a:p>
            <a:pPr lvl="1">
              <a:lnSpc>
                <a:spcPct val="114999"/>
              </a:lnSpc>
            </a:pPr>
            <a:r>
              <a:rPr lang="en-GB" sz="1800" dirty="0"/>
              <a:t>Noun Phrase (NP)</a:t>
            </a:r>
          </a:p>
          <a:p>
            <a:pPr lvl="1">
              <a:lnSpc>
                <a:spcPct val="114999"/>
              </a:lnSpc>
            </a:pPr>
            <a:r>
              <a:rPr lang="en-GB" sz="1800" dirty="0"/>
              <a:t>Verb phrase (VP)</a:t>
            </a:r>
          </a:p>
          <a:p>
            <a:pPr lvl="1">
              <a:lnSpc>
                <a:spcPct val="114999"/>
              </a:lnSpc>
            </a:pPr>
            <a:r>
              <a:rPr lang="en-GB" sz="1800" dirty="0"/>
              <a:t>Adjective phrase (ADJP)</a:t>
            </a:r>
          </a:p>
          <a:p>
            <a:pPr lvl="1">
              <a:lnSpc>
                <a:spcPct val="114999"/>
              </a:lnSpc>
            </a:pPr>
            <a:r>
              <a:rPr lang="en-GB" sz="1800" dirty="0"/>
              <a:t>Adverb phrase (ADVP)</a:t>
            </a:r>
          </a:p>
          <a:p>
            <a:pPr lvl="1">
              <a:lnSpc>
                <a:spcPct val="114999"/>
              </a:lnSpc>
            </a:pPr>
            <a:r>
              <a:rPr lang="en-GB" sz="1800" dirty="0"/>
              <a:t>Prepositional phrase (PP)</a:t>
            </a:r>
          </a:p>
          <a:p>
            <a:pPr>
              <a:lnSpc>
                <a:spcPct val="114999"/>
              </a:lnSpc>
            </a:pPr>
            <a:endParaRPr lang="en-GB" sz="2000" dirty="0"/>
          </a:p>
        </p:txBody>
      </p:sp>
      <p:pic>
        <p:nvPicPr>
          <p:cNvPr id="4" name="Picture 4" descr="A picture containing text, clock&#10;&#10;Description automatically generated">
            <a:extLst>
              <a:ext uri="{FF2B5EF4-FFF2-40B4-BE49-F238E27FC236}">
                <a16:creationId xmlns:a16="http://schemas.microsoft.com/office/drawing/2014/main" id="{609B2EC5-7D85-4AB2-AD81-BF3E9122EC81}"/>
              </a:ext>
            </a:extLst>
          </p:cNvPr>
          <p:cNvPicPr>
            <a:picLocks noChangeAspect="1"/>
          </p:cNvPicPr>
          <p:nvPr/>
        </p:nvPicPr>
        <p:blipFill>
          <a:blip r:embed="rId2"/>
          <a:stretch>
            <a:fillRect/>
          </a:stretch>
        </p:blipFill>
        <p:spPr>
          <a:xfrm>
            <a:off x="626611" y="5141771"/>
            <a:ext cx="7276418" cy="1482925"/>
          </a:xfrm>
          <a:prstGeom prst="rect">
            <a:avLst/>
          </a:prstGeom>
        </p:spPr>
      </p:pic>
    </p:spTree>
    <p:extLst>
      <p:ext uri="{BB962C8B-B14F-4D97-AF65-F5344CB8AC3E}">
        <p14:creationId xmlns:p14="http://schemas.microsoft.com/office/powerpoint/2010/main" val="162265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847D6-E49E-426F-BF1E-CE5BDC681ED9}"/>
              </a:ext>
            </a:extLst>
          </p:cNvPr>
          <p:cNvSpPr>
            <a:spLocks noGrp="1"/>
          </p:cNvSpPr>
          <p:nvPr>
            <p:ph type="title"/>
          </p:nvPr>
        </p:nvSpPr>
        <p:spPr>
          <a:xfrm>
            <a:off x="0" y="0"/>
            <a:ext cx="9144000" cy="763600"/>
          </a:xfrm>
        </p:spPr>
        <p:txBody>
          <a:bodyPr/>
          <a:lstStyle/>
          <a:p>
            <a:r>
              <a:rPr lang="en-GB" dirty="0"/>
              <a:t>Chunk Tree</a:t>
            </a:r>
          </a:p>
        </p:txBody>
      </p:sp>
      <p:sp>
        <p:nvSpPr>
          <p:cNvPr id="3" name="Text Placeholder 2">
            <a:extLst>
              <a:ext uri="{FF2B5EF4-FFF2-40B4-BE49-F238E27FC236}">
                <a16:creationId xmlns:a16="http://schemas.microsoft.com/office/drawing/2014/main" id="{DEC4ACC7-E5E3-433C-AF70-8387745143A7}"/>
              </a:ext>
            </a:extLst>
          </p:cNvPr>
          <p:cNvSpPr>
            <a:spLocks noGrp="1"/>
          </p:cNvSpPr>
          <p:nvPr>
            <p:ph type="body" idx="1"/>
          </p:nvPr>
        </p:nvSpPr>
        <p:spPr>
          <a:xfrm>
            <a:off x="199821" y="1033293"/>
            <a:ext cx="8520600" cy="673044"/>
          </a:xfrm>
        </p:spPr>
        <p:txBody>
          <a:bodyPr/>
          <a:lstStyle/>
          <a:p>
            <a:r>
              <a:rPr lang="en-GB" dirty="0"/>
              <a:t>The little mouse ate the fresh cheese</a:t>
            </a:r>
          </a:p>
        </p:txBody>
      </p:sp>
      <p:pic>
        <p:nvPicPr>
          <p:cNvPr id="4" name="Picture 4" descr="Chart, radar chart&#10;&#10;Description automatically generated">
            <a:extLst>
              <a:ext uri="{FF2B5EF4-FFF2-40B4-BE49-F238E27FC236}">
                <a16:creationId xmlns:a16="http://schemas.microsoft.com/office/drawing/2014/main" id="{04D4EED5-C0A6-4F7F-8509-97E9D2CA5DB6}"/>
              </a:ext>
            </a:extLst>
          </p:cNvPr>
          <p:cNvPicPr>
            <a:picLocks noChangeAspect="1"/>
          </p:cNvPicPr>
          <p:nvPr/>
        </p:nvPicPr>
        <p:blipFill>
          <a:blip r:embed="rId2"/>
          <a:stretch>
            <a:fillRect/>
          </a:stretch>
        </p:blipFill>
        <p:spPr>
          <a:xfrm>
            <a:off x="1226101" y="2221632"/>
            <a:ext cx="6772275" cy="1516113"/>
          </a:xfrm>
          <a:prstGeom prst="rect">
            <a:avLst/>
          </a:prstGeom>
        </p:spPr>
      </p:pic>
      <p:sp>
        <p:nvSpPr>
          <p:cNvPr id="5" name="Text Placeholder 2">
            <a:extLst>
              <a:ext uri="{FF2B5EF4-FFF2-40B4-BE49-F238E27FC236}">
                <a16:creationId xmlns:a16="http://schemas.microsoft.com/office/drawing/2014/main" id="{DEC4ACC7-E5E3-433C-AF70-8387745143A7}"/>
              </a:ext>
            </a:extLst>
          </p:cNvPr>
          <p:cNvSpPr txBox="1">
            <a:spLocks/>
          </p:cNvSpPr>
          <p:nvPr/>
        </p:nvSpPr>
        <p:spPr>
          <a:xfrm>
            <a:off x="351938" y="4941264"/>
            <a:ext cx="8520600" cy="673044"/>
          </a:xfrm>
          <a:prstGeom prst="rect">
            <a:avLst/>
          </a:prstGeom>
        </p:spPr>
        <p:txBody>
          <a:bodyPr spcFirstLastPara="1" vert="horz" wrap="square" lIns="91425" tIns="91425" rIns="91425" bIns="91425" rtlCol="0" anchor="t" anchorCtr="0">
            <a:noAutofit/>
          </a:bodyPr>
          <a:lstStyle>
            <a:lvl1pPr marL="457200" lvl="0" indent="-342900"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Helvetica Neue" panose="020B0604020202020204" charset="0"/>
                <a:ea typeface="+mn-ea"/>
                <a:cs typeface="+mn-cs"/>
              </a:defRPr>
            </a:lvl1pPr>
            <a:lvl2pPr marL="914400" lvl="1" indent="-317500" algn="l" defTabSz="914400" rtl="0" eaLnBrk="1" latinLnBrk="0" hangingPunct="1">
              <a:lnSpc>
                <a:spcPct val="90000"/>
              </a:lnSpc>
              <a:spcBef>
                <a:spcPts val="1600"/>
              </a:spcBef>
              <a:spcAft>
                <a:spcPts val="0"/>
              </a:spcAft>
              <a:buSzPts val="1400"/>
              <a:buFont typeface="Arial" panose="020B0604020202020204" pitchFamily="34" charset="0"/>
              <a:buChar char="○"/>
              <a:defRPr sz="2400" kern="1200">
                <a:solidFill>
                  <a:schemeClr val="tx1"/>
                </a:solidFill>
                <a:latin typeface="Helvetica Neue" panose="020B0604020202020204" charset="0"/>
                <a:ea typeface="+mn-ea"/>
                <a:cs typeface="+mn-cs"/>
              </a:defRPr>
            </a:lvl2pPr>
            <a:lvl3pPr marL="1371600" lvl="2" indent="-317500" algn="l" defTabSz="914400" rtl="0" eaLnBrk="1" latinLnBrk="0" hangingPunct="1">
              <a:lnSpc>
                <a:spcPct val="90000"/>
              </a:lnSpc>
              <a:spcBef>
                <a:spcPts val="1600"/>
              </a:spcBef>
              <a:spcAft>
                <a:spcPts val="0"/>
              </a:spcAft>
              <a:buSzPts val="1400"/>
              <a:buFont typeface="Arial" panose="020B0604020202020204" pitchFamily="34" charset="0"/>
              <a:buChar char="■"/>
              <a:defRPr sz="2000" kern="1200">
                <a:solidFill>
                  <a:schemeClr val="tx1"/>
                </a:solidFill>
                <a:latin typeface="Helvetica Neue" panose="020B0604020202020204" charset="0"/>
                <a:ea typeface="+mn-ea"/>
                <a:cs typeface="+mn-cs"/>
              </a:defRPr>
            </a:lvl3pPr>
            <a:lvl4pPr marL="1828800" lvl="3" indent="-317500" algn="l" defTabSz="9144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Helvetica Neue" panose="020B0604020202020204" charset="0"/>
                <a:ea typeface="+mn-ea"/>
                <a:cs typeface="+mn-cs"/>
              </a:defRPr>
            </a:lvl4pPr>
            <a:lvl5pPr marL="2286000" lvl="4" indent="-317500" algn="l" defTabSz="9144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Helvetica Neue" panose="020B0604020202020204" charset="0"/>
                <a:ea typeface="+mn-ea"/>
                <a:cs typeface="+mn-cs"/>
              </a:defRPr>
            </a:lvl5pPr>
            <a:lvl6pPr marL="2743200" lvl="5" indent="-317500" algn="l" defTabSz="9144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00" lvl="6" indent="-317500" algn="l" defTabSz="9144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00" lvl="7" indent="-317500" algn="l" defTabSz="9144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800" lvl="8" indent="-317500" algn="l" defTabSz="914400" rtl="0" eaLnBrk="1" latinLnBrk="0" hangingPunct="1">
              <a:lnSpc>
                <a:spcPct val="90000"/>
              </a:lnSpc>
              <a:spcBef>
                <a:spcPts val="1600"/>
              </a:spcBef>
              <a:spcAft>
                <a:spcPts val="1600"/>
              </a:spcAft>
              <a:buSzPts val="1400"/>
              <a:buFont typeface="Arial" panose="020B0604020202020204" pitchFamily="34" charset="0"/>
              <a:buChar char="■"/>
              <a:defRPr sz="1800" kern="1200">
                <a:solidFill>
                  <a:schemeClr val="tx1"/>
                </a:solidFill>
                <a:latin typeface="+mn-lt"/>
                <a:ea typeface="+mn-ea"/>
                <a:cs typeface="+mn-cs"/>
              </a:defRPr>
            </a:lvl9pPr>
          </a:lstStyle>
          <a:p>
            <a:r>
              <a:rPr lang="en-GB" dirty="0"/>
              <a:t>Chunking can be done by using Regex</a:t>
            </a:r>
          </a:p>
        </p:txBody>
      </p:sp>
    </p:spTree>
    <p:extLst>
      <p:ext uri="{BB962C8B-B14F-4D97-AF65-F5344CB8AC3E}">
        <p14:creationId xmlns:p14="http://schemas.microsoft.com/office/powerpoint/2010/main" val="31448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dirty="0"/>
              <a:t>Named Entity recognition</a:t>
            </a:r>
          </a:p>
        </p:txBody>
      </p:sp>
      <p:sp>
        <p:nvSpPr>
          <p:cNvPr id="3" name="Text Placeholder 2"/>
          <p:cNvSpPr>
            <a:spLocks noGrp="1"/>
          </p:cNvSpPr>
          <p:nvPr>
            <p:ph type="body" idx="1"/>
          </p:nvPr>
        </p:nvSpPr>
        <p:spPr>
          <a:xfrm>
            <a:off x="311700" y="895774"/>
            <a:ext cx="8520600" cy="1594333"/>
          </a:xfrm>
        </p:spPr>
        <p:txBody>
          <a:bodyPr/>
          <a:lstStyle/>
          <a:p>
            <a:pPr>
              <a:lnSpc>
                <a:spcPct val="100000"/>
              </a:lnSpc>
            </a:pPr>
            <a:r>
              <a:rPr lang="en-US" sz="2000" dirty="0"/>
              <a:t>Named Entity Recognition and Classification (NERC) is a process of recognizing information units like names, including person, organization and location names, and numeric expressions including time, date, money and percent expressions from text.</a:t>
            </a:r>
            <a:endParaRPr lang="en-IN" sz="2000" dirty="0"/>
          </a:p>
        </p:txBody>
      </p:sp>
      <p:pic>
        <p:nvPicPr>
          <p:cNvPr id="10242"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2622281"/>
            <a:ext cx="8820150" cy="39719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65714" y="6357048"/>
            <a:ext cx="1914307" cy="369332"/>
          </a:xfrm>
          <a:prstGeom prst="rect">
            <a:avLst/>
          </a:prstGeom>
          <a:noFill/>
        </p:spPr>
        <p:txBody>
          <a:bodyPr wrap="none" rtlCol="0">
            <a:spAutoFit/>
          </a:bodyPr>
          <a:lstStyle/>
          <a:p>
            <a:r>
              <a:rPr lang="en-IN" dirty="0"/>
              <a:t>NER model output</a:t>
            </a:r>
          </a:p>
        </p:txBody>
      </p:sp>
    </p:spTree>
    <p:extLst>
      <p:ext uri="{BB962C8B-B14F-4D97-AF65-F5344CB8AC3E}">
        <p14:creationId xmlns:p14="http://schemas.microsoft.com/office/powerpoint/2010/main" val="401232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dirty="0"/>
              <a:t>NER model</a:t>
            </a:r>
          </a:p>
        </p:txBody>
      </p:sp>
      <p:sp>
        <p:nvSpPr>
          <p:cNvPr id="3" name="Text Placeholder 2"/>
          <p:cNvSpPr>
            <a:spLocks noGrp="1"/>
          </p:cNvSpPr>
          <p:nvPr>
            <p:ph type="body" idx="1"/>
          </p:nvPr>
        </p:nvSpPr>
        <p:spPr>
          <a:xfrm>
            <a:off x="197400" y="1185569"/>
            <a:ext cx="8520600" cy="1688260"/>
          </a:xfrm>
        </p:spPr>
        <p:txBody>
          <a:bodyPr/>
          <a:lstStyle/>
          <a:p>
            <a:r>
              <a:rPr lang="en-IN" dirty="0"/>
              <a:t>Conditional Random field(CRF) model</a:t>
            </a:r>
          </a:p>
          <a:p>
            <a:r>
              <a:rPr lang="en-IN" dirty="0"/>
              <a:t>Spacy NLP</a:t>
            </a:r>
          </a:p>
          <a:p>
            <a:r>
              <a:rPr lang="en-IN" dirty="0"/>
              <a:t>Stanford Core NLP</a:t>
            </a:r>
          </a:p>
          <a:p>
            <a:r>
              <a:rPr lang="en-IN" dirty="0"/>
              <a:t>Allen NLP</a:t>
            </a:r>
          </a:p>
        </p:txBody>
      </p:sp>
    </p:spTree>
    <p:extLst>
      <p:ext uri="{BB962C8B-B14F-4D97-AF65-F5344CB8AC3E}">
        <p14:creationId xmlns:p14="http://schemas.microsoft.com/office/powerpoint/2010/main" val="3344642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2334986" y="3559719"/>
            <a:ext cx="3608614" cy="759188"/>
          </a:xfrm>
        </p:spPr>
        <p:txBody>
          <a:bodyPr/>
          <a:lstStyle/>
          <a:p>
            <a:pPr marL="0" indent="0">
              <a:buNone/>
            </a:pPr>
            <a:r>
              <a:rPr lang="en-IN" dirty="0"/>
              <a:t>Text Representations</a:t>
            </a:r>
          </a:p>
        </p:txBody>
      </p:sp>
    </p:spTree>
    <p:extLst>
      <p:ext uri="{BB962C8B-B14F-4D97-AF65-F5344CB8AC3E}">
        <p14:creationId xmlns:p14="http://schemas.microsoft.com/office/powerpoint/2010/main" val="3901895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r="16557" b="41655"/>
          <a:stretch/>
        </p:blipFill>
        <p:spPr>
          <a:xfrm>
            <a:off x="393519" y="1400242"/>
            <a:ext cx="3909060" cy="3984239"/>
          </a:xfrm>
          <a:prstGeom prst="rect">
            <a:avLst/>
          </a:prstGeom>
        </p:spPr>
      </p:pic>
      <p:pic>
        <p:nvPicPr>
          <p:cNvPr id="5" name="Picture 4"/>
          <p:cNvPicPr>
            <a:picLocks noChangeAspect="1"/>
          </p:cNvPicPr>
          <p:nvPr/>
        </p:nvPicPr>
        <p:blipFill rotWithShape="1">
          <a:blip r:embed="rId2"/>
          <a:srcRect t="59111"/>
          <a:stretch/>
        </p:blipFill>
        <p:spPr>
          <a:xfrm>
            <a:off x="4443223" y="1861455"/>
            <a:ext cx="4424476" cy="2637067"/>
          </a:xfrm>
          <a:prstGeom prst="rect">
            <a:avLst/>
          </a:prstGeom>
        </p:spPr>
      </p:pic>
    </p:spTree>
    <p:extLst>
      <p:ext uri="{BB962C8B-B14F-4D97-AF65-F5344CB8AC3E}">
        <p14:creationId xmlns:p14="http://schemas.microsoft.com/office/powerpoint/2010/main" val="3034388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2034686" y="1054123"/>
            <a:ext cx="4715400" cy="794400"/>
          </a:xfrm>
          <a:prstGeom prst="rect">
            <a:avLst/>
          </a:prstGeom>
          <a:noFill/>
          <a:ln>
            <a:noFill/>
          </a:ln>
        </p:spPr>
        <p:txBody>
          <a:bodyPr spcFirstLastPara="1" wrap="square" lIns="91425" tIns="91425" rIns="91425" bIns="91425" anchor="ctr" anchorCtr="0">
            <a:noAutofit/>
          </a:bodyPr>
          <a:lstStyle/>
          <a:p>
            <a:pPr algn="ctr"/>
            <a:r>
              <a:rPr lang="en-US" b="1" dirty="0">
                <a:solidFill>
                  <a:srgbClr val="434343"/>
                </a:solidFill>
                <a:latin typeface="Roboto"/>
                <a:ea typeface="Roboto"/>
                <a:cs typeface="Roboto"/>
                <a:sym typeface="Roboto"/>
              </a:rPr>
              <a:t>NLP vs Computer Vision</a:t>
            </a:r>
            <a:endParaRPr b="1" dirty="0">
              <a:solidFill>
                <a:srgbClr val="434343"/>
              </a:solidFill>
              <a:latin typeface="Roboto"/>
              <a:ea typeface="Roboto"/>
              <a:cs typeface="Roboto"/>
              <a:sym typeface="Roboto"/>
            </a:endParaRPr>
          </a:p>
        </p:txBody>
      </p:sp>
      <p:sp>
        <p:nvSpPr>
          <p:cNvPr id="121" name="Google Shape;121;p4"/>
          <p:cNvSpPr txBox="1"/>
          <p:nvPr/>
        </p:nvSpPr>
        <p:spPr>
          <a:xfrm>
            <a:off x="644979" y="4614450"/>
            <a:ext cx="8074477" cy="1233900"/>
          </a:xfrm>
          <a:prstGeom prst="rect">
            <a:avLst/>
          </a:prstGeom>
          <a:noFill/>
          <a:ln>
            <a:noFill/>
          </a:ln>
        </p:spPr>
        <p:txBody>
          <a:bodyPr spcFirstLastPara="1" wrap="square" lIns="91425" tIns="91425" rIns="91425" bIns="91425" anchor="ctr" anchorCtr="0">
            <a:noAutofit/>
          </a:bodyPr>
          <a:lstStyle/>
          <a:p>
            <a:pPr algn="ctr"/>
            <a:r>
              <a:rPr lang="en-US" dirty="0">
                <a:solidFill>
                  <a:srgbClr val="434343"/>
                </a:solidFill>
                <a:latin typeface="Roboto"/>
                <a:ea typeface="Roboto"/>
                <a:cs typeface="Roboto"/>
                <a:sym typeface="Roboto"/>
              </a:rPr>
              <a:t>Extracting meaning out of Language data in general is more complex than Vision data</a:t>
            </a:r>
            <a:endParaRPr dirty="0">
              <a:solidFill>
                <a:srgbClr val="434343"/>
              </a:solidFill>
              <a:latin typeface="Roboto"/>
              <a:ea typeface="Roboto"/>
              <a:cs typeface="Roboto"/>
              <a:sym typeface="Roboto"/>
            </a:endParaRPr>
          </a:p>
        </p:txBody>
      </p:sp>
      <p:pic>
        <p:nvPicPr>
          <p:cNvPr id="122" name="Google Shape;122;p4"/>
          <p:cNvPicPr preferRelativeResize="0"/>
          <p:nvPr/>
        </p:nvPicPr>
        <p:blipFill rotWithShape="1">
          <a:blip r:embed="rId3">
            <a:alphaModFix/>
          </a:blip>
          <a:srcRect/>
          <a:stretch/>
        </p:blipFill>
        <p:spPr>
          <a:xfrm>
            <a:off x="2680462" y="1987315"/>
            <a:ext cx="3538150" cy="2349550"/>
          </a:xfrm>
          <a:prstGeom prst="rect">
            <a:avLst/>
          </a:prstGeom>
          <a:noFill/>
          <a:ln>
            <a:noFill/>
          </a:ln>
        </p:spPr>
      </p:pic>
      <p:sp>
        <p:nvSpPr>
          <p:cNvPr id="5" name="Title 1"/>
          <p:cNvSpPr>
            <a:spLocks noGrp="1"/>
          </p:cNvSpPr>
          <p:nvPr>
            <p:ph type="title"/>
          </p:nvPr>
        </p:nvSpPr>
        <p:spPr>
          <a:xfrm>
            <a:off x="0" y="0"/>
            <a:ext cx="9144000" cy="728888"/>
          </a:xfrm>
        </p:spPr>
        <p:txBody>
          <a:bodyPr/>
          <a:lstStyle/>
          <a:p>
            <a:r>
              <a:rPr lang="en-IN" dirty="0"/>
              <a:t>Introduction</a:t>
            </a:r>
          </a:p>
        </p:txBody>
      </p:sp>
    </p:spTree>
    <p:extLst>
      <p:ext uri="{BB962C8B-B14F-4D97-AF65-F5344CB8AC3E}">
        <p14:creationId xmlns:p14="http://schemas.microsoft.com/office/powerpoint/2010/main" val="204932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62892" y="3640614"/>
            <a:ext cx="7027817" cy="429654"/>
          </a:xfrm>
        </p:spPr>
        <p:txBody>
          <a:bodyPr>
            <a:normAutofit fontScale="85000" lnSpcReduction="10000"/>
          </a:bodyPr>
          <a:lstStyle/>
          <a:p>
            <a:r>
              <a:rPr lang="en-IN" dirty="0"/>
              <a:t>Sampling a speech wave an array of amplitude</a:t>
            </a:r>
          </a:p>
        </p:txBody>
      </p:sp>
      <p:pic>
        <p:nvPicPr>
          <p:cNvPr id="4" name="Picture 3"/>
          <p:cNvPicPr>
            <a:picLocks noChangeAspect="1"/>
          </p:cNvPicPr>
          <p:nvPr/>
        </p:nvPicPr>
        <p:blipFill>
          <a:blip r:embed="rId2"/>
          <a:stretch>
            <a:fillRect/>
          </a:stretch>
        </p:blipFill>
        <p:spPr>
          <a:xfrm>
            <a:off x="475163" y="857249"/>
            <a:ext cx="6015444" cy="2504125"/>
          </a:xfrm>
          <a:prstGeom prst="rect">
            <a:avLst/>
          </a:prstGeom>
        </p:spPr>
      </p:pic>
      <p:pic>
        <p:nvPicPr>
          <p:cNvPr id="5" name="Picture 4"/>
          <p:cNvPicPr>
            <a:picLocks noChangeAspect="1"/>
          </p:cNvPicPr>
          <p:nvPr/>
        </p:nvPicPr>
        <p:blipFill>
          <a:blip r:embed="rId3"/>
          <a:stretch>
            <a:fillRect/>
          </a:stretch>
        </p:blipFill>
        <p:spPr>
          <a:xfrm>
            <a:off x="262892" y="4070268"/>
            <a:ext cx="5541916" cy="1620157"/>
          </a:xfrm>
          <a:prstGeom prst="rect">
            <a:avLst/>
          </a:prstGeom>
        </p:spPr>
      </p:pic>
      <p:pic>
        <p:nvPicPr>
          <p:cNvPr id="6" name="Picture 5"/>
          <p:cNvPicPr>
            <a:picLocks noChangeAspect="1"/>
          </p:cNvPicPr>
          <p:nvPr/>
        </p:nvPicPr>
        <p:blipFill>
          <a:blip r:embed="rId4"/>
          <a:stretch>
            <a:fillRect/>
          </a:stretch>
        </p:blipFill>
        <p:spPr>
          <a:xfrm>
            <a:off x="612322" y="5662026"/>
            <a:ext cx="5192486" cy="1147215"/>
          </a:xfrm>
          <a:prstGeom prst="rect">
            <a:avLst/>
          </a:prstGeom>
        </p:spPr>
      </p:pic>
    </p:spTree>
    <p:extLst>
      <p:ext uri="{BB962C8B-B14F-4D97-AF65-F5344CB8AC3E}">
        <p14:creationId xmlns:p14="http://schemas.microsoft.com/office/powerpoint/2010/main" val="3902411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Text Representation</a:t>
            </a:r>
          </a:p>
        </p:txBody>
      </p:sp>
      <p:sp>
        <p:nvSpPr>
          <p:cNvPr id="3" name="Content Placeholder 2"/>
          <p:cNvSpPr>
            <a:spLocks noGrp="1"/>
          </p:cNvSpPr>
          <p:nvPr>
            <p:ph idx="1"/>
          </p:nvPr>
        </p:nvSpPr>
        <p:spPr/>
        <p:txBody>
          <a:bodyPr>
            <a:normAutofit lnSpcReduction="10000"/>
          </a:bodyPr>
          <a:lstStyle/>
          <a:p>
            <a:r>
              <a:rPr lang="en-IN" dirty="0"/>
              <a:t>One hot encoding</a:t>
            </a:r>
          </a:p>
          <a:p>
            <a:r>
              <a:rPr lang="en-IN" dirty="0"/>
              <a:t>Count </a:t>
            </a:r>
            <a:r>
              <a:rPr lang="en-IN" dirty="0" err="1"/>
              <a:t>vectoriszer</a:t>
            </a:r>
            <a:endParaRPr lang="en-IN" dirty="0"/>
          </a:p>
          <a:p>
            <a:r>
              <a:rPr lang="en-IN" dirty="0"/>
              <a:t>Bag of N-grams</a:t>
            </a:r>
          </a:p>
          <a:p>
            <a:r>
              <a:rPr lang="en-IN" dirty="0"/>
              <a:t>TF-IDF</a:t>
            </a:r>
          </a:p>
          <a:p>
            <a:r>
              <a:rPr lang="en-IN" dirty="0"/>
              <a:t>Word embedding's 	</a:t>
            </a:r>
          </a:p>
          <a:p>
            <a:pPr lvl="1"/>
            <a:r>
              <a:rPr lang="en-IN" dirty="0"/>
              <a:t>Word2Vec</a:t>
            </a:r>
          </a:p>
          <a:p>
            <a:pPr lvl="1"/>
            <a:r>
              <a:rPr lang="en-IN" dirty="0"/>
              <a:t>Glove 	</a:t>
            </a:r>
          </a:p>
          <a:p>
            <a:pPr lvl="1"/>
            <a:r>
              <a:rPr lang="en-IN" dirty="0"/>
              <a:t>Elmo</a:t>
            </a:r>
          </a:p>
          <a:p>
            <a:pPr lvl="1"/>
            <a:r>
              <a:rPr lang="en-IN" dirty="0"/>
              <a:t>BERT</a:t>
            </a:r>
          </a:p>
          <a:p>
            <a:pPr lvl="1"/>
            <a:r>
              <a:rPr lang="en-IN" dirty="0"/>
              <a:t>Fast text</a:t>
            </a:r>
          </a:p>
          <a:p>
            <a:pPr lvl="1"/>
            <a:endParaRPr lang="en-IN" dirty="0"/>
          </a:p>
        </p:txBody>
      </p:sp>
    </p:spTree>
    <p:extLst>
      <p:ext uri="{BB962C8B-B14F-4D97-AF65-F5344CB8AC3E}">
        <p14:creationId xmlns:p14="http://schemas.microsoft.com/office/powerpoint/2010/main" val="2419106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One hot encoding</a:t>
            </a:r>
          </a:p>
        </p:txBody>
      </p:sp>
      <p:sp>
        <p:nvSpPr>
          <p:cNvPr id="3" name="Content Placeholder 2"/>
          <p:cNvSpPr>
            <a:spLocks noGrp="1"/>
          </p:cNvSpPr>
          <p:nvPr>
            <p:ph idx="1"/>
          </p:nvPr>
        </p:nvSpPr>
        <p:spPr>
          <a:xfrm>
            <a:off x="352571" y="989632"/>
            <a:ext cx="4162152" cy="2155281"/>
          </a:xfrm>
        </p:spPr>
        <p:txBody>
          <a:bodyPr>
            <a:normAutofit/>
          </a:bodyPr>
          <a:lstStyle/>
          <a:p>
            <a:r>
              <a:rPr lang="en-IN" sz="2000" dirty="0"/>
              <a:t>Document 1:  </a:t>
            </a:r>
            <a:r>
              <a:rPr lang="en-IN" sz="1800" dirty="0"/>
              <a:t>Dog bites man.</a:t>
            </a:r>
          </a:p>
          <a:p>
            <a:r>
              <a:rPr lang="en-IN" sz="2000" dirty="0"/>
              <a:t>Document 2:  </a:t>
            </a:r>
            <a:r>
              <a:rPr lang="en-IN" sz="1800" dirty="0"/>
              <a:t>Man bites dog.</a:t>
            </a:r>
            <a:endParaRPr lang="en-IN" sz="2000" dirty="0"/>
          </a:p>
          <a:p>
            <a:r>
              <a:rPr lang="en-IN" sz="2000" dirty="0"/>
              <a:t>Document 3:  </a:t>
            </a:r>
            <a:r>
              <a:rPr lang="en-IN" sz="1800" dirty="0"/>
              <a:t>Dog eats meat.</a:t>
            </a:r>
            <a:endParaRPr lang="en-IN" sz="2000" dirty="0"/>
          </a:p>
          <a:p>
            <a:r>
              <a:rPr lang="en-IN" sz="2000" dirty="0"/>
              <a:t>Document 4:  </a:t>
            </a:r>
            <a:r>
              <a:rPr lang="en-IN" sz="1800" dirty="0"/>
              <a:t>Man eats food.</a:t>
            </a:r>
            <a:endParaRPr lang="en-IN" sz="2000" dirty="0"/>
          </a:p>
        </p:txBody>
      </p:sp>
      <p:sp>
        <p:nvSpPr>
          <p:cNvPr id="4" name="TextBox 3"/>
          <p:cNvSpPr txBox="1"/>
          <p:nvPr/>
        </p:nvSpPr>
        <p:spPr>
          <a:xfrm>
            <a:off x="270928" y="2730907"/>
            <a:ext cx="4608954" cy="369332"/>
          </a:xfrm>
          <a:prstGeom prst="rect">
            <a:avLst/>
          </a:prstGeom>
          <a:noFill/>
        </p:spPr>
        <p:txBody>
          <a:bodyPr wrap="none" rtlCol="0">
            <a:spAutoFit/>
          </a:bodyPr>
          <a:lstStyle/>
          <a:p>
            <a:r>
              <a:rPr lang="en-IN" dirty="0">
                <a:latin typeface="Helvetica Neue" panose="020B0604020202020204" charset="0"/>
              </a:rPr>
              <a:t>Corpus: </a:t>
            </a:r>
            <a:r>
              <a:rPr lang="en-US" dirty="0">
                <a:latin typeface="Helvetica Neue" panose="020B0604020202020204" charset="0"/>
              </a:rPr>
              <a:t>[dog, bites, man, eats, meat, food].</a:t>
            </a:r>
            <a:endParaRPr lang="en-IN" dirty="0">
              <a:latin typeface="Helvetica Neue" panose="020B060402020202020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3301155156"/>
              </p:ext>
            </p:extLst>
          </p:nvPr>
        </p:nvGraphicFramePr>
        <p:xfrm>
          <a:off x="514937" y="3460225"/>
          <a:ext cx="4275138" cy="1874837"/>
        </p:xfrm>
        <a:graphic>
          <a:graphicData uri="http://schemas.openxmlformats.org/presentationml/2006/ole">
            <mc:AlternateContent xmlns:mc="http://schemas.openxmlformats.org/markup-compatibility/2006">
              <mc:Choice xmlns:v="urn:schemas-microsoft-com:vml" Requires="v">
                <p:oleObj name="Worksheet" r:id="rId2" imgW="4274714" imgH="1874473" progId="Excel.Sheet.12">
                  <p:embed/>
                </p:oleObj>
              </mc:Choice>
              <mc:Fallback>
                <p:oleObj name="Worksheet" r:id="rId2" imgW="4274714" imgH="1874473" progId="Excel.Sheet.12">
                  <p:embed/>
                  <p:pic>
                    <p:nvPicPr>
                      <p:cNvPr id="7" name="Object 6"/>
                      <p:cNvPicPr/>
                      <p:nvPr/>
                    </p:nvPicPr>
                    <p:blipFill>
                      <a:blip r:embed="rId3"/>
                      <a:stretch>
                        <a:fillRect/>
                      </a:stretch>
                    </p:blipFill>
                    <p:spPr>
                      <a:xfrm>
                        <a:off x="514937" y="3460225"/>
                        <a:ext cx="4275138" cy="1874837"/>
                      </a:xfrm>
                      <a:prstGeom prst="rect">
                        <a:avLst/>
                      </a:prstGeom>
                    </p:spPr>
                  </p:pic>
                </p:oleObj>
              </mc:Fallback>
            </mc:AlternateContent>
          </a:graphicData>
        </a:graphic>
      </p:graphicFrame>
      <p:sp>
        <p:nvSpPr>
          <p:cNvPr id="8" name="Rectangle 7"/>
          <p:cNvSpPr/>
          <p:nvPr/>
        </p:nvSpPr>
        <p:spPr>
          <a:xfrm>
            <a:off x="352571" y="5719939"/>
            <a:ext cx="8252585" cy="923330"/>
          </a:xfrm>
          <a:prstGeom prst="rect">
            <a:avLst/>
          </a:prstGeom>
        </p:spPr>
        <p:txBody>
          <a:bodyPr wrap="square">
            <a:spAutoFit/>
          </a:bodyPr>
          <a:lstStyle/>
          <a:p>
            <a:r>
              <a:rPr lang="en-US" dirty="0">
                <a:latin typeface="Helvetica Neue" panose="020B0604020202020204" charset="0"/>
              </a:rPr>
              <a:t>Document1:  </a:t>
            </a:r>
            <a:r>
              <a:rPr lang="en-IN" dirty="0">
                <a:latin typeface="Helvetica Neue" panose="020B0604020202020204" charset="0"/>
              </a:rPr>
              <a:t>Dog bites man = [ [1 0 0 0 0 0] [0 1 0 0 0 0] [0 0 1 0 0 0]]</a:t>
            </a:r>
          </a:p>
          <a:p>
            <a:endParaRPr lang="en-IN" dirty="0">
              <a:latin typeface="Helvetica Neue" panose="020B0604020202020204" charset="0"/>
            </a:endParaRPr>
          </a:p>
          <a:p>
            <a:r>
              <a:rPr lang="en-US" dirty="0">
                <a:latin typeface="Helvetica Neue" panose="020B0604020202020204" charset="0"/>
              </a:rPr>
              <a:t>Document4:  </a:t>
            </a:r>
            <a:r>
              <a:rPr lang="en-IN" dirty="0">
                <a:latin typeface="Helvetica Neue" panose="020B0604020202020204" charset="0"/>
              </a:rPr>
              <a:t>Man eats food = [ [ 0 0 1 0 0 0] [0 0 0 0 1 0] [0 0 0 0 0 1]]</a:t>
            </a:r>
          </a:p>
        </p:txBody>
      </p:sp>
    </p:spTree>
    <p:extLst>
      <p:ext uri="{BB962C8B-B14F-4D97-AF65-F5344CB8AC3E}">
        <p14:creationId xmlns:p14="http://schemas.microsoft.com/office/powerpoint/2010/main" val="5600055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One hot encoding</a:t>
            </a:r>
          </a:p>
        </p:txBody>
      </p:sp>
      <p:sp>
        <p:nvSpPr>
          <p:cNvPr id="4" name="TextBox 3"/>
          <p:cNvSpPr txBox="1"/>
          <p:nvPr/>
        </p:nvSpPr>
        <p:spPr>
          <a:xfrm>
            <a:off x="241600" y="1386134"/>
            <a:ext cx="8660800" cy="4985980"/>
          </a:xfrm>
          <a:prstGeom prst="rect">
            <a:avLst/>
          </a:prstGeom>
          <a:noFill/>
        </p:spPr>
        <p:txBody>
          <a:bodyPr wrap="square" rtlCol="0">
            <a:spAutoFit/>
          </a:bodyPr>
          <a:lstStyle/>
          <a:p>
            <a:pPr>
              <a:lnSpc>
                <a:spcPct val="150000"/>
              </a:lnSpc>
            </a:pPr>
            <a:r>
              <a:rPr lang="en-IN" dirty="0">
                <a:latin typeface="Helvetica Neue" panose="020B0604020202020204" charset="0"/>
              </a:rPr>
              <a:t>Pros: </a:t>
            </a:r>
          </a:p>
          <a:p>
            <a:pPr marL="285750" indent="-285750">
              <a:lnSpc>
                <a:spcPct val="150000"/>
              </a:lnSpc>
              <a:buFont typeface="Arial" panose="020B0604020202020204" pitchFamily="34" charset="0"/>
              <a:buChar char="•"/>
            </a:pPr>
            <a:r>
              <a:rPr lang="en-IN" dirty="0">
                <a:latin typeface="Helvetica Neue" panose="020B0604020202020204" charset="0"/>
              </a:rPr>
              <a:t>E</a:t>
            </a:r>
            <a:r>
              <a:rPr lang="en-IN" sz="1600" dirty="0">
                <a:latin typeface="Helvetica Neue" panose="020B0604020202020204" charset="0"/>
              </a:rPr>
              <a:t>asy to understand and straightforward to implement</a:t>
            </a:r>
          </a:p>
          <a:p>
            <a:pPr marL="285750" indent="-285750">
              <a:lnSpc>
                <a:spcPct val="150000"/>
              </a:lnSpc>
              <a:buFont typeface="Arial" panose="020B0604020202020204" pitchFamily="34" charset="0"/>
              <a:buChar char="•"/>
            </a:pPr>
            <a:endParaRPr lang="en-IN" sz="1600" dirty="0">
              <a:latin typeface="Helvetica Neue" panose="020B0604020202020204" charset="0"/>
            </a:endParaRPr>
          </a:p>
          <a:p>
            <a:pPr marL="342900" indent="-342900">
              <a:lnSpc>
                <a:spcPct val="150000"/>
              </a:lnSpc>
              <a:buFont typeface="Arial" panose="020B0604020202020204" pitchFamily="34" charset="0"/>
              <a:buChar char="•"/>
            </a:pPr>
            <a:r>
              <a:rPr lang="en-IN" sz="2000" dirty="0">
                <a:latin typeface="Helvetica Neue" panose="020B0604020202020204" charset="0"/>
              </a:rPr>
              <a:t>Cons: </a:t>
            </a:r>
          </a:p>
          <a:p>
            <a:pPr marL="285750" indent="-285750">
              <a:lnSpc>
                <a:spcPct val="150000"/>
              </a:lnSpc>
              <a:buFont typeface="Arial" panose="020B0604020202020204" pitchFamily="34" charset="0"/>
              <a:buChar char="•"/>
            </a:pPr>
            <a:r>
              <a:rPr lang="en-US" sz="1400" dirty="0">
                <a:latin typeface="Helvetica Neue" panose="020B0604020202020204" charset="0"/>
              </a:rPr>
              <a:t>The size of a one-hot vector is directly proportional to size of the vocabulary, and most real-world corpora have large vocabularies. This leads to sparsity and in turn sparsity leads to overfitting of the model.</a:t>
            </a:r>
          </a:p>
          <a:p>
            <a:pPr marL="285750" indent="-285750">
              <a:lnSpc>
                <a:spcPct val="150000"/>
              </a:lnSpc>
              <a:buFont typeface="Arial" panose="020B0604020202020204" pitchFamily="34" charset="0"/>
              <a:buChar char="•"/>
            </a:pPr>
            <a:endParaRPr lang="en-US" sz="1400" dirty="0">
              <a:latin typeface="Helvetica Neue" panose="020B0604020202020204" charset="0"/>
            </a:endParaRPr>
          </a:p>
          <a:p>
            <a:pPr marL="285750" indent="-285750">
              <a:lnSpc>
                <a:spcPct val="150000"/>
              </a:lnSpc>
              <a:buFont typeface="Arial" panose="020B0604020202020204" pitchFamily="34" charset="0"/>
              <a:buChar char="•"/>
            </a:pPr>
            <a:r>
              <a:rPr lang="en-US" sz="1400" dirty="0">
                <a:latin typeface="Helvetica Neue" panose="020B0604020202020204" charset="0"/>
              </a:rPr>
              <a:t>Cannot handle out of vocabulary problem (OOV) Ex: Man eats fruits.</a:t>
            </a:r>
          </a:p>
          <a:p>
            <a:pPr marL="285750" indent="-285750">
              <a:lnSpc>
                <a:spcPct val="150000"/>
              </a:lnSpc>
              <a:buFont typeface="Arial" panose="020B0604020202020204" pitchFamily="34" charset="0"/>
              <a:buChar char="•"/>
            </a:pPr>
            <a:endParaRPr lang="en-US" sz="1400" dirty="0">
              <a:latin typeface="Helvetica Neue" panose="020B0604020202020204" charset="0"/>
            </a:endParaRPr>
          </a:p>
          <a:p>
            <a:pPr marL="285750" indent="-285750">
              <a:lnSpc>
                <a:spcPct val="150000"/>
              </a:lnSpc>
              <a:buFont typeface="Arial" panose="020B0604020202020204" pitchFamily="34" charset="0"/>
              <a:buChar char="•"/>
            </a:pPr>
            <a:r>
              <a:rPr lang="en-US" sz="1400" dirty="0">
                <a:latin typeface="Helvetica Neue" panose="020B0604020202020204" charset="0"/>
              </a:rPr>
              <a:t>semantically, they’re very poor at capturing the meaning of the word in </a:t>
            </a:r>
            <a:r>
              <a:rPr lang="en-IN" sz="1400" dirty="0">
                <a:latin typeface="Helvetica Neue" panose="020B0604020202020204" charset="0"/>
              </a:rPr>
              <a:t>relation to other words. </a:t>
            </a:r>
          </a:p>
          <a:p>
            <a:pPr marL="742950" lvl="1" indent="-285750">
              <a:lnSpc>
                <a:spcPct val="150000"/>
              </a:lnSpc>
              <a:buFont typeface="Arial" panose="020B0604020202020204" pitchFamily="34" charset="0"/>
              <a:buChar char="•"/>
            </a:pPr>
            <a:r>
              <a:rPr lang="en-IN" sz="1400" dirty="0">
                <a:latin typeface="Helvetica Neue" panose="020B0604020202020204" charset="0"/>
              </a:rPr>
              <a:t>Example:</a:t>
            </a:r>
          </a:p>
          <a:p>
            <a:pPr marL="1200150" lvl="2" indent="-285750">
              <a:lnSpc>
                <a:spcPct val="150000"/>
              </a:lnSpc>
              <a:buFont typeface="Arial" panose="020B0604020202020204" pitchFamily="34" charset="0"/>
              <a:buChar char="•"/>
            </a:pPr>
            <a:r>
              <a:rPr lang="en-IN" sz="1400" dirty="0">
                <a:latin typeface="Helvetica Neue" panose="020B0604020202020204" charset="0"/>
              </a:rPr>
              <a:t>run ,ran and  apple Euclidian distance between them is same  but semantically run and ran are closer to each other compare to apple.</a:t>
            </a:r>
          </a:p>
        </p:txBody>
      </p:sp>
    </p:spTree>
    <p:extLst>
      <p:ext uri="{BB962C8B-B14F-4D97-AF65-F5344CB8AC3E}">
        <p14:creationId xmlns:p14="http://schemas.microsoft.com/office/powerpoint/2010/main" val="2806608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800" dirty="0"/>
              <a:t>Bag of words- Count </a:t>
            </a:r>
            <a:r>
              <a:rPr lang="en-IN" sz="2800" dirty="0" err="1"/>
              <a:t>vectorizer</a:t>
            </a:r>
            <a:r>
              <a:rPr lang="en-IN" sz="2800" dirty="0"/>
              <a:t> (Document term matrix)</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85919229"/>
              </p:ext>
            </p:extLst>
          </p:nvPr>
        </p:nvGraphicFramePr>
        <p:xfrm>
          <a:off x="3138786" y="915938"/>
          <a:ext cx="5162550" cy="1854200"/>
        </p:xfrm>
        <a:graphic>
          <a:graphicData uri="http://schemas.openxmlformats.org/drawingml/2006/table">
            <a:tbl>
              <a:tblPr firstRow="1" bandRow="1">
                <a:tableStyleId>{5C22544A-7EE6-4342-B048-85BDC9FD1C3A}</a:tableStyleId>
              </a:tblPr>
              <a:tblGrid>
                <a:gridCol w="860425">
                  <a:extLst>
                    <a:ext uri="{9D8B030D-6E8A-4147-A177-3AD203B41FA5}">
                      <a16:colId xmlns:a16="http://schemas.microsoft.com/office/drawing/2014/main" val="20000"/>
                    </a:ext>
                  </a:extLst>
                </a:gridCol>
                <a:gridCol w="860425">
                  <a:extLst>
                    <a:ext uri="{9D8B030D-6E8A-4147-A177-3AD203B41FA5}">
                      <a16:colId xmlns:a16="http://schemas.microsoft.com/office/drawing/2014/main" val="20001"/>
                    </a:ext>
                  </a:extLst>
                </a:gridCol>
                <a:gridCol w="860425">
                  <a:extLst>
                    <a:ext uri="{9D8B030D-6E8A-4147-A177-3AD203B41FA5}">
                      <a16:colId xmlns:a16="http://schemas.microsoft.com/office/drawing/2014/main" val="20002"/>
                    </a:ext>
                  </a:extLst>
                </a:gridCol>
                <a:gridCol w="860425">
                  <a:extLst>
                    <a:ext uri="{9D8B030D-6E8A-4147-A177-3AD203B41FA5}">
                      <a16:colId xmlns:a16="http://schemas.microsoft.com/office/drawing/2014/main" val="20003"/>
                    </a:ext>
                  </a:extLst>
                </a:gridCol>
                <a:gridCol w="860425">
                  <a:extLst>
                    <a:ext uri="{9D8B030D-6E8A-4147-A177-3AD203B41FA5}">
                      <a16:colId xmlns:a16="http://schemas.microsoft.com/office/drawing/2014/main" val="20004"/>
                    </a:ext>
                  </a:extLst>
                </a:gridCol>
                <a:gridCol w="860425">
                  <a:extLst>
                    <a:ext uri="{9D8B030D-6E8A-4147-A177-3AD203B41FA5}">
                      <a16:colId xmlns:a16="http://schemas.microsoft.com/office/drawing/2014/main" val="20005"/>
                    </a:ext>
                  </a:extLst>
                </a:gridCol>
              </a:tblGrid>
              <a:tr h="370840">
                <a:tc>
                  <a:txBody>
                    <a:bodyPr/>
                    <a:lstStyle/>
                    <a:p>
                      <a:r>
                        <a:rPr lang="en-IN" dirty="0">
                          <a:latin typeface="Helvetica Neue" panose="020B0604020202020204" charset="0"/>
                        </a:rPr>
                        <a:t>dog</a:t>
                      </a:r>
                    </a:p>
                  </a:txBody>
                  <a:tcPr/>
                </a:tc>
                <a:tc>
                  <a:txBody>
                    <a:bodyPr/>
                    <a:lstStyle/>
                    <a:p>
                      <a:r>
                        <a:rPr lang="en-IN" dirty="0">
                          <a:latin typeface="Helvetica Neue" panose="020B0604020202020204" charset="0"/>
                        </a:rPr>
                        <a:t>bites</a:t>
                      </a:r>
                    </a:p>
                  </a:txBody>
                  <a:tcPr/>
                </a:tc>
                <a:tc>
                  <a:txBody>
                    <a:bodyPr/>
                    <a:lstStyle/>
                    <a:p>
                      <a:r>
                        <a:rPr lang="en-IN" dirty="0">
                          <a:latin typeface="Helvetica Neue" panose="020B0604020202020204" charset="0"/>
                        </a:rPr>
                        <a:t>man</a:t>
                      </a:r>
                    </a:p>
                  </a:txBody>
                  <a:tcPr/>
                </a:tc>
                <a:tc>
                  <a:txBody>
                    <a:bodyPr/>
                    <a:lstStyle/>
                    <a:p>
                      <a:r>
                        <a:rPr lang="en-IN" dirty="0">
                          <a:latin typeface="Helvetica Neue" panose="020B0604020202020204" charset="0"/>
                        </a:rPr>
                        <a:t>eats</a:t>
                      </a:r>
                    </a:p>
                  </a:txBody>
                  <a:tcPr/>
                </a:tc>
                <a:tc>
                  <a:txBody>
                    <a:bodyPr/>
                    <a:lstStyle/>
                    <a:p>
                      <a:r>
                        <a:rPr lang="en-IN" dirty="0">
                          <a:latin typeface="Helvetica Neue" panose="020B0604020202020204" charset="0"/>
                        </a:rPr>
                        <a:t>meat</a:t>
                      </a:r>
                    </a:p>
                  </a:txBody>
                  <a:tcPr/>
                </a:tc>
                <a:tc>
                  <a:txBody>
                    <a:bodyPr/>
                    <a:lstStyle/>
                    <a:p>
                      <a:r>
                        <a:rPr lang="en-IN" dirty="0">
                          <a:latin typeface="Helvetica Neue" panose="020B0604020202020204" charset="0"/>
                        </a:rPr>
                        <a:t>food</a:t>
                      </a:r>
                    </a:p>
                  </a:txBody>
                  <a:tcPr/>
                </a:tc>
                <a:extLst>
                  <a:ext uri="{0D108BD9-81ED-4DB2-BD59-A6C34878D82A}">
                    <a16:rowId xmlns:a16="http://schemas.microsoft.com/office/drawing/2014/main" val="10000"/>
                  </a:ext>
                </a:extLst>
              </a:tr>
              <a:tr h="370840">
                <a:tc>
                  <a:txBody>
                    <a:bodyPr/>
                    <a:lstStyle/>
                    <a:p>
                      <a:r>
                        <a:rPr lang="en-IN" dirty="0">
                          <a:latin typeface="Helvetica Neue" panose="020B0604020202020204" charset="0"/>
                        </a:rPr>
                        <a:t>1</a:t>
                      </a:r>
                    </a:p>
                  </a:txBody>
                  <a:tcPr/>
                </a:tc>
                <a:tc>
                  <a:txBody>
                    <a:bodyPr/>
                    <a:lstStyle/>
                    <a:p>
                      <a:r>
                        <a:rPr lang="en-IN" dirty="0">
                          <a:latin typeface="Helvetica Neue" panose="020B0604020202020204" charset="0"/>
                        </a:rPr>
                        <a:t>1</a:t>
                      </a:r>
                    </a:p>
                  </a:txBody>
                  <a:tcPr/>
                </a:tc>
                <a:tc>
                  <a:txBody>
                    <a:bodyPr/>
                    <a:lstStyle/>
                    <a:p>
                      <a:r>
                        <a:rPr lang="en-IN" dirty="0">
                          <a:latin typeface="Helvetica Neue" panose="020B0604020202020204" charset="0"/>
                        </a:rPr>
                        <a:t>1</a:t>
                      </a:r>
                    </a:p>
                  </a:txBody>
                  <a:tcPr/>
                </a:tc>
                <a:tc>
                  <a:txBody>
                    <a:bodyPr/>
                    <a:lstStyle/>
                    <a:p>
                      <a:r>
                        <a:rPr lang="en-IN" dirty="0">
                          <a:latin typeface="Helvetica Neue" panose="020B0604020202020204" charset="0"/>
                        </a:rPr>
                        <a:t>0</a:t>
                      </a:r>
                    </a:p>
                  </a:txBody>
                  <a:tcPr/>
                </a:tc>
                <a:tc>
                  <a:txBody>
                    <a:bodyPr/>
                    <a:lstStyle/>
                    <a:p>
                      <a:r>
                        <a:rPr lang="en-IN" dirty="0">
                          <a:latin typeface="Helvetica Neue" panose="020B0604020202020204" charset="0"/>
                        </a:rPr>
                        <a:t>0</a:t>
                      </a:r>
                    </a:p>
                  </a:txBody>
                  <a:tcPr/>
                </a:tc>
                <a:tc>
                  <a:txBody>
                    <a:bodyPr/>
                    <a:lstStyle/>
                    <a:p>
                      <a:r>
                        <a:rPr lang="en-IN" dirty="0">
                          <a:latin typeface="Helvetica Neue" panose="020B0604020202020204" charset="0"/>
                        </a:rPr>
                        <a:t>0</a:t>
                      </a:r>
                    </a:p>
                  </a:txBody>
                  <a:tcPr/>
                </a:tc>
                <a:extLst>
                  <a:ext uri="{0D108BD9-81ED-4DB2-BD59-A6C34878D82A}">
                    <a16:rowId xmlns:a16="http://schemas.microsoft.com/office/drawing/2014/main" val="10001"/>
                  </a:ext>
                </a:extLst>
              </a:tr>
              <a:tr h="370840">
                <a:tc>
                  <a:txBody>
                    <a:bodyPr/>
                    <a:lstStyle/>
                    <a:p>
                      <a:r>
                        <a:rPr lang="en-IN" dirty="0">
                          <a:latin typeface="Helvetica Neue" panose="020B0604020202020204" charset="0"/>
                        </a:rPr>
                        <a:t>1</a:t>
                      </a:r>
                    </a:p>
                  </a:txBody>
                  <a:tcPr/>
                </a:tc>
                <a:tc>
                  <a:txBody>
                    <a:bodyPr/>
                    <a:lstStyle/>
                    <a:p>
                      <a:r>
                        <a:rPr lang="en-IN" dirty="0">
                          <a:latin typeface="Helvetica Neue" panose="020B0604020202020204" charset="0"/>
                        </a:rPr>
                        <a:t>1</a:t>
                      </a:r>
                    </a:p>
                  </a:txBody>
                  <a:tcPr/>
                </a:tc>
                <a:tc>
                  <a:txBody>
                    <a:bodyPr/>
                    <a:lstStyle/>
                    <a:p>
                      <a:r>
                        <a:rPr lang="en-IN" dirty="0">
                          <a:latin typeface="Helvetica Neue" panose="020B0604020202020204" charset="0"/>
                        </a:rPr>
                        <a:t>1</a:t>
                      </a:r>
                    </a:p>
                  </a:txBody>
                  <a:tcPr/>
                </a:tc>
                <a:tc>
                  <a:txBody>
                    <a:bodyPr/>
                    <a:lstStyle/>
                    <a:p>
                      <a:r>
                        <a:rPr lang="en-IN" dirty="0">
                          <a:latin typeface="Helvetica Neue" panose="020B0604020202020204" charset="0"/>
                        </a:rPr>
                        <a:t>0</a:t>
                      </a:r>
                    </a:p>
                  </a:txBody>
                  <a:tcPr/>
                </a:tc>
                <a:tc>
                  <a:txBody>
                    <a:bodyPr/>
                    <a:lstStyle/>
                    <a:p>
                      <a:r>
                        <a:rPr lang="en-IN" dirty="0">
                          <a:latin typeface="Helvetica Neue" panose="020B0604020202020204" charset="0"/>
                        </a:rPr>
                        <a:t>0</a:t>
                      </a:r>
                    </a:p>
                  </a:txBody>
                  <a:tcPr/>
                </a:tc>
                <a:tc>
                  <a:txBody>
                    <a:bodyPr/>
                    <a:lstStyle/>
                    <a:p>
                      <a:r>
                        <a:rPr lang="en-IN" dirty="0">
                          <a:latin typeface="Helvetica Neue" panose="020B0604020202020204" charset="0"/>
                        </a:rPr>
                        <a:t>0</a:t>
                      </a:r>
                    </a:p>
                  </a:txBody>
                  <a:tcPr/>
                </a:tc>
                <a:extLst>
                  <a:ext uri="{0D108BD9-81ED-4DB2-BD59-A6C34878D82A}">
                    <a16:rowId xmlns:a16="http://schemas.microsoft.com/office/drawing/2014/main" val="10002"/>
                  </a:ext>
                </a:extLst>
              </a:tr>
              <a:tr h="370840">
                <a:tc>
                  <a:txBody>
                    <a:bodyPr/>
                    <a:lstStyle/>
                    <a:p>
                      <a:r>
                        <a:rPr lang="en-IN" dirty="0">
                          <a:latin typeface="Helvetica Neue" panose="020B0604020202020204" charset="0"/>
                        </a:rPr>
                        <a:t>1</a:t>
                      </a:r>
                    </a:p>
                  </a:txBody>
                  <a:tcPr/>
                </a:tc>
                <a:tc>
                  <a:txBody>
                    <a:bodyPr/>
                    <a:lstStyle/>
                    <a:p>
                      <a:r>
                        <a:rPr lang="en-IN" dirty="0">
                          <a:latin typeface="Helvetica Neue" panose="020B0604020202020204" charset="0"/>
                        </a:rPr>
                        <a:t>0</a:t>
                      </a:r>
                    </a:p>
                  </a:txBody>
                  <a:tcPr/>
                </a:tc>
                <a:tc>
                  <a:txBody>
                    <a:bodyPr/>
                    <a:lstStyle/>
                    <a:p>
                      <a:r>
                        <a:rPr lang="en-IN" dirty="0">
                          <a:latin typeface="Helvetica Neue" panose="020B0604020202020204" charset="0"/>
                        </a:rPr>
                        <a:t>0</a:t>
                      </a:r>
                    </a:p>
                  </a:txBody>
                  <a:tcPr/>
                </a:tc>
                <a:tc>
                  <a:txBody>
                    <a:bodyPr/>
                    <a:lstStyle/>
                    <a:p>
                      <a:r>
                        <a:rPr lang="en-IN" dirty="0">
                          <a:latin typeface="Helvetica Neue" panose="020B0604020202020204" charset="0"/>
                        </a:rPr>
                        <a:t>1</a:t>
                      </a:r>
                    </a:p>
                  </a:txBody>
                  <a:tcPr/>
                </a:tc>
                <a:tc>
                  <a:txBody>
                    <a:bodyPr/>
                    <a:lstStyle/>
                    <a:p>
                      <a:r>
                        <a:rPr lang="en-IN" dirty="0">
                          <a:latin typeface="Helvetica Neue" panose="020B0604020202020204" charset="0"/>
                        </a:rPr>
                        <a:t>1</a:t>
                      </a:r>
                    </a:p>
                  </a:txBody>
                  <a:tcPr/>
                </a:tc>
                <a:tc>
                  <a:txBody>
                    <a:bodyPr/>
                    <a:lstStyle/>
                    <a:p>
                      <a:r>
                        <a:rPr lang="en-IN" dirty="0">
                          <a:latin typeface="Helvetica Neue" panose="020B0604020202020204" charset="0"/>
                        </a:rPr>
                        <a:t>0</a:t>
                      </a:r>
                    </a:p>
                  </a:txBody>
                  <a:tcPr/>
                </a:tc>
                <a:extLst>
                  <a:ext uri="{0D108BD9-81ED-4DB2-BD59-A6C34878D82A}">
                    <a16:rowId xmlns:a16="http://schemas.microsoft.com/office/drawing/2014/main" val="10003"/>
                  </a:ext>
                </a:extLst>
              </a:tr>
              <a:tr h="370840">
                <a:tc>
                  <a:txBody>
                    <a:bodyPr/>
                    <a:lstStyle/>
                    <a:p>
                      <a:r>
                        <a:rPr lang="en-IN" dirty="0">
                          <a:latin typeface="Helvetica Neue" panose="020B0604020202020204" charset="0"/>
                        </a:rPr>
                        <a:t>0</a:t>
                      </a:r>
                    </a:p>
                  </a:txBody>
                  <a:tcPr/>
                </a:tc>
                <a:tc>
                  <a:txBody>
                    <a:bodyPr/>
                    <a:lstStyle/>
                    <a:p>
                      <a:r>
                        <a:rPr lang="en-IN" dirty="0">
                          <a:latin typeface="Helvetica Neue" panose="020B0604020202020204" charset="0"/>
                        </a:rPr>
                        <a:t>0</a:t>
                      </a:r>
                    </a:p>
                  </a:txBody>
                  <a:tcPr/>
                </a:tc>
                <a:tc>
                  <a:txBody>
                    <a:bodyPr/>
                    <a:lstStyle/>
                    <a:p>
                      <a:r>
                        <a:rPr lang="en-IN" dirty="0">
                          <a:latin typeface="Helvetica Neue" panose="020B0604020202020204" charset="0"/>
                        </a:rPr>
                        <a:t>1</a:t>
                      </a:r>
                    </a:p>
                  </a:txBody>
                  <a:tcPr/>
                </a:tc>
                <a:tc>
                  <a:txBody>
                    <a:bodyPr/>
                    <a:lstStyle/>
                    <a:p>
                      <a:r>
                        <a:rPr lang="en-IN" dirty="0">
                          <a:latin typeface="Helvetica Neue" panose="020B0604020202020204" charset="0"/>
                        </a:rPr>
                        <a:t>1</a:t>
                      </a:r>
                    </a:p>
                  </a:txBody>
                  <a:tcPr/>
                </a:tc>
                <a:tc>
                  <a:txBody>
                    <a:bodyPr/>
                    <a:lstStyle/>
                    <a:p>
                      <a:r>
                        <a:rPr lang="en-IN" dirty="0">
                          <a:latin typeface="Helvetica Neue" panose="020B0604020202020204" charset="0"/>
                        </a:rPr>
                        <a:t>0</a:t>
                      </a:r>
                    </a:p>
                  </a:txBody>
                  <a:tcPr/>
                </a:tc>
                <a:tc>
                  <a:txBody>
                    <a:bodyPr/>
                    <a:lstStyle/>
                    <a:p>
                      <a:r>
                        <a:rPr lang="en-IN" dirty="0">
                          <a:latin typeface="Helvetica Neue" panose="020B0604020202020204" charset="0"/>
                        </a:rPr>
                        <a:t>1</a:t>
                      </a:r>
                    </a:p>
                  </a:txBody>
                  <a:tcPr/>
                </a:tc>
                <a:extLst>
                  <a:ext uri="{0D108BD9-81ED-4DB2-BD59-A6C34878D82A}">
                    <a16:rowId xmlns:a16="http://schemas.microsoft.com/office/drawing/2014/main" val="10004"/>
                  </a:ext>
                </a:extLst>
              </a:tr>
            </a:tbl>
          </a:graphicData>
        </a:graphic>
      </p:graphicFrame>
      <p:sp>
        <p:nvSpPr>
          <p:cNvPr id="6" name="Rectangle 5"/>
          <p:cNvSpPr/>
          <p:nvPr/>
        </p:nvSpPr>
        <p:spPr>
          <a:xfrm>
            <a:off x="223364" y="1223722"/>
            <a:ext cx="2095445" cy="369332"/>
          </a:xfrm>
          <a:prstGeom prst="rect">
            <a:avLst/>
          </a:prstGeom>
        </p:spPr>
        <p:txBody>
          <a:bodyPr wrap="none">
            <a:spAutoFit/>
          </a:bodyPr>
          <a:lstStyle/>
          <a:p>
            <a:r>
              <a:rPr lang="en-IN" dirty="0">
                <a:latin typeface="Helvetica Neue" panose="020B0604020202020204" charset="0"/>
              </a:rPr>
              <a:t>D1: Dog bites man</a:t>
            </a:r>
          </a:p>
        </p:txBody>
      </p:sp>
      <p:cxnSp>
        <p:nvCxnSpPr>
          <p:cNvPr id="8" name="Straight Arrow Connector 7"/>
          <p:cNvCxnSpPr/>
          <p:nvPr/>
        </p:nvCxnSpPr>
        <p:spPr>
          <a:xfrm>
            <a:off x="2237010" y="1444817"/>
            <a:ext cx="661307" cy="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96179" y="1593054"/>
            <a:ext cx="2056973" cy="369332"/>
          </a:xfrm>
          <a:prstGeom prst="rect">
            <a:avLst/>
          </a:prstGeom>
        </p:spPr>
        <p:txBody>
          <a:bodyPr wrap="none">
            <a:spAutoFit/>
          </a:bodyPr>
          <a:lstStyle/>
          <a:p>
            <a:r>
              <a:rPr lang="en-IN" dirty="0">
                <a:latin typeface="Helvetica Neue" panose="020B0604020202020204" charset="0"/>
              </a:rPr>
              <a:t>D2: Man bites dog</a:t>
            </a:r>
          </a:p>
        </p:txBody>
      </p:sp>
      <p:cxnSp>
        <p:nvCxnSpPr>
          <p:cNvPr id="10" name="Straight Arrow Connector 9"/>
          <p:cNvCxnSpPr/>
          <p:nvPr/>
        </p:nvCxnSpPr>
        <p:spPr>
          <a:xfrm>
            <a:off x="2237010" y="1814149"/>
            <a:ext cx="661307" cy="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83483" y="2027703"/>
            <a:ext cx="2108269" cy="369332"/>
          </a:xfrm>
          <a:prstGeom prst="rect">
            <a:avLst/>
          </a:prstGeom>
        </p:spPr>
        <p:txBody>
          <a:bodyPr wrap="none">
            <a:spAutoFit/>
          </a:bodyPr>
          <a:lstStyle/>
          <a:p>
            <a:r>
              <a:rPr lang="en-IN" dirty="0">
                <a:latin typeface="Helvetica Neue" panose="020B0604020202020204" charset="0"/>
              </a:rPr>
              <a:t>D3: Dog eats meat</a:t>
            </a:r>
            <a:endParaRPr lang="en-IN" sz="2000" dirty="0">
              <a:latin typeface="Helvetica Neue" panose="020B0604020202020204" charset="0"/>
            </a:endParaRPr>
          </a:p>
        </p:txBody>
      </p:sp>
      <p:cxnSp>
        <p:nvCxnSpPr>
          <p:cNvPr id="12" name="Straight Arrow Connector 11"/>
          <p:cNvCxnSpPr/>
          <p:nvPr/>
        </p:nvCxnSpPr>
        <p:spPr>
          <a:xfrm>
            <a:off x="2228995" y="2216140"/>
            <a:ext cx="661307" cy="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81431" y="2397035"/>
            <a:ext cx="2069797" cy="369332"/>
          </a:xfrm>
          <a:prstGeom prst="rect">
            <a:avLst/>
          </a:prstGeom>
        </p:spPr>
        <p:txBody>
          <a:bodyPr wrap="none">
            <a:spAutoFit/>
          </a:bodyPr>
          <a:lstStyle/>
          <a:p>
            <a:r>
              <a:rPr lang="en-IN" dirty="0">
                <a:latin typeface="Helvetica Neue" panose="020B0604020202020204" charset="0"/>
              </a:rPr>
              <a:t>D4: Man eats food</a:t>
            </a:r>
            <a:endParaRPr lang="en-IN" sz="2000" dirty="0">
              <a:latin typeface="Helvetica Neue" panose="020B0604020202020204" charset="0"/>
            </a:endParaRPr>
          </a:p>
        </p:txBody>
      </p:sp>
      <p:cxnSp>
        <p:nvCxnSpPr>
          <p:cNvPr id="14" name="Straight Arrow Connector 13"/>
          <p:cNvCxnSpPr/>
          <p:nvPr/>
        </p:nvCxnSpPr>
        <p:spPr>
          <a:xfrm>
            <a:off x="2264196" y="2563712"/>
            <a:ext cx="661307" cy="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73710" y="3843051"/>
            <a:ext cx="8870290" cy="2862322"/>
          </a:xfrm>
          <a:prstGeom prst="rect">
            <a:avLst/>
          </a:prstGeom>
          <a:noFill/>
        </p:spPr>
        <p:txBody>
          <a:bodyPr wrap="square" rtlCol="0">
            <a:spAutoFit/>
          </a:bodyPr>
          <a:lstStyle/>
          <a:p>
            <a:r>
              <a:rPr lang="en-IN" sz="2000" b="1" dirty="0">
                <a:latin typeface="Helvetica Neue" panose="020B0604020202020204" charset="0"/>
              </a:rPr>
              <a:t>Cons:</a:t>
            </a:r>
          </a:p>
          <a:p>
            <a:pPr marL="285750" indent="-285750">
              <a:buFont typeface="Arial" panose="020B0604020202020204" pitchFamily="34" charset="0"/>
              <a:buChar char="•"/>
            </a:pPr>
            <a:r>
              <a:rPr lang="en-US" sz="1600" dirty="0">
                <a:latin typeface="Helvetica Neue" panose="020B0604020202020204" charset="0"/>
              </a:rPr>
              <a:t>The size of the vector increases with the size of the vocabulary. Thus, sparsity continues to be a problem.</a:t>
            </a:r>
          </a:p>
          <a:p>
            <a:pPr marL="285750" indent="-285750">
              <a:buFont typeface="Arial" panose="020B0604020202020204" pitchFamily="34" charset="0"/>
              <a:buChar char="•"/>
            </a:pPr>
            <a:endParaRPr lang="en-US" sz="1600" dirty="0">
              <a:latin typeface="Helvetica Neue" panose="020B0604020202020204" charset="0"/>
            </a:endParaRPr>
          </a:p>
          <a:p>
            <a:pPr marL="285750" indent="-285750">
              <a:buFont typeface="Arial" panose="020B0604020202020204" pitchFamily="34" charset="0"/>
              <a:buChar char="•"/>
            </a:pPr>
            <a:r>
              <a:rPr lang="en-US" sz="1600" dirty="0">
                <a:latin typeface="Helvetica Neue" panose="020B0604020202020204" charset="0"/>
              </a:rPr>
              <a:t>It does not capture the similarity between different words that mean the same thing. Say we have three documents: “I run”, “I ran”, and “I ate”. Bow vectors of all three documents will be equally apart.</a:t>
            </a:r>
          </a:p>
          <a:p>
            <a:pPr marL="285750" indent="-285750">
              <a:buFont typeface="Arial" panose="020B0604020202020204" pitchFamily="34" charset="0"/>
              <a:buChar char="•"/>
            </a:pPr>
            <a:endParaRPr lang="en-US" sz="1600" dirty="0">
              <a:latin typeface="Helvetica Neue" panose="020B0604020202020204" charset="0"/>
            </a:endParaRPr>
          </a:p>
          <a:p>
            <a:pPr marL="285750" indent="-285750">
              <a:buFont typeface="Arial" panose="020B0604020202020204" pitchFamily="34" charset="0"/>
              <a:buChar char="•"/>
            </a:pPr>
            <a:r>
              <a:rPr lang="en-US" sz="1600" dirty="0">
                <a:latin typeface="Helvetica Neue" panose="020B0604020202020204" charset="0"/>
              </a:rPr>
              <a:t>Cannot handle out of vocabulary</a:t>
            </a:r>
          </a:p>
          <a:p>
            <a:pPr marL="285750" indent="-285750">
              <a:buFont typeface="Arial" panose="020B0604020202020204" pitchFamily="34" charset="0"/>
              <a:buChar char="•"/>
            </a:pPr>
            <a:endParaRPr lang="en-US" sz="1600" dirty="0">
              <a:latin typeface="Helvetica Neue" panose="020B0604020202020204" charset="0"/>
            </a:endParaRPr>
          </a:p>
          <a:p>
            <a:pPr marL="285750" indent="-285750">
              <a:buFont typeface="Arial" panose="020B0604020202020204" pitchFamily="34" charset="0"/>
              <a:buChar char="•"/>
            </a:pPr>
            <a:r>
              <a:rPr lang="en-US" sz="1600" dirty="0">
                <a:latin typeface="Helvetica Neue" panose="020B0604020202020204" charset="0"/>
              </a:rPr>
              <a:t>D1 and D2 vectors are same. It means word order information is lost in </a:t>
            </a:r>
            <a:r>
              <a:rPr lang="en-IN" sz="1600" dirty="0">
                <a:latin typeface="Helvetica Neue" panose="020B0604020202020204" charset="0"/>
              </a:rPr>
              <a:t>this representation</a:t>
            </a:r>
          </a:p>
        </p:txBody>
      </p:sp>
    </p:spTree>
    <p:extLst>
      <p:ext uri="{BB962C8B-B14F-4D97-AF65-F5344CB8AC3E}">
        <p14:creationId xmlns:p14="http://schemas.microsoft.com/office/powerpoint/2010/main" val="4163841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TF-IDF</a:t>
            </a:r>
          </a:p>
        </p:txBody>
      </p:sp>
      <p:sp>
        <p:nvSpPr>
          <p:cNvPr id="3" name="Content Placeholder 2"/>
          <p:cNvSpPr>
            <a:spLocks noGrp="1"/>
          </p:cNvSpPr>
          <p:nvPr>
            <p:ph idx="1"/>
          </p:nvPr>
        </p:nvSpPr>
        <p:spPr>
          <a:xfrm>
            <a:off x="196759" y="1473360"/>
            <a:ext cx="8750481" cy="2143420"/>
          </a:xfrm>
        </p:spPr>
        <p:txBody>
          <a:bodyPr>
            <a:normAutofit fontScale="70000" lnSpcReduction="20000"/>
          </a:bodyPr>
          <a:lstStyle/>
          <a:p>
            <a:pPr>
              <a:lnSpc>
                <a:spcPct val="120000"/>
              </a:lnSpc>
            </a:pPr>
            <a:r>
              <a:rPr lang="en-IN" i="1" dirty="0"/>
              <a:t>TF-IDF score = TF * IDF</a:t>
            </a:r>
          </a:p>
          <a:p>
            <a:pPr>
              <a:lnSpc>
                <a:spcPct val="120000"/>
              </a:lnSpc>
            </a:pPr>
            <a:endParaRPr lang="en-US" dirty="0"/>
          </a:p>
          <a:p>
            <a:pPr>
              <a:lnSpc>
                <a:spcPct val="120000"/>
              </a:lnSpc>
            </a:pPr>
            <a:r>
              <a:rPr lang="en-US" dirty="0"/>
              <a:t>The intuition behind TF-IDF : </a:t>
            </a:r>
          </a:p>
          <a:p>
            <a:pPr lvl="1">
              <a:lnSpc>
                <a:spcPct val="120000"/>
              </a:lnSpc>
            </a:pPr>
            <a:r>
              <a:rPr lang="en-US" dirty="0"/>
              <a:t>if a word </a:t>
            </a:r>
            <a:r>
              <a:rPr lang="en-US" i="1" dirty="0"/>
              <a:t>w </a:t>
            </a:r>
            <a:r>
              <a:rPr lang="en-US" dirty="0"/>
              <a:t>appears many times in a document </a:t>
            </a:r>
            <a:r>
              <a:rPr lang="en-US" i="1" dirty="0"/>
              <a:t>d</a:t>
            </a:r>
            <a:r>
              <a:rPr lang="en-US" dirty="0"/>
              <a:t>i but does not occur much in the rest of the documents </a:t>
            </a:r>
            <a:r>
              <a:rPr lang="en-US" i="1" dirty="0"/>
              <a:t>d</a:t>
            </a:r>
            <a:r>
              <a:rPr lang="en-US" dirty="0"/>
              <a:t>j in the corpus, then the word </a:t>
            </a:r>
            <a:r>
              <a:rPr lang="en-US" i="1" dirty="0"/>
              <a:t>w </a:t>
            </a:r>
            <a:r>
              <a:rPr lang="en-US" dirty="0"/>
              <a:t>must be of great importance to the document </a:t>
            </a:r>
            <a:r>
              <a:rPr lang="en-US" i="1" dirty="0"/>
              <a:t>d</a:t>
            </a:r>
            <a:r>
              <a:rPr lang="en-US" dirty="0"/>
              <a:t>i.</a:t>
            </a:r>
          </a:p>
          <a:p>
            <a:pPr lvl="1"/>
            <a:endParaRPr lang="en-US" dirty="0"/>
          </a:p>
          <a:p>
            <a:pPr lvl="1"/>
            <a:endParaRPr lang="en-US" dirty="0"/>
          </a:p>
          <a:p>
            <a:endParaRPr lang="en-IN" dirty="0"/>
          </a:p>
        </p:txBody>
      </p:sp>
      <p:pic>
        <p:nvPicPr>
          <p:cNvPr id="4" name="Picture 3"/>
          <p:cNvPicPr>
            <a:picLocks noChangeAspect="1"/>
          </p:cNvPicPr>
          <p:nvPr/>
        </p:nvPicPr>
        <p:blipFill>
          <a:blip r:embed="rId2"/>
          <a:stretch>
            <a:fillRect/>
          </a:stretch>
        </p:blipFill>
        <p:spPr>
          <a:xfrm>
            <a:off x="1200966" y="4323786"/>
            <a:ext cx="5581302" cy="588982"/>
          </a:xfrm>
          <a:prstGeom prst="rect">
            <a:avLst/>
          </a:prstGeom>
        </p:spPr>
      </p:pic>
      <p:pic>
        <p:nvPicPr>
          <p:cNvPr id="5" name="Picture 4"/>
          <p:cNvPicPr>
            <a:picLocks noChangeAspect="1"/>
          </p:cNvPicPr>
          <p:nvPr/>
        </p:nvPicPr>
        <p:blipFill>
          <a:blip r:embed="rId3"/>
          <a:stretch>
            <a:fillRect/>
          </a:stretch>
        </p:blipFill>
        <p:spPr>
          <a:xfrm>
            <a:off x="1200966" y="5231305"/>
            <a:ext cx="5752753" cy="621653"/>
          </a:xfrm>
          <a:prstGeom prst="rect">
            <a:avLst/>
          </a:prstGeom>
        </p:spPr>
      </p:pic>
    </p:spTree>
    <p:extLst>
      <p:ext uri="{BB962C8B-B14F-4D97-AF65-F5344CB8AC3E}">
        <p14:creationId xmlns:p14="http://schemas.microsoft.com/office/powerpoint/2010/main" val="888425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TF-IDF example</a:t>
            </a:r>
          </a:p>
        </p:txBody>
      </p:sp>
      <p:sp>
        <p:nvSpPr>
          <p:cNvPr id="3" name="Rectangle 2"/>
          <p:cNvSpPr/>
          <p:nvPr/>
        </p:nvSpPr>
        <p:spPr>
          <a:xfrm>
            <a:off x="187779" y="1057264"/>
            <a:ext cx="6368142" cy="646331"/>
          </a:xfrm>
          <a:prstGeom prst="rect">
            <a:avLst/>
          </a:prstGeom>
        </p:spPr>
        <p:txBody>
          <a:bodyPr wrap="square">
            <a:spAutoFit/>
          </a:bodyPr>
          <a:lstStyle/>
          <a:p>
            <a:r>
              <a:rPr lang="en-US" dirty="0">
                <a:solidFill>
                  <a:srgbClr val="444444"/>
                </a:solidFill>
                <a:latin typeface="Open Sans"/>
              </a:rPr>
              <a:t>Sentence 1: The car is driven on the road.</a:t>
            </a:r>
            <a:br>
              <a:rPr lang="en-US" dirty="0"/>
            </a:br>
            <a:r>
              <a:rPr lang="en-US" dirty="0">
                <a:solidFill>
                  <a:srgbClr val="444444"/>
                </a:solidFill>
                <a:latin typeface="Open Sans"/>
              </a:rPr>
              <a:t>Sentence 2: The truck is driven on the highway.</a:t>
            </a:r>
            <a:endParaRPr lang="en-IN" dirty="0"/>
          </a:p>
        </p:txBody>
      </p:sp>
      <p:pic>
        <p:nvPicPr>
          <p:cNvPr id="2050" name="Picture 2" descr="nl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61" y="1769942"/>
            <a:ext cx="5461453" cy="273931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622295" y="5227818"/>
            <a:ext cx="7113365" cy="1146315"/>
            <a:chOff x="622295" y="5227818"/>
            <a:chExt cx="7113365" cy="1146315"/>
          </a:xfrm>
        </p:grpSpPr>
        <p:pic>
          <p:nvPicPr>
            <p:cNvPr id="14" name="Picture 13"/>
            <p:cNvPicPr>
              <a:picLocks noChangeAspect="1"/>
            </p:cNvPicPr>
            <p:nvPr/>
          </p:nvPicPr>
          <p:blipFill rotWithShape="1">
            <a:blip r:embed="rId3"/>
            <a:srcRect l="4509"/>
            <a:stretch/>
          </p:blipFill>
          <p:spPr>
            <a:xfrm>
              <a:off x="2110467" y="5227818"/>
              <a:ext cx="5625193" cy="1104996"/>
            </a:xfrm>
            <a:prstGeom prst="rect">
              <a:avLst/>
            </a:prstGeom>
          </p:spPr>
        </p:pic>
        <p:sp>
          <p:nvSpPr>
            <p:cNvPr id="15" name="Rectangle 14"/>
            <p:cNvSpPr/>
            <p:nvPr/>
          </p:nvSpPr>
          <p:spPr>
            <a:xfrm>
              <a:off x="622295" y="5595650"/>
              <a:ext cx="1351652" cy="369332"/>
            </a:xfrm>
            <a:prstGeom prst="rect">
              <a:avLst/>
            </a:prstGeom>
          </p:spPr>
          <p:txBody>
            <a:bodyPr wrap="none">
              <a:spAutoFit/>
            </a:bodyPr>
            <a:lstStyle/>
            <a:p>
              <a:r>
                <a:rPr lang="en-US" dirty="0">
                  <a:solidFill>
                    <a:srgbClr val="444444"/>
                  </a:solidFill>
                  <a:latin typeface="Open Sans"/>
                </a:rPr>
                <a:t>Sentence 1</a:t>
              </a:r>
              <a:endParaRPr lang="en-IN" dirty="0"/>
            </a:p>
          </p:txBody>
        </p:sp>
        <p:sp>
          <p:nvSpPr>
            <p:cNvPr id="16" name="Rectangle 15"/>
            <p:cNvSpPr/>
            <p:nvPr/>
          </p:nvSpPr>
          <p:spPr>
            <a:xfrm>
              <a:off x="622295" y="6004801"/>
              <a:ext cx="1351652" cy="369332"/>
            </a:xfrm>
            <a:prstGeom prst="rect">
              <a:avLst/>
            </a:prstGeom>
          </p:spPr>
          <p:txBody>
            <a:bodyPr wrap="none">
              <a:spAutoFit/>
            </a:bodyPr>
            <a:lstStyle/>
            <a:p>
              <a:r>
                <a:rPr lang="en-US" dirty="0">
                  <a:solidFill>
                    <a:srgbClr val="444444"/>
                  </a:solidFill>
                  <a:latin typeface="Open Sans"/>
                </a:rPr>
                <a:t>Sentence 2</a:t>
              </a:r>
              <a:endParaRPr lang="en-IN" dirty="0"/>
            </a:p>
          </p:txBody>
        </p:sp>
      </p:grpSp>
    </p:spTree>
    <p:extLst>
      <p:ext uri="{BB962C8B-B14F-4D97-AF65-F5344CB8AC3E}">
        <p14:creationId xmlns:p14="http://schemas.microsoft.com/office/powerpoint/2010/main" val="3827494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TF-IDF </a:t>
            </a:r>
          </a:p>
        </p:txBody>
      </p:sp>
      <p:sp>
        <p:nvSpPr>
          <p:cNvPr id="3" name="Content Placeholder 2"/>
          <p:cNvSpPr>
            <a:spLocks noGrp="1"/>
          </p:cNvSpPr>
          <p:nvPr>
            <p:ph idx="1"/>
          </p:nvPr>
        </p:nvSpPr>
        <p:spPr>
          <a:xfrm>
            <a:off x="393519" y="1224733"/>
            <a:ext cx="7886700" cy="1983831"/>
          </a:xfrm>
        </p:spPr>
        <p:txBody>
          <a:bodyPr/>
          <a:lstStyle/>
          <a:p>
            <a:r>
              <a:rPr lang="en-IN" dirty="0"/>
              <a:t>Dis advantages: </a:t>
            </a:r>
          </a:p>
          <a:p>
            <a:pPr lvl="1"/>
            <a:r>
              <a:rPr lang="en-IN" dirty="0"/>
              <a:t>cannot handle OOV words.</a:t>
            </a:r>
          </a:p>
          <a:p>
            <a:pPr lvl="1"/>
            <a:r>
              <a:rPr lang="en-IN" dirty="0"/>
              <a:t>Sparsity: Leads to overfitting</a:t>
            </a:r>
          </a:p>
          <a:p>
            <a:pPr lvl="1"/>
            <a:r>
              <a:rPr lang="en-IN" dirty="0"/>
              <a:t>Cannot capture relation ship between words</a:t>
            </a:r>
          </a:p>
        </p:txBody>
      </p:sp>
    </p:spTree>
    <p:extLst>
      <p:ext uri="{BB962C8B-B14F-4D97-AF65-F5344CB8AC3E}">
        <p14:creationId xmlns:p14="http://schemas.microsoft.com/office/powerpoint/2010/main" val="29077809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50"/>
          <p:cNvSpPr txBox="1"/>
          <p:nvPr/>
        </p:nvSpPr>
        <p:spPr>
          <a:xfrm>
            <a:off x="534924" y="3215249"/>
            <a:ext cx="7790545" cy="989357"/>
          </a:xfrm>
          <a:prstGeom prst="rect">
            <a:avLst/>
          </a:prstGeom>
          <a:noFill/>
          <a:ln>
            <a:noFill/>
          </a:ln>
        </p:spPr>
        <p:txBody>
          <a:bodyPr spcFirstLastPara="1" wrap="square" lIns="91425" tIns="91425" rIns="91425" bIns="91425" anchor="ctr" anchorCtr="0">
            <a:noAutofit/>
          </a:bodyPr>
          <a:lstStyle/>
          <a:p>
            <a:r>
              <a:rPr lang="en-US" sz="3000" b="1" dirty="0">
                <a:solidFill>
                  <a:schemeClr val="dk1"/>
                </a:solidFill>
                <a:latin typeface="Avenir"/>
                <a:ea typeface="Avenir"/>
                <a:cs typeface="Avenir"/>
                <a:sym typeface="Avenir"/>
              </a:rPr>
              <a:t>TF-IDF Vector</a:t>
            </a:r>
            <a:endParaRPr sz="3000" b="1" dirty="0">
              <a:solidFill>
                <a:schemeClr val="dk1"/>
              </a:solidFill>
              <a:latin typeface="Avenir"/>
              <a:ea typeface="Avenir"/>
              <a:cs typeface="Avenir"/>
              <a:sym typeface="Avenir"/>
            </a:endParaRPr>
          </a:p>
          <a:p>
            <a:r>
              <a:rPr lang="en-US" sz="3000" b="1" dirty="0">
                <a:solidFill>
                  <a:schemeClr val="dk1"/>
                </a:solidFill>
                <a:latin typeface="Avenir"/>
                <a:ea typeface="Avenir"/>
                <a:cs typeface="Avenir"/>
                <a:sym typeface="Avenir"/>
              </a:rPr>
              <a:t>Not just simple counting  Home work</a:t>
            </a:r>
            <a:endParaRPr sz="3000" b="1" dirty="0">
              <a:solidFill>
                <a:schemeClr val="dk1"/>
              </a:solidFill>
              <a:latin typeface="Avenir"/>
              <a:ea typeface="Avenir"/>
              <a:cs typeface="Avenir"/>
              <a:sym typeface="Avenir"/>
            </a:endParaRPr>
          </a:p>
        </p:txBody>
      </p:sp>
    </p:spTree>
    <p:extLst>
      <p:ext uri="{BB962C8B-B14F-4D97-AF65-F5344CB8AC3E}">
        <p14:creationId xmlns:p14="http://schemas.microsoft.com/office/powerpoint/2010/main" val="22936578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51"/>
          <p:cNvSpPr txBox="1"/>
          <p:nvPr/>
        </p:nvSpPr>
        <p:spPr>
          <a:xfrm>
            <a:off x="487125" y="1107625"/>
            <a:ext cx="3653400" cy="374100"/>
          </a:xfrm>
          <a:prstGeom prst="rect">
            <a:avLst/>
          </a:prstGeom>
          <a:noFill/>
          <a:ln>
            <a:noFill/>
          </a:ln>
        </p:spPr>
        <p:txBody>
          <a:bodyPr spcFirstLastPara="1" wrap="square" lIns="91425" tIns="91425" rIns="91425" bIns="91425" anchor="t" anchorCtr="0">
            <a:noAutofit/>
          </a:bodyPr>
          <a:lstStyle/>
          <a:p>
            <a:r>
              <a:rPr lang="en-US" sz="1200">
                <a:solidFill>
                  <a:schemeClr val="dk1"/>
                </a:solidFill>
                <a:latin typeface="Proxima Nova"/>
                <a:ea typeface="Proxima Nova"/>
                <a:cs typeface="Proxima Nova"/>
                <a:sym typeface="Proxima Nova"/>
              </a:rPr>
              <a:t>Document #1</a:t>
            </a:r>
            <a:endParaRPr sz="1200">
              <a:solidFill>
                <a:schemeClr val="dk1"/>
              </a:solidFill>
              <a:latin typeface="Proxima Nova"/>
              <a:ea typeface="Proxima Nova"/>
              <a:cs typeface="Proxima Nova"/>
              <a:sym typeface="Proxima Nova"/>
            </a:endParaRPr>
          </a:p>
        </p:txBody>
      </p:sp>
      <p:graphicFrame>
        <p:nvGraphicFramePr>
          <p:cNvPr id="544" name="Google Shape;544;p51"/>
          <p:cNvGraphicFramePr/>
          <p:nvPr/>
        </p:nvGraphicFramePr>
        <p:xfrm>
          <a:off x="511650" y="2332625"/>
          <a:ext cx="1428638" cy="3169648"/>
        </p:xfrm>
        <a:graphic>
          <a:graphicData uri="http://schemas.openxmlformats.org/drawingml/2006/table">
            <a:tbl>
              <a:tblPr>
                <a:noFill/>
              </a:tblPr>
              <a:tblGrid>
                <a:gridCol w="627169">
                  <a:extLst>
                    <a:ext uri="{9D8B030D-6E8A-4147-A177-3AD203B41FA5}">
                      <a16:colId xmlns:a16="http://schemas.microsoft.com/office/drawing/2014/main" val="20000"/>
                    </a:ext>
                  </a:extLst>
                </a:gridCol>
                <a:gridCol w="801469">
                  <a:extLst>
                    <a:ext uri="{9D8B030D-6E8A-4147-A177-3AD203B41FA5}">
                      <a16:colId xmlns:a16="http://schemas.microsoft.com/office/drawing/2014/main" val="20001"/>
                    </a:ext>
                  </a:extLst>
                </a:gridCol>
              </a:tblGrid>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He</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is</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2</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a</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good</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2</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boy</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she</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5"/>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also</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6"/>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b="1" u="none" strike="noStrike" cap="none">
                          <a:latin typeface="Proxima Nova"/>
                          <a:ea typeface="Proxima Nova"/>
                          <a:cs typeface="Proxima Nova"/>
                          <a:sym typeface="Proxima Nova"/>
                        </a:rPr>
                        <a:t>Total</a:t>
                      </a:r>
                      <a:endParaRPr sz="1200" b="1"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b="1" u="none" strike="noStrike" cap="none">
                          <a:latin typeface="Proxima Nova"/>
                          <a:ea typeface="Proxima Nova"/>
                          <a:cs typeface="Proxima Nova"/>
                          <a:sym typeface="Proxima Nova"/>
                        </a:rPr>
                        <a:t>9</a:t>
                      </a:r>
                      <a:endParaRPr sz="1200" b="1"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7"/>
                  </a:ext>
                </a:extLst>
              </a:tr>
            </a:tbl>
          </a:graphicData>
        </a:graphic>
      </p:graphicFrame>
      <p:sp>
        <p:nvSpPr>
          <p:cNvPr id="545" name="Google Shape;545;p51"/>
          <p:cNvSpPr txBox="1"/>
          <p:nvPr/>
        </p:nvSpPr>
        <p:spPr>
          <a:xfrm>
            <a:off x="3940650" y="3652163"/>
            <a:ext cx="3308175" cy="877275"/>
          </a:xfrm>
          <a:prstGeom prst="rect">
            <a:avLst/>
          </a:prstGeom>
          <a:noFill/>
          <a:ln>
            <a:noFill/>
          </a:ln>
        </p:spPr>
        <p:txBody>
          <a:bodyPr spcFirstLastPara="1" wrap="square" lIns="91425" tIns="91425" rIns="91425" bIns="91425" anchor="ctr" anchorCtr="0">
            <a:noAutofit/>
          </a:bodyPr>
          <a:lstStyle/>
          <a:p>
            <a:r>
              <a:rPr lang="en-US">
                <a:solidFill>
                  <a:srgbClr val="434343"/>
                </a:solidFill>
                <a:latin typeface="Cambria"/>
                <a:ea typeface="Cambria"/>
                <a:cs typeface="Cambria"/>
                <a:sym typeface="Cambria"/>
              </a:rPr>
              <a:t>     TF(He, doc#1)  = 1/9 = 0.11</a:t>
            </a:r>
            <a:endParaRPr>
              <a:solidFill>
                <a:srgbClr val="434343"/>
              </a:solidFill>
              <a:latin typeface="Cambria"/>
              <a:ea typeface="Cambria"/>
              <a:cs typeface="Cambria"/>
              <a:sym typeface="Cambria"/>
            </a:endParaRPr>
          </a:p>
          <a:p>
            <a:endParaRPr>
              <a:solidFill>
                <a:srgbClr val="434343"/>
              </a:solidFill>
              <a:latin typeface="Cambria"/>
              <a:ea typeface="Cambria"/>
              <a:cs typeface="Cambria"/>
              <a:sym typeface="Cambria"/>
            </a:endParaRPr>
          </a:p>
          <a:p>
            <a:r>
              <a:rPr lang="en-US">
                <a:solidFill>
                  <a:srgbClr val="434343"/>
                </a:solidFill>
                <a:latin typeface="Cambria"/>
                <a:ea typeface="Cambria"/>
                <a:cs typeface="Cambria"/>
                <a:sym typeface="Cambria"/>
              </a:rPr>
              <a:t>  TF(good, doc#1) =  2/9 = 0.22</a:t>
            </a:r>
            <a:endParaRPr>
              <a:solidFill>
                <a:srgbClr val="434343"/>
              </a:solidFill>
              <a:latin typeface="Cambria"/>
              <a:ea typeface="Cambria"/>
              <a:cs typeface="Cambria"/>
              <a:sym typeface="Cambria"/>
            </a:endParaRPr>
          </a:p>
        </p:txBody>
      </p:sp>
      <p:pic>
        <p:nvPicPr>
          <p:cNvPr id="546" name="Google Shape;546;p51"/>
          <p:cNvPicPr preferRelativeResize="0"/>
          <p:nvPr/>
        </p:nvPicPr>
        <p:blipFill rotWithShape="1">
          <a:blip r:embed="rId3">
            <a:alphaModFix/>
          </a:blip>
          <a:srcRect/>
          <a:stretch/>
        </p:blipFill>
        <p:spPr>
          <a:xfrm>
            <a:off x="3940658" y="2448269"/>
            <a:ext cx="3943737" cy="590000"/>
          </a:xfrm>
          <a:prstGeom prst="rect">
            <a:avLst/>
          </a:prstGeom>
          <a:noFill/>
          <a:ln>
            <a:noFill/>
          </a:ln>
        </p:spPr>
      </p:pic>
      <p:sp>
        <p:nvSpPr>
          <p:cNvPr id="547" name="Google Shape;547;p51"/>
          <p:cNvSpPr/>
          <p:nvPr/>
        </p:nvSpPr>
        <p:spPr>
          <a:xfrm>
            <a:off x="3940650" y="4907750"/>
            <a:ext cx="3653400" cy="660000"/>
          </a:xfrm>
          <a:prstGeom prst="rect">
            <a:avLst/>
          </a:prstGeom>
          <a:solidFill>
            <a:srgbClr val="C9DAF8"/>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indent="457189" algn="ctr"/>
            <a:r>
              <a:rPr lang="en-US" sz="1200">
                <a:solidFill>
                  <a:schemeClr val="dk1"/>
                </a:solidFill>
                <a:latin typeface="Avenir"/>
                <a:ea typeface="Avenir"/>
                <a:cs typeface="Avenir"/>
                <a:sym typeface="Avenir"/>
              </a:rPr>
              <a:t>TF captures how important a word is to the document (without looking at other documents in the dataset) </a:t>
            </a:r>
            <a:endParaRPr sz="1200">
              <a:solidFill>
                <a:schemeClr val="dk1"/>
              </a:solidFill>
              <a:latin typeface="Avenir"/>
              <a:ea typeface="Avenir"/>
              <a:cs typeface="Avenir"/>
              <a:sym typeface="Avenir"/>
            </a:endParaRPr>
          </a:p>
        </p:txBody>
      </p:sp>
      <p:sp>
        <p:nvSpPr>
          <p:cNvPr id="548" name="Google Shape;548;p51"/>
          <p:cNvSpPr/>
          <p:nvPr/>
        </p:nvSpPr>
        <p:spPr>
          <a:xfrm>
            <a:off x="511650" y="1538729"/>
            <a:ext cx="4135272"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indent="266700"/>
            <a:r>
              <a:rPr lang="en-US">
                <a:solidFill>
                  <a:schemeClr val="dk1"/>
                </a:solidFill>
                <a:latin typeface="Roboto"/>
                <a:ea typeface="Roboto"/>
                <a:cs typeface="Roboto"/>
                <a:sym typeface="Roboto"/>
              </a:rPr>
              <a:t>He is a good boy. She is also good.</a:t>
            </a:r>
            <a:endParaRPr>
              <a:solidFill>
                <a:schemeClr val="dk1"/>
              </a:solidFill>
              <a:latin typeface="Roboto"/>
              <a:ea typeface="Roboto"/>
              <a:cs typeface="Roboto"/>
              <a:sym typeface="Roboto"/>
            </a:endParaRPr>
          </a:p>
        </p:txBody>
      </p:sp>
    </p:spTree>
    <p:extLst>
      <p:ext uri="{BB962C8B-B14F-4D97-AF65-F5344CB8AC3E}">
        <p14:creationId xmlns:p14="http://schemas.microsoft.com/office/powerpoint/2010/main" val="313710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4"/>
                                        </p:tgtEl>
                                        <p:attrNameLst>
                                          <p:attrName>style.visibility</p:attrName>
                                        </p:attrNameLst>
                                      </p:cBhvr>
                                      <p:to>
                                        <p:strVal val="visible"/>
                                      </p:to>
                                    </p:set>
                                    <p:animEffect transition="in" filter="fade">
                                      <p:cBhvr>
                                        <p:cTn id="7" dur="1000"/>
                                        <p:tgtEl>
                                          <p:spTgt spid="5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6"/>
                                        </p:tgtEl>
                                        <p:attrNameLst>
                                          <p:attrName>style.visibility</p:attrName>
                                        </p:attrNameLst>
                                      </p:cBhvr>
                                      <p:to>
                                        <p:strVal val="visible"/>
                                      </p:to>
                                    </p:set>
                                    <p:animEffect transition="in" filter="fade">
                                      <p:cBhvr>
                                        <p:cTn id="12" dur="1000"/>
                                        <p:tgtEl>
                                          <p:spTgt spid="5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5">
                                            <p:txEl>
                                              <p:pRg st="0" end="0"/>
                                            </p:txEl>
                                          </p:spTgt>
                                        </p:tgtEl>
                                        <p:attrNameLst>
                                          <p:attrName>style.visibility</p:attrName>
                                        </p:attrNameLst>
                                      </p:cBhvr>
                                      <p:to>
                                        <p:strVal val="visible"/>
                                      </p:to>
                                    </p:set>
                                    <p:animEffect transition="in" filter="fade">
                                      <p:cBhvr>
                                        <p:cTn id="17" dur="1000"/>
                                        <p:tgtEl>
                                          <p:spTgt spid="54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5">
                                            <p:txEl>
                                              <p:pRg st="2" end="2"/>
                                            </p:txEl>
                                          </p:spTgt>
                                        </p:tgtEl>
                                        <p:attrNameLst>
                                          <p:attrName>style.visibility</p:attrName>
                                        </p:attrNameLst>
                                      </p:cBhvr>
                                      <p:to>
                                        <p:strVal val="visible"/>
                                      </p:to>
                                    </p:set>
                                    <p:animEffect transition="in" filter="fade">
                                      <p:cBhvr>
                                        <p:cTn id="22" dur="1000"/>
                                        <p:tgtEl>
                                          <p:spTgt spid="54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7"/>
                                        </p:tgtEl>
                                        <p:attrNameLst>
                                          <p:attrName>style.visibility</p:attrName>
                                        </p:attrNameLst>
                                      </p:cBhvr>
                                      <p:to>
                                        <p:strVal val="visible"/>
                                      </p:to>
                                    </p:set>
                                    <p:animEffect transition="in" filter="fade">
                                      <p:cBhvr>
                                        <p:cTn id="27" dur="1000"/>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p:nvPr/>
        </p:nvSpPr>
        <p:spPr>
          <a:xfrm>
            <a:off x="2214300" y="5263225"/>
            <a:ext cx="4715400" cy="449100"/>
          </a:xfrm>
          <a:prstGeom prst="rect">
            <a:avLst/>
          </a:prstGeom>
          <a:noFill/>
          <a:ln>
            <a:noFill/>
          </a:ln>
        </p:spPr>
        <p:txBody>
          <a:bodyPr spcFirstLastPara="1" wrap="square" lIns="91425" tIns="91425" rIns="91425" bIns="91425" anchor="ctr" anchorCtr="0">
            <a:noAutofit/>
          </a:bodyPr>
          <a:lstStyle/>
          <a:p>
            <a:pPr algn="ctr"/>
            <a:r>
              <a:rPr lang="en-US" b="1">
                <a:solidFill>
                  <a:srgbClr val="38761D"/>
                </a:solidFill>
                <a:latin typeface="Roboto"/>
                <a:ea typeface="Roboto"/>
                <a:cs typeface="Roboto"/>
                <a:sym typeface="Roboto"/>
              </a:rPr>
              <a:t>Some examples of Language Data</a:t>
            </a:r>
            <a:endParaRPr b="1">
              <a:solidFill>
                <a:srgbClr val="38761D"/>
              </a:solidFill>
              <a:latin typeface="Roboto"/>
              <a:ea typeface="Roboto"/>
              <a:cs typeface="Roboto"/>
              <a:sym typeface="Roboto"/>
            </a:endParaRPr>
          </a:p>
        </p:txBody>
      </p:sp>
      <p:sp>
        <p:nvSpPr>
          <p:cNvPr id="128" name="Google Shape;128;p5"/>
          <p:cNvSpPr txBox="1"/>
          <p:nvPr/>
        </p:nvSpPr>
        <p:spPr>
          <a:xfrm>
            <a:off x="923925" y="2863096"/>
            <a:ext cx="1840800" cy="235200"/>
          </a:xfrm>
          <a:prstGeom prst="rect">
            <a:avLst/>
          </a:prstGeom>
          <a:noFill/>
          <a:ln>
            <a:noFill/>
          </a:ln>
        </p:spPr>
        <p:txBody>
          <a:bodyPr spcFirstLastPara="1" wrap="square" lIns="91425" tIns="91425" rIns="91425" bIns="91425" anchor="t" anchorCtr="0">
            <a:noAutofit/>
          </a:bodyPr>
          <a:lstStyle/>
          <a:p>
            <a:pPr algn="ctr"/>
            <a:r>
              <a:rPr lang="en-US" sz="800">
                <a:solidFill>
                  <a:schemeClr val="dk1"/>
                </a:solidFill>
                <a:latin typeface="Roboto"/>
                <a:ea typeface="Roboto"/>
                <a:cs typeface="Roboto"/>
                <a:sym typeface="Roboto"/>
              </a:rPr>
              <a:t>Emails</a:t>
            </a:r>
            <a:endParaRPr sz="800">
              <a:solidFill>
                <a:schemeClr val="dk1"/>
              </a:solidFill>
              <a:latin typeface="Roboto"/>
              <a:ea typeface="Roboto"/>
              <a:cs typeface="Roboto"/>
              <a:sym typeface="Roboto"/>
            </a:endParaRPr>
          </a:p>
        </p:txBody>
      </p:sp>
      <p:pic>
        <p:nvPicPr>
          <p:cNvPr id="129" name="Google Shape;129;p5"/>
          <p:cNvPicPr preferRelativeResize="0"/>
          <p:nvPr/>
        </p:nvPicPr>
        <p:blipFill rotWithShape="1">
          <a:blip r:embed="rId3">
            <a:alphaModFix/>
          </a:blip>
          <a:srcRect/>
          <a:stretch/>
        </p:blipFill>
        <p:spPr>
          <a:xfrm>
            <a:off x="3532526" y="1469500"/>
            <a:ext cx="1574152" cy="1338450"/>
          </a:xfrm>
          <a:prstGeom prst="rect">
            <a:avLst/>
          </a:prstGeom>
          <a:noFill/>
          <a:ln>
            <a:noFill/>
          </a:ln>
        </p:spPr>
      </p:pic>
      <p:sp>
        <p:nvSpPr>
          <p:cNvPr id="130" name="Google Shape;130;p5"/>
          <p:cNvSpPr txBox="1"/>
          <p:nvPr/>
        </p:nvSpPr>
        <p:spPr>
          <a:xfrm>
            <a:off x="3362325" y="2863096"/>
            <a:ext cx="1840800" cy="235200"/>
          </a:xfrm>
          <a:prstGeom prst="rect">
            <a:avLst/>
          </a:prstGeom>
          <a:noFill/>
          <a:ln>
            <a:noFill/>
          </a:ln>
        </p:spPr>
        <p:txBody>
          <a:bodyPr spcFirstLastPara="1" wrap="square" lIns="91425" tIns="91425" rIns="91425" bIns="91425" anchor="t" anchorCtr="0">
            <a:noAutofit/>
          </a:bodyPr>
          <a:lstStyle/>
          <a:p>
            <a:pPr algn="ctr"/>
            <a:r>
              <a:rPr lang="en-US" sz="800">
                <a:solidFill>
                  <a:schemeClr val="dk1"/>
                </a:solidFill>
                <a:latin typeface="Roboto"/>
                <a:ea typeface="Roboto"/>
                <a:cs typeface="Roboto"/>
                <a:sym typeface="Roboto"/>
              </a:rPr>
              <a:t>Social Media Updates</a:t>
            </a:r>
            <a:endParaRPr sz="800">
              <a:solidFill>
                <a:schemeClr val="dk1"/>
              </a:solidFill>
              <a:latin typeface="Roboto"/>
              <a:ea typeface="Roboto"/>
              <a:cs typeface="Roboto"/>
              <a:sym typeface="Roboto"/>
            </a:endParaRPr>
          </a:p>
        </p:txBody>
      </p:sp>
      <p:pic>
        <p:nvPicPr>
          <p:cNvPr id="131" name="Google Shape;131;p5"/>
          <p:cNvPicPr preferRelativeResize="0"/>
          <p:nvPr/>
        </p:nvPicPr>
        <p:blipFill rotWithShape="1">
          <a:blip r:embed="rId4">
            <a:alphaModFix/>
          </a:blip>
          <a:srcRect/>
          <a:stretch/>
        </p:blipFill>
        <p:spPr>
          <a:xfrm>
            <a:off x="6081125" y="1359250"/>
            <a:ext cx="1361025" cy="1448700"/>
          </a:xfrm>
          <a:prstGeom prst="rect">
            <a:avLst/>
          </a:prstGeom>
          <a:noFill/>
          <a:ln>
            <a:noFill/>
          </a:ln>
        </p:spPr>
      </p:pic>
      <p:sp>
        <p:nvSpPr>
          <p:cNvPr id="132" name="Google Shape;132;p5"/>
          <p:cNvSpPr txBox="1"/>
          <p:nvPr/>
        </p:nvSpPr>
        <p:spPr>
          <a:xfrm>
            <a:off x="5876925" y="2863096"/>
            <a:ext cx="1840800" cy="235200"/>
          </a:xfrm>
          <a:prstGeom prst="rect">
            <a:avLst/>
          </a:prstGeom>
          <a:noFill/>
          <a:ln>
            <a:noFill/>
          </a:ln>
        </p:spPr>
        <p:txBody>
          <a:bodyPr spcFirstLastPara="1" wrap="square" lIns="91425" tIns="91425" rIns="91425" bIns="91425" anchor="t" anchorCtr="0">
            <a:noAutofit/>
          </a:bodyPr>
          <a:lstStyle/>
          <a:p>
            <a:pPr algn="ctr"/>
            <a:r>
              <a:rPr lang="en-US" sz="800">
                <a:solidFill>
                  <a:schemeClr val="dk1"/>
                </a:solidFill>
                <a:latin typeface="Roboto"/>
                <a:ea typeface="Roboto"/>
                <a:cs typeface="Roboto"/>
                <a:sym typeface="Roboto"/>
              </a:rPr>
              <a:t>Chat interactions</a:t>
            </a:r>
            <a:endParaRPr sz="800">
              <a:solidFill>
                <a:schemeClr val="dk1"/>
              </a:solidFill>
              <a:latin typeface="Roboto"/>
              <a:ea typeface="Roboto"/>
              <a:cs typeface="Roboto"/>
              <a:sym typeface="Roboto"/>
            </a:endParaRPr>
          </a:p>
        </p:txBody>
      </p:sp>
      <p:pic>
        <p:nvPicPr>
          <p:cNvPr id="133" name="Google Shape;133;p5"/>
          <p:cNvPicPr preferRelativeResize="0"/>
          <p:nvPr/>
        </p:nvPicPr>
        <p:blipFill rotWithShape="1">
          <a:blip r:embed="rId5">
            <a:alphaModFix/>
          </a:blip>
          <a:srcRect/>
          <a:stretch/>
        </p:blipFill>
        <p:spPr>
          <a:xfrm>
            <a:off x="1820301" y="3292944"/>
            <a:ext cx="1840700" cy="1538300"/>
          </a:xfrm>
          <a:prstGeom prst="rect">
            <a:avLst/>
          </a:prstGeom>
          <a:noFill/>
          <a:ln>
            <a:noFill/>
          </a:ln>
        </p:spPr>
      </p:pic>
      <p:sp>
        <p:nvSpPr>
          <p:cNvPr id="134" name="Google Shape;134;p5"/>
          <p:cNvSpPr txBox="1"/>
          <p:nvPr/>
        </p:nvSpPr>
        <p:spPr>
          <a:xfrm>
            <a:off x="1838325" y="4844296"/>
            <a:ext cx="1840800" cy="235200"/>
          </a:xfrm>
          <a:prstGeom prst="rect">
            <a:avLst/>
          </a:prstGeom>
          <a:noFill/>
          <a:ln>
            <a:noFill/>
          </a:ln>
        </p:spPr>
        <p:txBody>
          <a:bodyPr spcFirstLastPara="1" wrap="square" lIns="91425" tIns="91425" rIns="91425" bIns="91425" anchor="t" anchorCtr="0">
            <a:noAutofit/>
          </a:bodyPr>
          <a:lstStyle/>
          <a:p>
            <a:pPr algn="ctr"/>
            <a:r>
              <a:rPr lang="en-US" sz="800">
                <a:solidFill>
                  <a:schemeClr val="dk1"/>
                </a:solidFill>
                <a:latin typeface="Roboto"/>
                <a:ea typeface="Roboto"/>
                <a:cs typeface="Roboto"/>
                <a:sym typeface="Roboto"/>
              </a:rPr>
              <a:t>Office documents</a:t>
            </a:r>
            <a:endParaRPr sz="800">
              <a:solidFill>
                <a:schemeClr val="dk1"/>
              </a:solidFill>
              <a:latin typeface="Roboto"/>
              <a:ea typeface="Roboto"/>
              <a:cs typeface="Roboto"/>
              <a:sym typeface="Roboto"/>
            </a:endParaRPr>
          </a:p>
        </p:txBody>
      </p:sp>
      <p:pic>
        <p:nvPicPr>
          <p:cNvPr id="135" name="Google Shape;135;p5"/>
          <p:cNvPicPr preferRelativeResize="0"/>
          <p:nvPr/>
        </p:nvPicPr>
        <p:blipFill rotWithShape="1">
          <a:blip r:embed="rId6">
            <a:alphaModFix/>
          </a:blip>
          <a:srcRect/>
          <a:stretch/>
        </p:blipFill>
        <p:spPr>
          <a:xfrm>
            <a:off x="4502025" y="3271176"/>
            <a:ext cx="1840800" cy="1581854"/>
          </a:xfrm>
          <a:prstGeom prst="rect">
            <a:avLst/>
          </a:prstGeom>
          <a:noFill/>
          <a:ln>
            <a:noFill/>
          </a:ln>
        </p:spPr>
      </p:pic>
      <p:pic>
        <p:nvPicPr>
          <p:cNvPr id="136" name="Google Shape;136;p5"/>
          <p:cNvPicPr preferRelativeResize="0"/>
          <p:nvPr/>
        </p:nvPicPr>
        <p:blipFill rotWithShape="1">
          <a:blip r:embed="rId7">
            <a:alphaModFix/>
          </a:blip>
          <a:srcRect/>
          <a:stretch/>
        </p:blipFill>
        <p:spPr>
          <a:xfrm>
            <a:off x="1032126" y="1522525"/>
            <a:ext cx="1971326" cy="1338450"/>
          </a:xfrm>
          <a:prstGeom prst="rect">
            <a:avLst/>
          </a:prstGeom>
          <a:noFill/>
          <a:ln>
            <a:noFill/>
          </a:ln>
        </p:spPr>
      </p:pic>
      <p:sp>
        <p:nvSpPr>
          <p:cNvPr id="137" name="Google Shape;137;p5"/>
          <p:cNvSpPr txBox="1"/>
          <p:nvPr/>
        </p:nvSpPr>
        <p:spPr>
          <a:xfrm>
            <a:off x="4505325" y="4844296"/>
            <a:ext cx="1840800" cy="235200"/>
          </a:xfrm>
          <a:prstGeom prst="rect">
            <a:avLst/>
          </a:prstGeom>
          <a:noFill/>
          <a:ln>
            <a:noFill/>
          </a:ln>
        </p:spPr>
        <p:txBody>
          <a:bodyPr spcFirstLastPara="1" wrap="square" lIns="91425" tIns="91425" rIns="91425" bIns="91425" anchor="t" anchorCtr="0">
            <a:noAutofit/>
          </a:bodyPr>
          <a:lstStyle/>
          <a:p>
            <a:pPr algn="ctr"/>
            <a:r>
              <a:rPr lang="en-US" sz="800">
                <a:solidFill>
                  <a:schemeClr val="dk1"/>
                </a:solidFill>
                <a:latin typeface="Roboto"/>
                <a:ea typeface="Roboto"/>
                <a:cs typeface="Roboto"/>
                <a:sym typeface="Roboto"/>
              </a:rPr>
              <a:t>...other audio data</a:t>
            </a:r>
            <a:endParaRPr sz="800">
              <a:solidFill>
                <a:schemeClr val="dk1"/>
              </a:solidFill>
              <a:latin typeface="Roboto"/>
              <a:ea typeface="Roboto"/>
              <a:cs typeface="Roboto"/>
              <a:sym typeface="Roboto"/>
            </a:endParaRPr>
          </a:p>
        </p:txBody>
      </p:sp>
      <p:sp>
        <p:nvSpPr>
          <p:cNvPr id="13" name="Title 1"/>
          <p:cNvSpPr>
            <a:spLocks noGrp="1"/>
          </p:cNvSpPr>
          <p:nvPr>
            <p:ph type="title"/>
          </p:nvPr>
        </p:nvSpPr>
        <p:spPr>
          <a:xfrm>
            <a:off x="0" y="0"/>
            <a:ext cx="9144000" cy="728888"/>
          </a:xfrm>
        </p:spPr>
        <p:txBody>
          <a:bodyPr/>
          <a:lstStyle/>
          <a:p>
            <a:r>
              <a:rPr lang="en-IN" dirty="0"/>
              <a:t>Introduction</a:t>
            </a:r>
          </a:p>
        </p:txBody>
      </p:sp>
    </p:spTree>
    <p:extLst>
      <p:ext uri="{BB962C8B-B14F-4D97-AF65-F5344CB8AC3E}">
        <p14:creationId xmlns:p14="http://schemas.microsoft.com/office/powerpoint/2010/main" val="338274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childTnLst>
                                </p:cTn>
                              </p:par>
                              <p:par>
                                <p:cTn id="8" presetID="10" presetClass="entr" presetSubtype="0" fill="hold"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1000"/>
                                        <p:tgtEl>
                                          <p:spTgt spid="1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1000"/>
                                        <p:tgtEl>
                                          <p:spTgt spid="129"/>
                                        </p:tgtEl>
                                      </p:cBhvr>
                                    </p:animEffect>
                                  </p:childTnLst>
                                </p:cTn>
                              </p:par>
                              <p:par>
                                <p:cTn id="16" presetID="10" presetClass="entr" presetSubtype="0" fill="hold" nodeType="withEffect">
                                  <p:stCondLst>
                                    <p:cond delay="0"/>
                                  </p:stCondLst>
                                  <p:childTnLst>
                                    <p:set>
                                      <p:cBhvr>
                                        <p:cTn id="17" dur="1" fill="hold">
                                          <p:stCondLst>
                                            <p:cond delay="0"/>
                                          </p:stCondLst>
                                        </p:cTn>
                                        <p:tgtEl>
                                          <p:spTgt spid="130"/>
                                        </p:tgtEl>
                                        <p:attrNameLst>
                                          <p:attrName>style.visibility</p:attrName>
                                        </p:attrNameLst>
                                      </p:cBhvr>
                                      <p:to>
                                        <p:strVal val="visible"/>
                                      </p:to>
                                    </p:set>
                                    <p:animEffect transition="in" filter="fade">
                                      <p:cBhvr>
                                        <p:cTn id="18" dur="1000"/>
                                        <p:tgtEl>
                                          <p:spTgt spid="1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animEffect transition="in" filter="fade">
                                      <p:cBhvr>
                                        <p:cTn id="23" dur="1000"/>
                                        <p:tgtEl>
                                          <p:spTgt spid="131"/>
                                        </p:tgtEl>
                                      </p:cBhvr>
                                    </p:animEffect>
                                  </p:childTnLst>
                                </p:cTn>
                              </p:par>
                              <p:par>
                                <p:cTn id="24" presetID="10" presetClass="entr" presetSubtype="0" fill="hold" nodeType="withEffect">
                                  <p:stCondLst>
                                    <p:cond delay="0"/>
                                  </p:stCondLst>
                                  <p:childTnLst>
                                    <p:set>
                                      <p:cBhvr>
                                        <p:cTn id="25" dur="1" fill="hold">
                                          <p:stCondLst>
                                            <p:cond delay="0"/>
                                          </p:stCondLst>
                                        </p:cTn>
                                        <p:tgtEl>
                                          <p:spTgt spid="132"/>
                                        </p:tgtEl>
                                        <p:attrNameLst>
                                          <p:attrName>style.visibility</p:attrName>
                                        </p:attrNameLst>
                                      </p:cBhvr>
                                      <p:to>
                                        <p:strVal val="visible"/>
                                      </p:to>
                                    </p:set>
                                    <p:animEffect transition="in" filter="fade">
                                      <p:cBhvr>
                                        <p:cTn id="26" dur="1000"/>
                                        <p:tgtEl>
                                          <p:spTgt spid="1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3"/>
                                        </p:tgtEl>
                                        <p:attrNameLst>
                                          <p:attrName>style.visibility</p:attrName>
                                        </p:attrNameLst>
                                      </p:cBhvr>
                                      <p:to>
                                        <p:strVal val="visible"/>
                                      </p:to>
                                    </p:set>
                                    <p:animEffect transition="in" filter="fade">
                                      <p:cBhvr>
                                        <p:cTn id="31" dur="1000"/>
                                        <p:tgtEl>
                                          <p:spTgt spid="133"/>
                                        </p:tgtEl>
                                      </p:cBhvr>
                                    </p:animEffect>
                                  </p:childTnLst>
                                </p:cTn>
                              </p:par>
                              <p:par>
                                <p:cTn id="32" presetID="10" presetClass="entr" presetSubtype="0" fill="hold" nodeType="withEffect">
                                  <p:stCondLst>
                                    <p:cond delay="0"/>
                                  </p:stCondLst>
                                  <p:childTnLst>
                                    <p:set>
                                      <p:cBhvr>
                                        <p:cTn id="33" dur="1" fill="hold">
                                          <p:stCondLst>
                                            <p:cond delay="0"/>
                                          </p:stCondLst>
                                        </p:cTn>
                                        <p:tgtEl>
                                          <p:spTgt spid="134"/>
                                        </p:tgtEl>
                                        <p:attrNameLst>
                                          <p:attrName>style.visibility</p:attrName>
                                        </p:attrNameLst>
                                      </p:cBhvr>
                                      <p:to>
                                        <p:strVal val="visible"/>
                                      </p:to>
                                    </p:set>
                                    <p:animEffect transition="in" filter="fade">
                                      <p:cBhvr>
                                        <p:cTn id="34" dur="1000"/>
                                        <p:tgtEl>
                                          <p:spTgt spid="13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5"/>
                                        </p:tgtEl>
                                        <p:attrNameLst>
                                          <p:attrName>style.visibility</p:attrName>
                                        </p:attrNameLst>
                                      </p:cBhvr>
                                      <p:to>
                                        <p:strVal val="visible"/>
                                      </p:to>
                                    </p:set>
                                    <p:animEffect transition="in" filter="fade">
                                      <p:cBhvr>
                                        <p:cTn id="39" dur="1000"/>
                                        <p:tgtEl>
                                          <p:spTgt spid="135"/>
                                        </p:tgtEl>
                                      </p:cBhvr>
                                    </p:animEffect>
                                  </p:childTnLst>
                                </p:cTn>
                              </p:par>
                              <p:par>
                                <p:cTn id="40" presetID="10" presetClass="entr" presetSubtype="0" fill="hold" nodeType="withEffect">
                                  <p:stCondLst>
                                    <p:cond delay="0"/>
                                  </p:stCondLst>
                                  <p:childTnLst>
                                    <p:set>
                                      <p:cBhvr>
                                        <p:cTn id="41" dur="1" fill="hold">
                                          <p:stCondLst>
                                            <p:cond delay="0"/>
                                          </p:stCondLst>
                                        </p:cTn>
                                        <p:tgtEl>
                                          <p:spTgt spid="137"/>
                                        </p:tgtEl>
                                        <p:attrNameLst>
                                          <p:attrName>style.visibility</p:attrName>
                                        </p:attrNameLst>
                                      </p:cBhvr>
                                      <p:to>
                                        <p:strVal val="visible"/>
                                      </p:to>
                                    </p:set>
                                    <p:animEffect transition="in" filter="fade">
                                      <p:cBhvr>
                                        <p:cTn id="42" dur="10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52"/>
          <p:cNvSpPr/>
          <p:nvPr/>
        </p:nvSpPr>
        <p:spPr>
          <a:xfrm>
            <a:off x="4512150" y="1827950"/>
            <a:ext cx="3653325" cy="504675"/>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indent="457189"/>
            <a:r>
              <a:rPr lang="en-US">
                <a:solidFill>
                  <a:schemeClr val="dk1"/>
                </a:solidFill>
                <a:latin typeface="Roboto"/>
                <a:ea typeface="Roboto"/>
                <a:cs typeface="Roboto"/>
                <a:sym typeface="Roboto"/>
              </a:rPr>
              <a:t>Radhika is a good person.</a:t>
            </a:r>
            <a:endParaRPr>
              <a:solidFill>
                <a:schemeClr val="dk1"/>
              </a:solidFill>
              <a:latin typeface="Roboto"/>
              <a:ea typeface="Roboto"/>
              <a:cs typeface="Roboto"/>
              <a:sym typeface="Roboto"/>
            </a:endParaRPr>
          </a:p>
        </p:txBody>
      </p:sp>
      <p:sp>
        <p:nvSpPr>
          <p:cNvPr id="554" name="Google Shape;554;p52"/>
          <p:cNvSpPr txBox="1"/>
          <p:nvPr/>
        </p:nvSpPr>
        <p:spPr>
          <a:xfrm>
            <a:off x="4301444" y="1453787"/>
            <a:ext cx="3653325" cy="374175"/>
          </a:xfrm>
          <a:prstGeom prst="rect">
            <a:avLst/>
          </a:prstGeom>
          <a:noFill/>
          <a:ln>
            <a:noFill/>
          </a:ln>
        </p:spPr>
        <p:txBody>
          <a:bodyPr spcFirstLastPara="1" wrap="square" lIns="91425" tIns="91425" rIns="91425" bIns="91425" anchor="t" anchorCtr="0">
            <a:noAutofit/>
          </a:bodyPr>
          <a:lstStyle/>
          <a:p>
            <a:r>
              <a:rPr lang="en-US" sz="1200">
                <a:solidFill>
                  <a:schemeClr val="dk1"/>
                </a:solidFill>
                <a:latin typeface="Proxima Nova"/>
                <a:ea typeface="Proxima Nova"/>
                <a:cs typeface="Proxima Nova"/>
                <a:sym typeface="Proxima Nova"/>
              </a:rPr>
              <a:t>Document #2</a:t>
            </a:r>
            <a:endParaRPr sz="1200">
              <a:solidFill>
                <a:schemeClr val="dk1"/>
              </a:solidFill>
              <a:latin typeface="Proxima Nova"/>
              <a:ea typeface="Proxima Nova"/>
              <a:cs typeface="Proxima Nova"/>
              <a:sym typeface="Proxima Nova"/>
            </a:endParaRPr>
          </a:p>
        </p:txBody>
      </p:sp>
      <p:graphicFrame>
        <p:nvGraphicFramePr>
          <p:cNvPr id="555" name="Google Shape;555;p52"/>
          <p:cNvGraphicFramePr/>
          <p:nvPr/>
        </p:nvGraphicFramePr>
        <p:xfrm>
          <a:off x="511651" y="2332625"/>
          <a:ext cx="1428656" cy="2377236"/>
        </p:xfrm>
        <a:graphic>
          <a:graphicData uri="http://schemas.openxmlformats.org/drawingml/2006/table">
            <a:tbl>
              <a:tblPr>
                <a:noFill/>
              </a:tblPr>
              <a:tblGrid>
                <a:gridCol w="749625">
                  <a:extLst>
                    <a:ext uri="{9D8B030D-6E8A-4147-A177-3AD203B41FA5}">
                      <a16:colId xmlns:a16="http://schemas.microsoft.com/office/drawing/2014/main" val="20000"/>
                    </a:ext>
                  </a:extLst>
                </a:gridCol>
                <a:gridCol w="679031">
                  <a:extLst>
                    <a:ext uri="{9D8B030D-6E8A-4147-A177-3AD203B41FA5}">
                      <a16:colId xmlns:a16="http://schemas.microsoft.com/office/drawing/2014/main" val="20001"/>
                    </a:ext>
                  </a:extLst>
                </a:gridCol>
              </a:tblGrid>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Radhika</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is</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a</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good</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person</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b="1" u="none" strike="noStrike" cap="none">
                          <a:latin typeface="Proxima Nova"/>
                          <a:ea typeface="Proxima Nova"/>
                          <a:cs typeface="Proxima Nova"/>
                          <a:sym typeface="Proxima Nova"/>
                        </a:rPr>
                        <a:t>Total</a:t>
                      </a:r>
                      <a:endParaRPr sz="1200" b="1"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b="1" u="none" strike="noStrike" cap="none">
                          <a:latin typeface="Proxima Nova"/>
                          <a:ea typeface="Proxima Nova"/>
                          <a:cs typeface="Proxima Nova"/>
                          <a:sym typeface="Proxima Nova"/>
                        </a:rPr>
                        <a:t>5</a:t>
                      </a:r>
                      <a:endParaRPr sz="1200" b="1"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5"/>
                  </a:ext>
                </a:extLst>
              </a:tr>
            </a:tbl>
          </a:graphicData>
        </a:graphic>
      </p:graphicFrame>
      <p:sp>
        <p:nvSpPr>
          <p:cNvPr id="556" name="Google Shape;556;p52"/>
          <p:cNvSpPr txBox="1"/>
          <p:nvPr/>
        </p:nvSpPr>
        <p:spPr>
          <a:xfrm>
            <a:off x="3697430" y="3425857"/>
            <a:ext cx="3770775" cy="1104975"/>
          </a:xfrm>
          <a:prstGeom prst="rect">
            <a:avLst/>
          </a:prstGeom>
          <a:noFill/>
          <a:ln>
            <a:noFill/>
          </a:ln>
        </p:spPr>
        <p:txBody>
          <a:bodyPr spcFirstLastPara="1" wrap="square" lIns="91425" tIns="91425" rIns="91425" bIns="91425" anchor="ctr" anchorCtr="0">
            <a:noAutofit/>
          </a:bodyPr>
          <a:lstStyle/>
          <a:p>
            <a:r>
              <a:rPr lang="en-US">
                <a:solidFill>
                  <a:srgbClr val="434343"/>
                </a:solidFill>
                <a:latin typeface="Cambria"/>
                <a:ea typeface="Cambria"/>
                <a:cs typeface="Cambria"/>
                <a:sym typeface="Cambria"/>
              </a:rPr>
              <a:t>    TF(He, doc#2) = 0/5 = 0</a:t>
            </a:r>
            <a:endParaRPr>
              <a:solidFill>
                <a:srgbClr val="434343"/>
              </a:solidFill>
              <a:latin typeface="Cambria"/>
              <a:ea typeface="Cambria"/>
              <a:cs typeface="Cambria"/>
              <a:sym typeface="Cambria"/>
            </a:endParaRPr>
          </a:p>
          <a:p>
            <a:endParaRPr>
              <a:solidFill>
                <a:srgbClr val="434343"/>
              </a:solidFill>
              <a:latin typeface="Cambria"/>
              <a:ea typeface="Cambria"/>
              <a:cs typeface="Cambria"/>
              <a:sym typeface="Cambria"/>
            </a:endParaRPr>
          </a:p>
          <a:p>
            <a:r>
              <a:rPr lang="en-US">
                <a:solidFill>
                  <a:srgbClr val="434343"/>
                </a:solidFill>
                <a:latin typeface="Cambria"/>
                <a:ea typeface="Cambria"/>
                <a:cs typeface="Cambria"/>
                <a:sym typeface="Cambria"/>
              </a:rPr>
              <a:t>TF(good, doc#2) =  1/5 = 0.2</a:t>
            </a:r>
            <a:endParaRPr>
              <a:solidFill>
                <a:srgbClr val="434343"/>
              </a:solidFill>
              <a:latin typeface="Cambria"/>
              <a:ea typeface="Cambria"/>
              <a:cs typeface="Cambria"/>
              <a:sym typeface="Cambria"/>
            </a:endParaRPr>
          </a:p>
        </p:txBody>
      </p:sp>
      <p:pic>
        <p:nvPicPr>
          <p:cNvPr id="557" name="Google Shape;557;p52"/>
          <p:cNvPicPr preferRelativeResize="0"/>
          <p:nvPr/>
        </p:nvPicPr>
        <p:blipFill rotWithShape="1">
          <a:blip r:embed="rId3">
            <a:alphaModFix/>
          </a:blip>
          <a:srcRect/>
          <a:stretch/>
        </p:blipFill>
        <p:spPr>
          <a:xfrm>
            <a:off x="3697418" y="2517238"/>
            <a:ext cx="3943737" cy="590000"/>
          </a:xfrm>
          <a:prstGeom prst="rect">
            <a:avLst/>
          </a:prstGeom>
          <a:noFill/>
          <a:ln>
            <a:noFill/>
          </a:ln>
        </p:spPr>
      </p:pic>
    </p:spTree>
    <p:extLst>
      <p:ext uri="{BB962C8B-B14F-4D97-AF65-F5344CB8AC3E}">
        <p14:creationId xmlns:p14="http://schemas.microsoft.com/office/powerpoint/2010/main" val="213385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7"/>
                                        </p:tgtEl>
                                        <p:attrNameLst>
                                          <p:attrName>style.visibility</p:attrName>
                                        </p:attrNameLst>
                                      </p:cBhvr>
                                      <p:to>
                                        <p:strVal val="visible"/>
                                      </p:to>
                                    </p:set>
                                    <p:animEffect transition="in" filter="fade">
                                      <p:cBhvr>
                                        <p:cTn id="7" dur="1000"/>
                                        <p:tgtEl>
                                          <p:spTgt spid="5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6">
                                            <p:txEl>
                                              <p:pRg st="0" end="0"/>
                                            </p:txEl>
                                          </p:spTgt>
                                        </p:tgtEl>
                                        <p:attrNameLst>
                                          <p:attrName>style.visibility</p:attrName>
                                        </p:attrNameLst>
                                      </p:cBhvr>
                                      <p:to>
                                        <p:strVal val="visible"/>
                                      </p:to>
                                    </p:set>
                                    <p:animEffect transition="in" filter="fade">
                                      <p:cBhvr>
                                        <p:cTn id="12" dur="1000"/>
                                        <p:tgtEl>
                                          <p:spTgt spid="55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6">
                                            <p:txEl>
                                              <p:pRg st="2" end="2"/>
                                            </p:txEl>
                                          </p:spTgt>
                                        </p:tgtEl>
                                        <p:attrNameLst>
                                          <p:attrName>style.visibility</p:attrName>
                                        </p:attrNameLst>
                                      </p:cBhvr>
                                      <p:to>
                                        <p:strVal val="visible"/>
                                      </p:to>
                                    </p:set>
                                    <p:animEffect transition="in" filter="fade">
                                      <p:cBhvr>
                                        <p:cTn id="17" dur="1000"/>
                                        <p:tgtEl>
                                          <p:spTgt spid="5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3"/>
          <p:cNvSpPr txBox="1"/>
          <p:nvPr/>
        </p:nvSpPr>
        <p:spPr>
          <a:xfrm>
            <a:off x="487125" y="1107625"/>
            <a:ext cx="3653400" cy="374100"/>
          </a:xfrm>
          <a:prstGeom prst="rect">
            <a:avLst/>
          </a:prstGeom>
          <a:noFill/>
          <a:ln>
            <a:noFill/>
          </a:ln>
        </p:spPr>
        <p:txBody>
          <a:bodyPr spcFirstLastPara="1" wrap="square" lIns="91425" tIns="91425" rIns="91425" bIns="91425" anchor="t" anchorCtr="0">
            <a:noAutofit/>
          </a:bodyPr>
          <a:lstStyle/>
          <a:p>
            <a:r>
              <a:rPr lang="en-US" sz="1200">
                <a:solidFill>
                  <a:schemeClr val="dk1"/>
                </a:solidFill>
                <a:latin typeface="Proxima Nova"/>
                <a:ea typeface="Proxima Nova"/>
                <a:cs typeface="Proxima Nova"/>
                <a:sym typeface="Proxima Nova"/>
              </a:rPr>
              <a:t>Document #1</a:t>
            </a:r>
            <a:endParaRPr sz="1200">
              <a:solidFill>
                <a:schemeClr val="dk1"/>
              </a:solidFill>
              <a:latin typeface="Proxima Nova"/>
              <a:ea typeface="Proxima Nova"/>
              <a:cs typeface="Proxima Nova"/>
              <a:sym typeface="Proxima Nova"/>
            </a:endParaRPr>
          </a:p>
        </p:txBody>
      </p:sp>
      <p:graphicFrame>
        <p:nvGraphicFramePr>
          <p:cNvPr id="563" name="Google Shape;563;p53"/>
          <p:cNvGraphicFramePr/>
          <p:nvPr/>
        </p:nvGraphicFramePr>
        <p:xfrm>
          <a:off x="511650" y="2332625"/>
          <a:ext cx="1428638" cy="3169648"/>
        </p:xfrm>
        <a:graphic>
          <a:graphicData uri="http://schemas.openxmlformats.org/drawingml/2006/table">
            <a:tbl>
              <a:tblPr>
                <a:noFill/>
              </a:tblPr>
              <a:tblGrid>
                <a:gridCol w="627169">
                  <a:extLst>
                    <a:ext uri="{9D8B030D-6E8A-4147-A177-3AD203B41FA5}">
                      <a16:colId xmlns:a16="http://schemas.microsoft.com/office/drawing/2014/main" val="20000"/>
                    </a:ext>
                  </a:extLst>
                </a:gridCol>
                <a:gridCol w="801469">
                  <a:extLst>
                    <a:ext uri="{9D8B030D-6E8A-4147-A177-3AD203B41FA5}">
                      <a16:colId xmlns:a16="http://schemas.microsoft.com/office/drawing/2014/main" val="20001"/>
                    </a:ext>
                  </a:extLst>
                </a:gridCol>
              </a:tblGrid>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He</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is</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2</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a</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good</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2</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boy</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she</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5"/>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also</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6"/>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b="1" u="none" strike="noStrike" cap="none">
                          <a:latin typeface="Proxima Nova"/>
                          <a:ea typeface="Proxima Nova"/>
                          <a:cs typeface="Proxima Nova"/>
                          <a:sym typeface="Proxima Nova"/>
                        </a:rPr>
                        <a:t>Total</a:t>
                      </a:r>
                      <a:endParaRPr sz="1200" b="1"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b="1" u="none" strike="noStrike" cap="none">
                          <a:latin typeface="Proxima Nova"/>
                          <a:ea typeface="Proxima Nova"/>
                          <a:cs typeface="Proxima Nova"/>
                          <a:sym typeface="Proxima Nova"/>
                        </a:rPr>
                        <a:t>9</a:t>
                      </a:r>
                      <a:endParaRPr sz="1200" b="1"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7"/>
                  </a:ext>
                </a:extLst>
              </a:tr>
            </a:tbl>
          </a:graphicData>
        </a:graphic>
      </p:graphicFrame>
      <p:sp>
        <p:nvSpPr>
          <p:cNvPr id="564" name="Google Shape;564;p53"/>
          <p:cNvSpPr txBox="1"/>
          <p:nvPr/>
        </p:nvSpPr>
        <p:spPr>
          <a:xfrm>
            <a:off x="4646922" y="3040226"/>
            <a:ext cx="3377515" cy="877200"/>
          </a:xfrm>
          <a:prstGeom prst="rect">
            <a:avLst/>
          </a:prstGeom>
          <a:noFill/>
          <a:ln>
            <a:noFill/>
          </a:ln>
        </p:spPr>
        <p:txBody>
          <a:bodyPr spcFirstLastPara="1" wrap="square" lIns="91425" tIns="91425" rIns="91425" bIns="91425" anchor="ctr" anchorCtr="0">
            <a:noAutofit/>
          </a:bodyPr>
          <a:lstStyle/>
          <a:p>
            <a:r>
              <a:rPr lang="en-US">
                <a:solidFill>
                  <a:srgbClr val="434343"/>
                </a:solidFill>
                <a:latin typeface="Cambria"/>
                <a:ea typeface="Cambria"/>
                <a:cs typeface="Cambria"/>
                <a:sym typeface="Cambria"/>
              </a:rPr>
              <a:t>    IDF(He) = log(2/1) = 0.301</a:t>
            </a:r>
            <a:endParaRPr>
              <a:solidFill>
                <a:srgbClr val="434343"/>
              </a:solidFill>
              <a:latin typeface="Cambria"/>
              <a:ea typeface="Cambria"/>
              <a:cs typeface="Cambria"/>
              <a:sym typeface="Cambria"/>
            </a:endParaRPr>
          </a:p>
          <a:p>
            <a:endParaRPr>
              <a:solidFill>
                <a:srgbClr val="434343"/>
              </a:solidFill>
              <a:latin typeface="Cambria"/>
              <a:ea typeface="Cambria"/>
              <a:cs typeface="Cambria"/>
              <a:sym typeface="Cambria"/>
            </a:endParaRPr>
          </a:p>
          <a:p>
            <a:r>
              <a:rPr lang="en-US">
                <a:solidFill>
                  <a:srgbClr val="434343"/>
                </a:solidFill>
                <a:latin typeface="Cambria"/>
                <a:ea typeface="Cambria"/>
                <a:cs typeface="Cambria"/>
                <a:sym typeface="Cambria"/>
              </a:rPr>
              <a:t>IDF(good) =  log(2/2) = 0</a:t>
            </a:r>
            <a:endParaRPr>
              <a:solidFill>
                <a:srgbClr val="434343"/>
              </a:solidFill>
              <a:latin typeface="Cambria"/>
              <a:ea typeface="Cambria"/>
              <a:cs typeface="Cambria"/>
              <a:sym typeface="Cambria"/>
            </a:endParaRPr>
          </a:p>
        </p:txBody>
      </p:sp>
      <p:graphicFrame>
        <p:nvGraphicFramePr>
          <p:cNvPr id="565" name="Google Shape;565;p53"/>
          <p:cNvGraphicFramePr/>
          <p:nvPr/>
        </p:nvGraphicFramePr>
        <p:xfrm>
          <a:off x="2111851" y="2332625"/>
          <a:ext cx="1428656" cy="2377236"/>
        </p:xfrm>
        <a:graphic>
          <a:graphicData uri="http://schemas.openxmlformats.org/drawingml/2006/table">
            <a:tbl>
              <a:tblPr>
                <a:noFill/>
              </a:tblPr>
              <a:tblGrid>
                <a:gridCol w="749625">
                  <a:extLst>
                    <a:ext uri="{9D8B030D-6E8A-4147-A177-3AD203B41FA5}">
                      <a16:colId xmlns:a16="http://schemas.microsoft.com/office/drawing/2014/main" val="20000"/>
                    </a:ext>
                  </a:extLst>
                </a:gridCol>
                <a:gridCol w="679031">
                  <a:extLst>
                    <a:ext uri="{9D8B030D-6E8A-4147-A177-3AD203B41FA5}">
                      <a16:colId xmlns:a16="http://schemas.microsoft.com/office/drawing/2014/main" val="20001"/>
                    </a:ext>
                  </a:extLst>
                </a:gridCol>
              </a:tblGrid>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Radhika</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is</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a</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good</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person</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b="1" u="none" strike="noStrike" cap="none">
                          <a:latin typeface="Proxima Nova"/>
                          <a:ea typeface="Proxima Nova"/>
                          <a:cs typeface="Proxima Nova"/>
                          <a:sym typeface="Proxima Nova"/>
                        </a:rPr>
                        <a:t>Total</a:t>
                      </a:r>
                      <a:endParaRPr sz="1200" b="1"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b="1" u="none" strike="noStrike" cap="none">
                          <a:latin typeface="Proxima Nova"/>
                          <a:ea typeface="Proxima Nova"/>
                          <a:cs typeface="Proxima Nova"/>
                          <a:sym typeface="Proxima Nova"/>
                        </a:rPr>
                        <a:t>5</a:t>
                      </a:r>
                      <a:endParaRPr sz="1200" b="1"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5"/>
                  </a:ext>
                </a:extLst>
              </a:tr>
            </a:tbl>
          </a:graphicData>
        </a:graphic>
      </p:graphicFrame>
      <p:sp>
        <p:nvSpPr>
          <p:cNvPr id="566" name="Google Shape;566;p53"/>
          <p:cNvSpPr/>
          <p:nvPr/>
        </p:nvSpPr>
        <p:spPr>
          <a:xfrm>
            <a:off x="5001975" y="148182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indent="457189"/>
            <a:r>
              <a:rPr lang="en-US">
                <a:solidFill>
                  <a:schemeClr val="dk1"/>
                </a:solidFill>
                <a:latin typeface="Roboto"/>
                <a:ea typeface="Roboto"/>
                <a:cs typeface="Roboto"/>
                <a:sym typeface="Roboto"/>
              </a:rPr>
              <a:t>Radhika is a good person.</a:t>
            </a:r>
            <a:endParaRPr>
              <a:solidFill>
                <a:schemeClr val="dk1"/>
              </a:solidFill>
              <a:latin typeface="Roboto"/>
              <a:ea typeface="Roboto"/>
              <a:cs typeface="Roboto"/>
              <a:sym typeface="Roboto"/>
            </a:endParaRPr>
          </a:p>
        </p:txBody>
      </p:sp>
      <p:sp>
        <p:nvSpPr>
          <p:cNvPr id="567" name="Google Shape;567;p53"/>
          <p:cNvSpPr txBox="1"/>
          <p:nvPr/>
        </p:nvSpPr>
        <p:spPr>
          <a:xfrm>
            <a:off x="4977475" y="1107625"/>
            <a:ext cx="3653400" cy="374100"/>
          </a:xfrm>
          <a:prstGeom prst="rect">
            <a:avLst/>
          </a:prstGeom>
          <a:noFill/>
          <a:ln>
            <a:noFill/>
          </a:ln>
        </p:spPr>
        <p:txBody>
          <a:bodyPr spcFirstLastPara="1" wrap="square" lIns="91425" tIns="91425" rIns="91425" bIns="91425" anchor="t" anchorCtr="0">
            <a:noAutofit/>
          </a:bodyPr>
          <a:lstStyle/>
          <a:p>
            <a:r>
              <a:rPr lang="en-US" sz="1200">
                <a:solidFill>
                  <a:schemeClr val="dk1"/>
                </a:solidFill>
                <a:latin typeface="Proxima Nova"/>
                <a:ea typeface="Proxima Nova"/>
                <a:cs typeface="Proxima Nova"/>
                <a:sym typeface="Proxima Nova"/>
              </a:rPr>
              <a:t>Document #2</a:t>
            </a:r>
            <a:endParaRPr sz="1200">
              <a:solidFill>
                <a:schemeClr val="dk1"/>
              </a:solidFill>
              <a:latin typeface="Proxima Nova"/>
              <a:ea typeface="Proxima Nova"/>
              <a:cs typeface="Proxima Nova"/>
              <a:sym typeface="Proxima Nova"/>
            </a:endParaRPr>
          </a:p>
        </p:txBody>
      </p:sp>
      <p:pic>
        <p:nvPicPr>
          <p:cNvPr id="568" name="Google Shape;568;p53"/>
          <p:cNvPicPr preferRelativeResize="0"/>
          <p:nvPr/>
        </p:nvPicPr>
        <p:blipFill rotWithShape="1">
          <a:blip r:embed="rId3">
            <a:alphaModFix/>
          </a:blip>
          <a:srcRect/>
          <a:stretch/>
        </p:blipFill>
        <p:spPr>
          <a:xfrm>
            <a:off x="4977475" y="2347825"/>
            <a:ext cx="3653400" cy="585566"/>
          </a:xfrm>
          <a:prstGeom prst="rect">
            <a:avLst/>
          </a:prstGeom>
          <a:noFill/>
          <a:ln>
            <a:noFill/>
          </a:ln>
        </p:spPr>
      </p:pic>
      <p:sp>
        <p:nvSpPr>
          <p:cNvPr id="569" name="Google Shape;569;p53"/>
          <p:cNvSpPr/>
          <p:nvPr/>
        </p:nvSpPr>
        <p:spPr>
          <a:xfrm>
            <a:off x="4743575" y="4577150"/>
            <a:ext cx="3653400" cy="877200"/>
          </a:xfrm>
          <a:prstGeom prst="rect">
            <a:avLst/>
          </a:prstGeom>
          <a:solidFill>
            <a:srgbClr val="EAD1DC"/>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indent="457189" algn="ctr"/>
            <a:r>
              <a:rPr lang="en-US" sz="1200">
                <a:solidFill>
                  <a:schemeClr val="dk1"/>
                </a:solidFill>
                <a:latin typeface="Avenir"/>
                <a:ea typeface="Avenir"/>
                <a:cs typeface="Avenir"/>
                <a:sym typeface="Avenir"/>
              </a:rPr>
              <a:t>IDF tells us if a word (feature) can be used to distinguish documents. If a word appears in majority of the documents then IDF will be close to ‘0’ </a:t>
            </a:r>
            <a:r>
              <a:rPr lang="en-US" sz="1200" i="1">
                <a:solidFill>
                  <a:schemeClr val="dk1"/>
                </a:solidFill>
                <a:latin typeface="Avenir"/>
                <a:ea typeface="Avenir"/>
                <a:cs typeface="Avenir"/>
                <a:sym typeface="Avenir"/>
              </a:rPr>
              <a:t>i.e.</a:t>
            </a:r>
            <a:r>
              <a:rPr lang="en-US" sz="1200">
                <a:solidFill>
                  <a:schemeClr val="dk1"/>
                </a:solidFill>
                <a:latin typeface="Avenir"/>
                <a:ea typeface="Avenir"/>
                <a:cs typeface="Avenir"/>
                <a:sym typeface="Avenir"/>
              </a:rPr>
              <a:t> give low weightage to that feature.</a:t>
            </a:r>
            <a:endParaRPr sz="1200">
              <a:solidFill>
                <a:schemeClr val="dk1"/>
              </a:solidFill>
              <a:latin typeface="Avenir"/>
              <a:ea typeface="Avenir"/>
              <a:cs typeface="Avenir"/>
              <a:sym typeface="Avenir"/>
            </a:endParaRPr>
          </a:p>
        </p:txBody>
      </p:sp>
      <p:sp>
        <p:nvSpPr>
          <p:cNvPr id="570" name="Google Shape;570;p53"/>
          <p:cNvSpPr/>
          <p:nvPr/>
        </p:nvSpPr>
        <p:spPr>
          <a:xfrm>
            <a:off x="511650" y="1481825"/>
            <a:ext cx="4135272"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indent="266700"/>
            <a:r>
              <a:rPr lang="en-US">
                <a:solidFill>
                  <a:schemeClr val="dk1"/>
                </a:solidFill>
                <a:latin typeface="Roboto"/>
                <a:ea typeface="Roboto"/>
                <a:cs typeface="Roboto"/>
                <a:sym typeface="Roboto"/>
              </a:rPr>
              <a:t>He is a good boy. She is also good.</a:t>
            </a:r>
            <a:endParaRPr>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1062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8"/>
                                        </p:tgtEl>
                                        <p:attrNameLst>
                                          <p:attrName>style.visibility</p:attrName>
                                        </p:attrNameLst>
                                      </p:cBhvr>
                                      <p:to>
                                        <p:strVal val="visible"/>
                                      </p:to>
                                    </p:set>
                                    <p:animEffect transition="in" filter="fade">
                                      <p:cBhvr>
                                        <p:cTn id="7" dur="1000"/>
                                        <p:tgtEl>
                                          <p:spTgt spid="5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4">
                                            <p:txEl>
                                              <p:pRg st="0" end="0"/>
                                            </p:txEl>
                                          </p:spTgt>
                                        </p:tgtEl>
                                        <p:attrNameLst>
                                          <p:attrName>style.visibility</p:attrName>
                                        </p:attrNameLst>
                                      </p:cBhvr>
                                      <p:to>
                                        <p:strVal val="visible"/>
                                      </p:to>
                                    </p:set>
                                    <p:animEffect transition="in" filter="fade">
                                      <p:cBhvr>
                                        <p:cTn id="12" dur="1000"/>
                                        <p:tgtEl>
                                          <p:spTgt spid="56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4">
                                            <p:txEl>
                                              <p:pRg st="2" end="2"/>
                                            </p:txEl>
                                          </p:spTgt>
                                        </p:tgtEl>
                                        <p:attrNameLst>
                                          <p:attrName>style.visibility</p:attrName>
                                        </p:attrNameLst>
                                      </p:cBhvr>
                                      <p:to>
                                        <p:strVal val="visible"/>
                                      </p:to>
                                    </p:set>
                                    <p:animEffect transition="in" filter="fade">
                                      <p:cBhvr>
                                        <p:cTn id="17" dur="1000"/>
                                        <p:tgtEl>
                                          <p:spTgt spid="56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9"/>
                                        </p:tgtEl>
                                        <p:attrNameLst>
                                          <p:attrName>style.visibility</p:attrName>
                                        </p:attrNameLst>
                                      </p:cBhvr>
                                      <p:to>
                                        <p:strVal val="visible"/>
                                      </p:to>
                                    </p:set>
                                    <p:animEffect transition="in" filter="fade">
                                      <p:cBhvr>
                                        <p:cTn id="22" dur="1000"/>
                                        <p:tgtEl>
                                          <p:spTgt spid="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54"/>
          <p:cNvSpPr txBox="1"/>
          <p:nvPr/>
        </p:nvSpPr>
        <p:spPr>
          <a:xfrm>
            <a:off x="487125" y="1107625"/>
            <a:ext cx="3653400" cy="374100"/>
          </a:xfrm>
          <a:prstGeom prst="rect">
            <a:avLst/>
          </a:prstGeom>
          <a:noFill/>
          <a:ln>
            <a:noFill/>
          </a:ln>
        </p:spPr>
        <p:txBody>
          <a:bodyPr spcFirstLastPara="1" wrap="square" lIns="91425" tIns="91425" rIns="91425" bIns="91425" anchor="t" anchorCtr="0">
            <a:noAutofit/>
          </a:bodyPr>
          <a:lstStyle/>
          <a:p>
            <a:r>
              <a:rPr lang="en-US" sz="1200">
                <a:solidFill>
                  <a:schemeClr val="dk1"/>
                </a:solidFill>
                <a:latin typeface="Proxima Nova"/>
                <a:ea typeface="Proxima Nova"/>
                <a:cs typeface="Proxima Nova"/>
                <a:sym typeface="Proxima Nova"/>
              </a:rPr>
              <a:t>Document #1</a:t>
            </a:r>
            <a:endParaRPr sz="1200">
              <a:solidFill>
                <a:schemeClr val="dk1"/>
              </a:solidFill>
              <a:latin typeface="Proxima Nova"/>
              <a:ea typeface="Proxima Nova"/>
              <a:cs typeface="Proxima Nova"/>
              <a:sym typeface="Proxima Nova"/>
            </a:endParaRPr>
          </a:p>
        </p:txBody>
      </p:sp>
      <p:graphicFrame>
        <p:nvGraphicFramePr>
          <p:cNvPr id="576" name="Google Shape;576;p54"/>
          <p:cNvGraphicFramePr/>
          <p:nvPr/>
        </p:nvGraphicFramePr>
        <p:xfrm>
          <a:off x="511650" y="2332625"/>
          <a:ext cx="1428638" cy="3169648"/>
        </p:xfrm>
        <a:graphic>
          <a:graphicData uri="http://schemas.openxmlformats.org/drawingml/2006/table">
            <a:tbl>
              <a:tblPr>
                <a:noFill/>
              </a:tblPr>
              <a:tblGrid>
                <a:gridCol w="627169">
                  <a:extLst>
                    <a:ext uri="{9D8B030D-6E8A-4147-A177-3AD203B41FA5}">
                      <a16:colId xmlns:a16="http://schemas.microsoft.com/office/drawing/2014/main" val="20000"/>
                    </a:ext>
                  </a:extLst>
                </a:gridCol>
                <a:gridCol w="801469">
                  <a:extLst>
                    <a:ext uri="{9D8B030D-6E8A-4147-A177-3AD203B41FA5}">
                      <a16:colId xmlns:a16="http://schemas.microsoft.com/office/drawing/2014/main" val="20001"/>
                    </a:ext>
                  </a:extLst>
                </a:gridCol>
              </a:tblGrid>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He</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is</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2</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a</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good</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2</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boy</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she</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5"/>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also</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6"/>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b="1" u="none" strike="noStrike" cap="none">
                          <a:latin typeface="Proxima Nova"/>
                          <a:ea typeface="Proxima Nova"/>
                          <a:cs typeface="Proxima Nova"/>
                          <a:sym typeface="Proxima Nova"/>
                        </a:rPr>
                        <a:t>Total</a:t>
                      </a:r>
                      <a:endParaRPr sz="1200" b="1"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b="1" u="none" strike="noStrike" cap="none">
                          <a:latin typeface="Proxima Nova"/>
                          <a:ea typeface="Proxima Nova"/>
                          <a:cs typeface="Proxima Nova"/>
                          <a:sym typeface="Proxima Nova"/>
                        </a:rPr>
                        <a:t>9</a:t>
                      </a:r>
                      <a:endParaRPr sz="1200" b="1"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7"/>
                  </a:ext>
                </a:extLst>
              </a:tr>
            </a:tbl>
          </a:graphicData>
        </a:graphic>
      </p:graphicFrame>
      <p:sp>
        <p:nvSpPr>
          <p:cNvPr id="577" name="Google Shape;577;p54"/>
          <p:cNvSpPr txBox="1"/>
          <p:nvPr/>
        </p:nvSpPr>
        <p:spPr>
          <a:xfrm>
            <a:off x="3917791" y="3082626"/>
            <a:ext cx="4266738" cy="877200"/>
          </a:xfrm>
          <a:prstGeom prst="rect">
            <a:avLst/>
          </a:prstGeom>
          <a:noFill/>
          <a:ln>
            <a:noFill/>
          </a:ln>
        </p:spPr>
        <p:txBody>
          <a:bodyPr spcFirstLastPara="1" wrap="square" lIns="91425" tIns="91425" rIns="91425" bIns="91425" anchor="ctr" anchorCtr="0">
            <a:noAutofit/>
          </a:bodyPr>
          <a:lstStyle/>
          <a:p>
            <a:r>
              <a:rPr lang="en-US">
                <a:solidFill>
                  <a:srgbClr val="434343"/>
                </a:solidFill>
                <a:latin typeface="Avenir"/>
                <a:ea typeface="Avenir"/>
                <a:cs typeface="Avenir"/>
                <a:sym typeface="Avenir"/>
              </a:rPr>
              <a:t>IDF(He) = log(2/1) = 0.301</a:t>
            </a:r>
            <a:endParaRPr>
              <a:solidFill>
                <a:srgbClr val="434343"/>
              </a:solidFill>
              <a:latin typeface="Avenir"/>
              <a:ea typeface="Avenir"/>
              <a:cs typeface="Avenir"/>
              <a:sym typeface="Avenir"/>
            </a:endParaRPr>
          </a:p>
          <a:p>
            <a:endParaRPr>
              <a:solidFill>
                <a:srgbClr val="434343"/>
              </a:solidFill>
              <a:latin typeface="Avenir"/>
              <a:ea typeface="Avenir"/>
              <a:cs typeface="Avenir"/>
              <a:sym typeface="Avenir"/>
            </a:endParaRPr>
          </a:p>
          <a:p>
            <a:r>
              <a:rPr lang="en-US">
                <a:solidFill>
                  <a:srgbClr val="434343"/>
                </a:solidFill>
                <a:latin typeface="Avenir"/>
                <a:ea typeface="Avenir"/>
                <a:cs typeface="Avenir"/>
                <a:sym typeface="Avenir"/>
              </a:rPr>
              <a:t>IDF(good) =  log(2/2) = 0</a:t>
            </a:r>
            <a:endParaRPr>
              <a:solidFill>
                <a:srgbClr val="434343"/>
              </a:solidFill>
              <a:latin typeface="Avenir"/>
              <a:ea typeface="Avenir"/>
              <a:cs typeface="Avenir"/>
              <a:sym typeface="Avenir"/>
            </a:endParaRPr>
          </a:p>
        </p:txBody>
      </p:sp>
      <p:graphicFrame>
        <p:nvGraphicFramePr>
          <p:cNvPr id="578" name="Google Shape;578;p54"/>
          <p:cNvGraphicFramePr/>
          <p:nvPr/>
        </p:nvGraphicFramePr>
        <p:xfrm>
          <a:off x="2111851" y="2332625"/>
          <a:ext cx="1428656" cy="2377236"/>
        </p:xfrm>
        <a:graphic>
          <a:graphicData uri="http://schemas.openxmlformats.org/drawingml/2006/table">
            <a:tbl>
              <a:tblPr>
                <a:noFill/>
              </a:tblPr>
              <a:tblGrid>
                <a:gridCol w="749625">
                  <a:extLst>
                    <a:ext uri="{9D8B030D-6E8A-4147-A177-3AD203B41FA5}">
                      <a16:colId xmlns:a16="http://schemas.microsoft.com/office/drawing/2014/main" val="20000"/>
                    </a:ext>
                  </a:extLst>
                </a:gridCol>
                <a:gridCol w="679031">
                  <a:extLst>
                    <a:ext uri="{9D8B030D-6E8A-4147-A177-3AD203B41FA5}">
                      <a16:colId xmlns:a16="http://schemas.microsoft.com/office/drawing/2014/main" val="20001"/>
                    </a:ext>
                  </a:extLst>
                </a:gridCol>
              </a:tblGrid>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Radhika</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is</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a</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good</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person</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b="1" u="none" strike="noStrike" cap="none">
                          <a:latin typeface="Proxima Nova"/>
                          <a:ea typeface="Proxima Nova"/>
                          <a:cs typeface="Proxima Nova"/>
                          <a:sym typeface="Proxima Nova"/>
                        </a:rPr>
                        <a:t>Total</a:t>
                      </a:r>
                      <a:endParaRPr sz="1200" b="1"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b="1" u="none" strike="noStrike" cap="none">
                          <a:latin typeface="Proxima Nova"/>
                          <a:ea typeface="Proxima Nova"/>
                          <a:cs typeface="Proxima Nova"/>
                          <a:sym typeface="Proxima Nova"/>
                        </a:rPr>
                        <a:t>5</a:t>
                      </a:r>
                      <a:endParaRPr sz="1200" b="1"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5"/>
                  </a:ext>
                </a:extLst>
              </a:tr>
            </a:tbl>
          </a:graphicData>
        </a:graphic>
      </p:graphicFrame>
      <p:sp>
        <p:nvSpPr>
          <p:cNvPr id="579" name="Google Shape;579;p54"/>
          <p:cNvSpPr/>
          <p:nvPr/>
        </p:nvSpPr>
        <p:spPr>
          <a:xfrm>
            <a:off x="5001975" y="148182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indent="457189"/>
            <a:r>
              <a:rPr lang="en-US">
                <a:solidFill>
                  <a:schemeClr val="dk1"/>
                </a:solidFill>
                <a:latin typeface="Roboto"/>
                <a:ea typeface="Roboto"/>
                <a:cs typeface="Roboto"/>
                <a:sym typeface="Roboto"/>
              </a:rPr>
              <a:t>Radhika is a good person.</a:t>
            </a:r>
            <a:endParaRPr>
              <a:solidFill>
                <a:schemeClr val="dk1"/>
              </a:solidFill>
              <a:latin typeface="Roboto"/>
              <a:ea typeface="Roboto"/>
              <a:cs typeface="Roboto"/>
              <a:sym typeface="Roboto"/>
            </a:endParaRPr>
          </a:p>
        </p:txBody>
      </p:sp>
      <p:sp>
        <p:nvSpPr>
          <p:cNvPr id="580" name="Google Shape;580;p54"/>
          <p:cNvSpPr txBox="1"/>
          <p:nvPr/>
        </p:nvSpPr>
        <p:spPr>
          <a:xfrm>
            <a:off x="4977475" y="1107625"/>
            <a:ext cx="3653400" cy="374100"/>
          </a:xfrm>
          <a:prstGeom prst="rect">
            <a:avLst/>
          </a:prstGeom>
          <a:noFill/>
          <a:ln>
            <a:noFill/>
          </a:ln>
        </p:spPr>
        <p:txBody>
          <a:bodyPr spcFirstLastPara="1" wrap="square" lIns="91425" tIns="91425" rIns="91425" bIns="91425" anchor="t" anchorCtr="0">
            <a:noAutofit/>
          </a:bodyPr>
          <a:lstStyle/>
          <a:p>
            <a:r>
              <a:rPr lang="en-US" sz="1200">
                <a:solidFill>
                  <a:schemeClr val="dk1"/>
                </a:solidFill>
                <a:latin typeface="Proxima Nova"/>
                <a:ea typeface="Proxima Nova"/>
                <a:cs typeface="Proxima Nova"/>
                <a:sym typeface="Proxima Nova"/>
              </a:rPr>
              <a:t>Document #2</a:t>
            </a:r>
            <a:endParaRPr sz="1200">
              <a:solidFill>
                <a:schemeClr val="dk1"/>
              </a:solidFill>
              <a:latin typeface="Proxima Nova"/>
              <a:ea typeface="Proxima Nova"/>
              <a:cs typeface="Proxima Nova"/>
              <a:sym typeface="Proxima Nova"/>
            </a:endParaRPr>
          </a:p>
        </p:txBody>
      </p:sp>
      <p:pic>
        <p:nvPicPr>
          <p:cNvPr id="581" name="Google Shape;581;p54"/>
          <p:cNvPicPr preferRelativeResize="0"/>
          <p:nvPr/>
        </p:nvPicPr>
        <p:blipFill rotWithShape="1">
          <a:blip r:embed="rId3">
            <a:alphaModFix/>
          </a:blip>
          <a:srcRect/>
          <a:stretch/>
        </p:blipFill>
        <p:spPr>
          <a:xfrm>
            <a:off x="3917791" y="2256307"/>
            <a:ext cx="3653400" cy="585566"/>
          </a:xfrm>
          <a:prstGeom prst="rect">
            <a:avLst/>
          </a:prstGeom>
          <a:noFill/>
          <a:ln>
            <a:noFill/>
          </a:ln>
        </p:spPr>
      </p:pic>
      <p:sp>
        <p:nvSpPr>
          <p:cNvPr id="582" name="Google Shape;582;p54"/>
          <p:cNvSpPr txBox="1"/>
          <p:nvPr/>
        </p:nvSpPr>
        <p:spPr>
          <a:xfrm>
            <a:off x="3917791" y="3938074"/>
            <a:ext cx="4918824" cy="1966664"/>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r>
              <a:rPr lang="en-US">
                <a:solidFill>
                  <a:srgbClr val="434343"/>
                </a:solidFill>
                <a:latin typeface="Avenir"/>
                <a:ea typeface="Avenir"/>
                <a:cs typeface="Avenir"/>
                <a:sym typeface="Avenir"/>
              </a:rPr>
              <a:t>TF-IDF(He, doc#1) = 0.11 * 0.301 = 0.03311</a:t>
            </a:r>
            <a:endParaRPr>
              <a:solidFill>
                <a:srgbClr val="434343"/>
              </a:solidFill>
              <a:latin typeface="Avenir"/>
              <a:ea typeface="Avenir"/>
              <a:cs typeface="Avenir"/>
              <a:sym typeface="Avenir"/>
            </a:endParaRPr>
          </a:p>
          <a:p>
            <a:endParaRPr>
              <a:solidFill>
                <a:srgbClr val="434343"/>
              </a:solidFill>
              <a:latin typeface="Avenir"/>
              <a:ea typeface="Avenir"/>
              <a:cs typeface="Avenir"/>
              <a:sym typeface="Avenir"/>
            </a:endParaRPr>
          </a:p>
          <a:p>
            <a:r>
              <a:rPr lang="en-US">
                <a:solidFill>
                  <a:srgbClr val="434343"/>
                </a:solidFill>
                <a:latin typeface="Avenir"/>
                <a:ea typeface="Avenir"/>
                <a:cs typeface="Avenir"/>
                <a:sym typeface="Avenir"/>
              </a:rPr>
              <a:t>TF-IDF(good, doc#1) =  0.22 * 0 = 0</a:t>
            </a:r>
            <a:endParaRPr>
              <a:solidFill>
                <a:srgbClr val="434343"/>
              </a:solidFill>
              <a:latin typeface="Avenir"/>
              <a:ea typeface="Avenir"/>
              <a:cs typeface="Avenir"/>
              <a:sym typeface="Avenir"/>
            </a:endParaRPr>
          </a:p>
          <a:p>
            <a:endParaRPr>
              <a:solidFill>
                <a:srgbClr val="434343"/>
              </a:solidFill>
              <a:latin typeface="Avenir"/>
              <a:ea typeface="Avenir"/>
              <a:cs typeface="Avenir"/>
              <a:sym typeface="Avenir"/>
            </a:endParaRPr>
          </a:p>
          <a:p>
            <a:r>
              <a:rPr lang="en-US">
                <a:solidFill>
                  <a:srgbClr val="434343"/>
                </a:solidFill>
                <a:latin typeface="Avenir"/>
                <a:ea typeface="Avenir"/>
                <a:cs typeface="Avenir"/>
                <a:sym typeface="Avenir"/>
              </a:rPr>
              <a:t>TF-IDF(He, doc#2) = 0 * 0.301 = 0</a:t>
            </a:r>
            <a:endParaRPr>
              <a:solidFill>
                <a:srgbClr val="434343"/>
              </a:solidFill>
              <a:latin typeface="Avenir"/>
              <a:ea typeface="Avenir"/>
              <a:cs typeface="Avenir"/>
              <a:sym typeface="Avenir"/>
            </a:endParaRPr>
          </a:p>
          <a:p>
            <a:endParaRPr>
              <a:solidFill>
                <a:srgbClr val="434343"/>
              </a:solidFill>
              <a:latin typeface="Avenir"/>
              <a:ea typeface="Avenir"/>
              <a:cs typeface="Avenir"/>
              <a:sym typeface="Avenir"/>
            </a:endParaRPr>
          </a:p>
          <a:p>
            <a:r>
              <a:rPr lang="en-US">
                <a:solidFill>
                  <a:srgbClr val="434343"/>
                </a:solidFill>
                <a:latin typeface="Avenir"/>
                <a:ea typeface="Avenir"/>
                <a:cs typeface="Avenir"/>
                <a:sym typeface="Avenir"/>
              </a:rPr>
              <a:t>TF-IDF(good, doc#2) =  0.2 * 0 = 0</a:t>
            </a:r>
            <a:endParaRPr>
              <a:solidFill>
                <a:srgbClr val="434343"/>
              </a:solidFill>
              <a:latin typeface="Avenir"/>
              <a:ea typeface="Avenir"/>
              <a:cs typeface="Avenir"/>
              <a:sym typeface="Avenir"/>
            </a:endParaRPr>
          </a:p>
        </p:txBody>
      </p:sp>
      <p:sp>
        <p:nvSpPr>
          <p:cNvPr id="583" name="Google Shape;583;p54"/>
          <p:cNvSpPr/>
          <p:nvPr/>
        </p:nvSpPr>
        <p:spPr>
          <a:xfrm>
            <a:off x="487125" y="1481725"/>
            <a:ext cx="4135272"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indent="266700"/>
            <a:r>
              <a:rPr lang="en-US">
                <a:solidFill>
                  <a:schemeClr val="dk1"/>
                </a:solidFill>
                <a:latin typeface="Roboto"/>
                <a:ea typeface="Roboto"/>
                <a:cs typeface="Roboto"/>
                <a:sym typeface="Roboto"/>
              </a:rPr>
              <a:t>He is a good boy. She is also good.</a:t>
            </a:r>
            <a:endParaRPr>
              <a:solidFill>
                <a:schemeClr val="dk1"/>
              </a:solidFill>
              <a:latin typeface="Roboto"/>
              <a:ea typeface="Roboto"/>
              <a:cs typeface="Roboto"/>
              <a:sym typeface="Roboto"/>
            </a:endParaRPr>
          </a:p>
        </p:txBody>
      </p:sp>
    </p:spTree>
    <p:extLst>
      <p:ext uri="{BB962C8B-B14F-4D97-AF65-F5344CB8AC3E}">
        <p14:creationId xmlns:p14="http://schemas.microsoft.com/office/powerpoint/2010/main" val="189155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1000"/>
                                        <p:tgtEl>
                                          <p:spTgt spid="5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2">
                                            <p:txEl>
                                              <p:pRg st="0" end="0"/>
                                            </p:txEl>
                                          </p:spTgt>
                                        </p:tgtEl>
                                        <p:attrNameLst>
                                          <p:attrName>style.visibility</p:attrName>
                                        </p:attrNameLst>
                                      </p:cBhvr>
                                      <p:to>
                                        <p:strVal val="visible"/>
                                      </p:to>
                                    </p:set>
                                    <p:animEffect transition="in" filter="fade">
                                      <p:cBhvr>
                                        <p:cTn id="12" dur="1000"/>
                                        <p:tgtEl>
                                          <p:spTgt spid="58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2">
                                            <p:txEl>
                                              <p:pRg st="2" end="2"/>
                                            </p:txEl>
                                          </p:spTgt>
                                        </p:tgtEl>
                                        <p:attrNameLst>
                                          <p:attrName>style.visibility</p:attrName>
                                        </p:attrNameLst>
                                      </p:cBhvr>
                                      <p:to>
                                        <p:strVal val="visible"/>
                                      </p:to>
                                    </p:set>
                                    <p:animEffect transition="in" filter="fade">
                                      <p:cBhvr>
                                        <p:cTn id="17" dur="1000"/>
                                        <p:tgtEl>
                                          <p:spTgt spid="58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2">
                                            <p:txEl>
                                              <p:pRg st="4" end="4"/>
                                            </p:txEl>
                                          </p:spTgt>
                                        </p:tgtEl>
                                        <p:attrNameLst>
                                          <p:attrName>style.visibility</p:attrName>
                                        </p:attrNameLst>
                                      </p:cBhvr>
                                      <p:to>
                                        <p:strVal val="visible"/>
                                      </p:to>
                                    </p:set>
                                    <p:animEffect transition="in" filter="fade">
                                      <p:cBhvr>
                                        <p:cTn id="22" dur="1000"/>
                                        <p:tgtEl>
                                          <p:spTgt spid="58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2">
                                            <p:txEl>
                                              <p:pRg st="6" end="6"/>
                                            </p:txEl>
                                          </p:spTgt>
                                        </p:tgtEl>
                                        <p:attrNameLst>
                                          <p:attrName>style.visibility</p:attrName>
                                        </p:attrNameLst>
                                      </p:cBhvr>
                                      <p:to>
                                        <p:strVal val="visible"/>
                                      </p:to>
                                    </p:set>
                                    <p:animEffect transition="in" filter="fade">
                                      <p:cBhvr>
                                        <p:cTn id="27" dur="1000"/>
                                        <p:tgtEl>
                                          <p:spTgt spid="58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5"/>
          <p:cNvSpPr/>
          <p:nvPr/>
        </p:nvSpPr>
        <p:spPr>
          <a:xfrm>
            <a:off x="5001975" y="148182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indent="457189"/>
            <a:r>
              <a:rPr lang="en-US">
                <a:solidFill>
                  <a:schemeClr val="dk1"/>
                </a:solidFill>
                <a:latin typeface="Roboto"/>
                <a:ea typeface="Roboto"/>
                <a:cs typeface="Roboto"/>
                <a:sym typeface="Roboto"/>
              </a:rPr>
              <a:t>Radhika is a good person.</a:t>
            </a:r>
            <a:endParaRPr>
              <a:solidFill>
                <a:schemeClr val="dk1"/>
              </a:solidFill>
              <a:latin typeface="Roboto"/>
              <a:ea typeface="Roboto"/>
              <a:cs typeface="Roboto"/>
              <a:sym typeface="Roboto"/>
            </a:endParaRPr>
          </a:p>
        </p:txBody>
      </p:sp>
      <p:sp>
        <p:nvSpPr>
          <p:cNvPr id="589" name="Google Shape;589;p55"/>
          <p:cNvSpPr txBox="1"/>
          <p:nvPr/>
        </p:nvSpPr>
        <p:spPr>
          <a:xfrm>
            <a:off x="487125" y="1107625"/>
            <a:ext cx="3653400" cy="374100"/>
          </a:xfrm>
          <a:prstGeom prst="rect">
            <a:avLst/>
          </a:prstGeom>
          <a:noFill/>
          <a:ln>
            <a:noFill/>
          </a:ln>
        </p:spPr>
        <p:txBody>
          <a:bodyPr spcFirstLastPara="1" wrap="square" lIns="91425" tIns="91425" rIns="91425" bIns="91425" anchor="t" anchorCtr="0">
            <a:noAutofit/>
          </a:bodyPr>
          <a:lstStyle/>
          <a:p>
            <a:r>
              <a:rPr lang="en-US" sz="1200">
                <a:solidFill>
                  <a:schemeClr val="dk1"/>
                </a:solidFill>
                <a:latin typeface="Proxima Nova"/>
                <a:ea typeface="Proxima Nova"/>
                <a:cs typeface="Proxima Nova"/>
                <a:sym typeface="Proxima Nova"/>
              </a:rPr>
              <a:t>Document #1</a:t>
            </a:r>
            <a:endParaRPr sz="1200">
              <a:solidFill>
                <a:schemeClr val="dk1"/>
              </a:solidFill>
              <a:latin typeface="Proxima Nova"/>
              <a:ea typeface="Proxima Nova"/>
              <a:cs typeface="Proxima Nova"/>
              <a:sym typeface="Proxima Nova"/>
            </a:endParaRPr>
          </a:p>
        </p:txBody>
      </p:sp>
      <p:sp>
        <p:nvSpPr>
          <p:cNvPr id="590" name="Google Shape;590;p55"/>
          <p:cNvSpPr txBox="1"/>
          <p:nvPr/>
        </p:nvSpPr>
        <p:spPr>
          <a:xfrm>
            <a:off x="4977475" y="1107625"/>
            <a:ext cx="3653400" cy="374100"/>
          </a:xfrm>
          <a:prstGeom prst="rect">
            <a:avLst/>
          </a:prstGeom>
          <a:noFill/>
          <a:ln>
            <a:noFill/>
          </a:ln>
        </p:spPr>
        <p:txBody>
          <a:bodyPr spcFirstLastPara="1" wrap="square" lIns="91425" tIns="91425" rIns="91425" bIns="91425" anchor="t" anchorCtr="0">
            <a:noAutofit/>
          </a:bodyPr>
          <a:lstStyle/>
          <a:p>
            <a:r>
              <a:rPr lang="en-US" sz="1200">
                <a:solidFill>
                  <a:schemeClr val="dk1"/>
                </a:solidFill>
                <a:latin typeface="Proxima Nova"/>
                <a:ea typeface="Proxima Nova"/>
                <a:cs typeface="Proxima Nova"/>
                <a:sym typeface="Proxima Nova"/>
              </a:rPr>
              <a:t>Document #2</a:t>
            </a:r>
            <a:endParaRPr sz="1200">
              <a:solidFill>
                <a:schemeClr val="dk1"/>
              </a:solidFill>
              <a:latin typeface="Proxima Nova"/>
              <a:ea typeface="Proxima Nova"/>
              <a:cs typeface="Proxima Nova"/>
              <a:sym typeface="Proxima Nova"/>
            </a:endParaRPr>
          </a:p>
        </p:txBody>
      </p:sp>
      <p:sp>
        <p:nvSpPr>
          <p:cNvPr id="591" name="Google Shape;591;p55"/>
          <p:cNvSpPr txBox="1"/>
          <p:nvPr/>
        </p:nvSpPr>
        <p:spPr>
          <a:xfrm>
            <a:off x="2131908" y="2082792"/>
            <a:ext cx="4551000" cy="374100"/>
          </a:xfrm>
          <a:prstGeom prst="rect">
            <a:avLst/>
          </a:prstGeom>
          <a:noFill/>
          <a:ln>
            <a:noFill/>
          </a:ln>
        </p:spPr>
        <p:txBody>
          <a:bodyPr spcFirstLastPara="1" wrap="square" lIns="91425" tIns="91425" rIns="91425" bIns="91425" anchor="t" anchorCtr="0">
            <a:noAutofit/>
          </a:bodyPr>
          <a:lstStyle/>
          <a:p>
            <a:r>
              <a:rPr lang="en-US" sz="1200">
                <a:solidFill>
                  <a:schemeClr val="dk1"/>
                </a:solidFill>
                <a:latin typeface="Proxima Nova"/>
                <a:ea typeface="Proxima Nova"/>
                <a:cs typeface="Proxima Nova"/>
                <a:sym typeface="Proxima Nova"/>
              </a:rPr>
              <a:t>Vocabulary</a:t>
            </a:r>
            <a:endParaRPr sz="1200">
              <a:solidFill>
                <a:schemeClr val="dk1"/>
              </a:solidFill>
              <a:latin typeface="Proxima Nova"/>
              <a:ea typeface="Proxima Nova"/>
              <a:cs typeface="Proxima Nova"/>
              <a:sym typeface="Proxima Nova"/>
            </a:endParaRPr>
          </a:p>
        </p:txBody>
      </p:sp>
      <p:graphicFrame>
        <p:nvGraphicFramePr>
          <p:cNvPr id="592" name="Google Shape;592;p55"/>
          <p:cNvGraphicFramePr/>
          <p:nvPr/>
        </p:nvGraphicFramePr>
        <p:xfrm>
          <a:off x="704076" y="3392250"/>
          <a:ext cx="7735801" cy="1706752"/>
        </p:xfrm>
        <a:graphic>
          <a:graphicData uri="http://schemas.openxmlformats.org/drawingml/2006/table">
            <a:tbl>
              <a:tblPr>
                <a:noFill/>
              </a:tblPr>
              <a:tblGrid>
                <a:gridCol w="1189931">
                  <a:extLst>
                    <a:ext uri="{9D8B030D-6E8A-4147-A177-3AD203B41FA5}">
                      <a16:colId xmlns:a16="http://schemas.microsoft.com/office/drawing/2014/main" val="20000"/>
                    </a:ext>
                  </a:extLst>
                </a:gridCol>
                <a:gridCol w="600000">
                  <a:extLst>
                    <a:ext uri="{9D8B030D-6E8A-4147-A177-3AD203B41FA5}">
                      <a16:colId xmlns:a16="http://schemas.microsoft.com/office/drawing/2014/main" val="20001"/>
                    </a:ext>
                  </a:extLst>
                </a:gridCol>
                <a:gridCol w="650100">
                  <a:extLst>
                    <a:ext uri="{9D8B030D-6E8A-4147-A177-3AD203B41FA5}">
                      <a16:colId xmlns:a16="http://schemas.microsoft.com/office/drawing/2014/main" val="20002"/>
                    </a:ext>
                  </a:extLst>
                </a:gridCol>
                <a:gridCol w="654319">
                  <a:extLst>
                    <a:ext uri="{9D8B030D-6E8A-4147-A177-3AD203B41FA5}">
                      <a16:colId xmlns:a16="http://schemas.microsoft.com/office/drawing/2014/main" val="20003"/>
                    </a:ext>
                  </a:extLst>
                </a:gridCol>
                <a:gridCol w="773569">
                  <a:extLst>
                    <a:ext uri="{9D8B030D-6E8A-4147-A177-3AD203B41FA5}">
                      <a16:colId xmlns:a16="http://schemas.microsoft.com/office/drawing/2014/main" val="20004"/>
                    </a:ext>
                  </a:extLst>
                </a:gridCol>
                <a:gridCol w="945019">
                  <a:extLst>
                    <a:ext uri="{9D8B030D-6E8A-4147-A177-3AD203B41FA5}">
                      <a16:colId xmlns:a16="http://schemas.microsoft.com/office/drawing/2014/main" val="20005"/>
                    </a:ext>
                  </a:extLst>
                </a:gridCol>
                <a:gridCol w="675600">
                  <a:extLst>
                    <a:ext uri="{9D8B030D-6E8A-4147-A177-3AD203B41FA5}">
                      <a16:colId xmlns:a16="http://schemas.microsoft.com/office/drawing/2014/main" val="20006"/>
                    </a:ext>
                  </a:extLst>
                </a:gridCol>
                <a:gridCol w="791719">
                  <a:extLst>
                    <a:ext uri="{9D8B030D-6E8A-4147-A177-3AD203B41FA5}">
                      <a16:colId xmlns:a16="http://schemas.microsoft.com/office/drawing/2014/main" val="20007"/>
                    </a:ext>
                  </a:extLst>
                </a:gridCol>
                <a:gridCol w="594375">
                  <a:extLst>
                    <a:ext uri="{9D8B030D-6E8A-4147-A177-3AD203B41FA5}">
                      <a16:colId xmlns:a16="http://schemas.microsoft.com/office/drawing/2014/main" val="20008"/>
                    </a:ext>
                  </a:extLst>
                </a:gridCol>
                <a:gridCol w="861169">
                  <a:extLst>
                    <a:ext uri="{9D8B030D-6E8A-4147-A177-3AD203B41FA5}">
                      <a16:colId xmlns:a16="http://schemas.microsoft.com/office/drawing/2014/main" val="20009"/>
                    </a:ext>
                  </a:extLst>
                </a:gridCol>
              </a:tblGrid>
              <a:tr h="396206">
                <a:tc>
                  <a:txBody>
                    <a:bodyPr/>
                    <a:lstStyle/>
                    <a:p>
                      <a:pPr marL="0" marR="0" lvl="0" indent="0" algn="l" rtl="0">
                        <a:lnSpc>
                          <a:spcPct val="100000"/>
                        </a:lnSpc>
                        <a:spcBef>
                          <a:spcPts val="0"/>
                        </a:spcBef>
                        <a:spcAft>
                          <a:spcPts val="0"/>
                        </a:spcAft>
                        <a:buClr>
                          <a:srgbClr val="000000"/>
                        </a:buClr>
                        <a:buSzPts val="1600"/>
                        <a:buFont typeface="Arial"/>
                        <a:buNone/>
                      </a:pP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b="1" u="none" strike="noStrike" cap="none">
                          <a:latin typeface="Proxima Nova"/>
                          <a:ea typeface="Proxima Nova"/>
                          <a:cs typeface="Proxima Nova"/>
                          <a:sym typeface="Proxima Nova"/>
                        </a:rPr>
                        <a:t>a</a:t>
                      </a:r>
                      <a:endParaRPr sz="1200" b="1"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b="1" u="none" strike="noStrike" cap="none">
                          <a:latin typeface="Proxima Nova"/>
                          <a:ea typeface="Proxima Nova"/>
                          <a:cs typeface="Proxima Nova"/>
                          <a:sym typeface="Proxima Nova"/>
                        </a:rPr>
                        <a:t>also</a:t>
                      </a:r>
                      <a:endParaRPr sz="1200" b="1"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b="1" u="none" strike="noStrike" cap="none">
                          <a:latin typeface="Proxima Nova"/>
                          <a:ea typeface="Proxima Nova"/>
                          <a:cs typeface="Proxima Nova"/>
                          <a:sym typeface="Proxima Nova"/>
                        </a:rPr>
                        <a:t>boy</a:t>
                      </a:r>
                      <a:endParaRPr sz="1200" b="1"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b="1" u="none" strike="noStrike" cap="none">
                          <a:latin typeface="Proxima Nova"/>
                          <a:ea typeface="Proxima Nova"/>
                          <a:cs typeface="Proxima Nova"/>
                          <a:sym typeface="Proxima Nova"/>
                        </a:rPr>
                        <a:t>good</a:t>
                      </a:r>
                      <a:endParaRPr sz="1200" b="1"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b="1" u="none" strike="noStrike" cap="none">
                          <a:latin typeface="Proxima Nova"/>
                          <a:ea typeface="Proxima Nova"/>
                          <a:cs typeface="Proxima Nova"/>
                          <a:sym typeface="Proxima Nova"/>
                        </a:rPr>
                        <a:t>He</a:t>
                      </a:r>
                      <a:endParaRPr sz="1200" b="1"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b="1" u="none" strike="noStrike" cap="none">
                          <a:latin typeface="Proxima Nova"/>
                          <a:ea typeface="Proxima Nova"/>
                          <a:cs typeface="Proxima Nova"/>
                          <a:sym typeface="Proxima Nova"/>
                        </a:rPr>
                        <a:t>Is</a:t>
                      </a:r>
                      <a:endParaRPr sz="1200" b="1"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b="1" u="none" strike="noStrike" cap="none">
                          <a:latin typeface="Proxima Nova"/>
                          <a:ea typeface="Proxima Nova"/>
                          <a:cs typeface="Proxima Nova"/>
                          <a:sym typeface="Proxima Nova"/>
                        </a:rPr>
                        <a:t>person</a:t>
                      </a:r>
                      <a:endParaRPr sz="1200" b="1"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b="1" u="none" strike="noStrike" cap="none">
                          <a:latin typeface="Proxima Nova"/>
                          <a:ea typeface="Proxima Nova"/>
                          <a:cs typeface="Proxima Nova"/>
                          <a:sym typeface="Proxima Nova"/>
                        </a:rPr>
                        <a:t>She</a:t>
                      </a:r>
                      <a:endParaRPr sz="1200" b="1"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b="1" u="none" strike="noStrike" cap="none">
                          <a:latin typeface="Proxima Nova"/>
                          <a:ea typeface="Proxima Nova"/>
                          <a:cs typeface="Proxima Nova"/>
                          <a:sym typeface="Proxima Nova"/>
                        </a:rPr>
                        <a:t>Radhika</a:t>
                      </a:r>
                      <a:endParaRPr sz="1200" b="1"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96206">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Index</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0</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1</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2</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3</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4</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5</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6</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7</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8</a:t>
                      </a:r>
                      <a:endParaRPr sz="1200" u="none" strike="noStrike" cap="none">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457170">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Document #1</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endParaRPr sz="18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0</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0.03311</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endParaRPr sz="1800" u="none" strike="noStrike" cap="none"/>
                    </a:p>
                  </a:txBody>
                  <a:tcPr marL="91425" marR="91425" marT="91425" marB="91425"/>
                </a:tc>
                <a:extLst>
                  <a:ext uri="{0D108BD9-81ED-4DB2-BD59-A6C34878D82A}">
                    <a16:rowId xmlns:a16="http://schemas.microsoft.com/office/drawing/2014/main" val="10002"/>
                  </a:ext>
                </a:extLst>
              </a:tr>
              <a:tr h="457170">
                <a:tc>
                  <a:txBody>
                    <a:bodyPr/>
                    <a:lstStyle/>
                    <a:p>
                      <a:pPr marL="0" marR="0" lvl="0" indent="0" algn="l"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Document #2</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endParaRPr sz="18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0</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600"/>
                        <a:buFont typeface="Arial"/>
                        <a:buNone/>
                      </a:pPr>
                      <a:r>
                        <a:rPr lang="en-US" sz="1200" u="none" strike="noStrike" cap="none">
                          <a:latin typeface="Proxima Nova"/>
                          <a:ea typeface="Proxima Nova"/>
                          <a:cs typeface="Proxima Nova"/>
                          <a:sym typeface="Proxima Nova"/>
                        </a:rPr>
                        <a:t>0</a:t>
                      </a:r>
                      <a:endParaRPr sz="1200" u="none" strike="noStrike" cap="none">
                        <a:latin typeface="Proxima Nova"/>
                        <a:ea typeface="Proxima Nova"/>
                        <a:cs typeface="Proxima Nova"/>
                        <a:sym typeface="Proxima Nova"/>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endParaRPr sz="1800" u="none" strike="noStrike" cap="none"/>
                    </a:p>
                  </a:txBody>
                  <a:tcPr marL="91425" marR="91425" marT="91425" marB="91425"/>
                </a:tc>
                <a:extLst>
                  <a:ext uri="{0D108BD9-81ED-4DB2-BD59-A6C34878D82A}">
                    <a16:rowId xmlns:a16="http://schemas.microsoft.com/office/drawing/2014/main" val="10003"/>
                  </a:ext>
                </a:extLst>
              </a:tr>
            </a:tbl>
          </a:graphicData>
        </a:graphic>
      </p:graphicFrame>
      <p:sp>
        <p:nvSpPr>
          <p:cNvPr id="593" name="Google Shape;593;p55"/>
          <p:cNvSpPr txBox="1"/>
          <p:nvPr/>
        </p:nvSpPr>
        <p:spPr>
          <a:xfrm>
            <a:off x="944106" y="5228475"/>
            <a:ext cx="7255800" cy="427500"/>
          </a:xfrm>
          <a:prstGeom prst="rect">
            <a:avLst/>
          </a:prstGeom>
          <a:noFill/>
          <a:ln>
            <a:noFill/>
          </a:ln>
        </p:spPr>
        <p:txBody>
          <a:bodyPr spcFirstLastPara="1" wrap="square" lIns="91425" tIns="91425" rIns="91425" bIns="91425" anchor="ctr" anchorCtr="0">
            <a:noAutofit/>
          </a:bodyPr>
          <a:lstStyle/>
          <a:p>
            <a:pPr algn="ctr"/>
            <a:r>
              <a:rPr lang="en-US" sz="2400" b="1">
                <a:solidFill>
                  <a:srgbClr val="FF0000"/>
                </a:solidFill>
                <a:latin typeface="Architects Daughter"/>
                <a:ea typeface="Architects Daughter"/>
                <a:cs typeface="Architects Daughter"/>
                <a:sym typeface="Architects Daughter"/>
              </a:rPr>
              <a:t>TF-IDF Vector</a:t>
            </a:r>
            <a:endParaRPr sz="2400" b="1">
              <a:solidFill>
                <a:srgbClr val="FF0000"/>
              </a:solidFill>
              <a:latin typeface="Architects Daughter"/>
              <a:ea typeface="Architects Daughter"/>
              <a:cs typeface="Architects Daughter"/>
              <a:sym typeface="Architects Daughter"/>
            </a:endParaRPr>
          </a:p>
        </p:txBody>
      </p:sp>
      <p:sp>
        <p:nvSpPr>
          <p:cNvPr id="594" name="Google Shape;594;p55"/>
          <p:cNvSpPr/>
          <p:nvPr/>
        </p:nvSpPr>
        <p:spPr>
          <a:xfrm>
            <a:off x="487125" y="1481725"/>
            <a:ext cx="4135272"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indent="266700"/>
            <a:r>
              <a:rPr lang="en-US">
                <a:solidFill>
                  <a:schemeClr val="dk1"/>
                </a:solidFill>
                <a:latin typeface="Roboto"/>
                <a:ea typeface="Roboto"/>
                <a:cs typeface="Roboto"/>
                <a:sym typeface="Roboto"/>
              </a:rPr>
              <a:t>He is a good boy. She is also good.</a:t>
            </a:r>
            <a:endParaRPr>
              <a:solidFill>
                <a:schemeClr val="dk1"/>
              </a:solidFill>
              <a:latin typeface="Roboto"/>
              <a:ea typeface="Roboto"/>
              <a:cs typeface="Roboto"/>
              <a:sym typeface="Roboto"/>
            </a:endParaRPr>
          </a:p>
        </p:txBody>
      </p:sp>
      <p:sp>
        <p:nvSpPr>
          <p:cNvPr id="595" name="Google Shape;595;p55"/>
          <p:cNvSpPr/>
          <p:nvPr/>
        </p:nvSpPr>
        <p:spPr>
          <a:xfrm>
            <a:off x="1950223" y="2431925"/>
            <a:ext cx="5243530" cy="470700"/>
          </a:xfrm>
          <a:prstGeom prst="rect">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indent="71438" algn="ctr"/>
            <a:r>
              <a:rPr lang="en-US">
                <a:solidFill>
                  <a:schemeClr val="dk1"/>
                </a:solidFill>
                <a:latin typeface="Roboto"/>
                <a:ea typeface="Roboto"/>
                <a:cs typeface="Roboto"/>
                <a:sym typeface="Roboto"/>
              </a:rPr>
              <a:t>a, also, boy, good, He, is, person, She, Radhika</a:t>
            </a:r>
            <a:endParaRPr>
              <a:solidFill>
                <a:schemeClr val="dk1"/>
              </a:solidFill>
              <a:latin typeface="Roboto"/>
              <a:ea typeface="Roboto"/>
              <a:cs typeface="Roboto"/>
              <a:sym typeface="Roboto"/>
            </a:endParaRPr>
          </a:p>
        </p:txBody>
      </p:sp>
    </p:spTree>
    <p:extLst>
      <p:ext uri="{BB962C8B-B14F-4D97-AF65-F5344CB8AC3E}">
        <p14:creationId xmlns:p14="http://schemas.microsoft.com/office/powerpoint/2010/main" val="2949277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906" y="3254828"/>
            <a:ext cx="2343151" cy="809897"/>
          </a:xfrm>
        </p:spPr>
        <p:txBody>
          <a:bodyPr/>
          <a:lstStyle/>
          <a:p>
            <a:r>
              <a:rPr lang="en-IN" dirty="0"/>
              <a:t>session2</a:t>
            </a:r>
          </a:p>
        </p:txBody>
      </p:sp>
    </p:spTree>
    <p:extLst>
      <p:ext uri="{BB962C8B-B14F-4D97-AF65-F5344CB8AC3E}">
        <p14:creationId xmlns:p14="http://schemas.microsoft.com/office/powerpoint/2010/main" val="12023664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3D828-6C26-44EC-BBA4-DBF6AEFCDC9C}"/>
              </a:ext>
            </a:extLst>
          </p:cNvPr>
          <p:cNvSpPr>
            <a:spLocks noGrp="1"/>
          </p:cNvSpPr>
          <p:nvPr>
            <p:ph type="title"/>
          </p:nvPr>
        </p:nvSpPr>
        <p:spPr>
          <a:xfrm>
            <a:off x="0" y="0"/>
            <a:ext cx="9144000" cy="830510"/>
          </a:xfrm>
        </p:spPr>
        <p:txBody>
          <a:bodyPr/>
          <a:lstStyle/>
          <a:p>
            <a:r>
              <a:rPr lang="en-GB" dirty="0"/>
              <a:t>Word embedding methods</a:t>
            </a:r>
          </a:p>
        </p:txBody>
      </p:sp>
      <p:sp>
        <p:nvSpPr>
          <p:cNvPr id="3" name="Text Placeholder 2">
            <a:extLst>
              <a:ext uri="{FF2B5EF4-FFF2-40B4-BE49-F238E27FC236}">
                <a16:creationId xmlns:a16="http://schemas.microsoft.com/office/drawing/2014/main" id="{FE026555-AFDA-4BB5-AE36-30252C786A79}"/>
              </a:ext>
            </a:extLst>
          </p:cNvPr>
          <p:cNvSpPr>
            <a:spLocks noGrp="1"/>
          </p:cNvSpPr>
          <p:nvPr>
            <p:ph type="body" idx="1"/>
          </p:nvPr>
        </p:nvSpPr>
        <p:spPr>
          <a:xfrm>
            <a:off x="-2626" y="2038300"/>
            <a:ext cx="9048653" cy="3416400"/>
          </a:xfrm>
        </p:spPr>
        <p:txBody>
          <a:bodyPr/>
          <a:lstStyle/>
          <a:p>
            <a:r>
              <a:rPr lang="en-GB" sz="1600" dirty="0">
                <a:latin typeface="Helvetica Neue" panose="020B0604020202020204" charset="0"/>
              </a:rPr>
              <a:t>Word2vec(Google 2013)</a:t>
            </a:r>
            <a:endParaRPr lang="en-US" sz="1600" dirty="0">
              <a:latin typeface="Helvetica Neue" panose="020B0604020202020204" charset="0"/>
            </a:endParaRPr>
          </a:p>
          <a:p>
            <a:pPr lvl="1">
              <a:lnSpc>
                <a:spcPct val="114999"/>
              </a:lnSpc>
              <a:buSzPts val="1800"/>
            </a:pPr>
            <a:r>
              <a:rPr lang="en-GB" sz="1200" dirty="0" err="1">
                <a:latin typeface="Helvetica Neue" panose="020B0604020202020204" charset="0"/>
              </a:rPr>
              <a:t>CBoW</a:t>
            </a:r>
            <a:r>
              <a:rPr lang="en-GB" sz="1200" dirty="0">
                <a:latin typeface="Helvetica Neue" panose="020B0604020202020204" charset="0"/>
              </a:rPr>
              <a:t>: </a:t>
            </a:r>
            <a:r>
              <a:rPr lang="en-GB" sz="1200" dirty="0" err="1">
                <a:latin typeface="Helvetica Neue" panose="020B0604020202020204" charset="0"/>
              </a:rPr>
              <a:t>Continous</a:t>
            </a:r>
            <a:r>
              <a:rPr lang="en-GB" sz="1200" dirty="0">
                <a:latin typeface="Helvetica Neue" panose="020B0604020202020204" charset="0"/>
              </a:rPr>
              <a:t> Bag of Words</a:t>
            </a:r>
            <a:endParaRPr lang="en-US" sz="1200" dirty="0">
              <a:latin typeface="Helvetica Neue" panose="020B0604020202020204" charset="0"/>
            </a:endParaRPr>
          </a:p>
          <a:p>
            <a:pPr lvl="1">
              <a:lnSpc>
                <a:spcPct val="114999"/>
              </a:lnSpc>
              <a:buSzPts val="1800"/>
            </a:pPr>
            <a:r>
              <a:rPr lang="en-GB" sz="1200" dirty="0" err="1">
                <a:latin typeface="Helvetica Neue" panose="020B0604020202020204" charset="0"/>
              </a:rPr>
              <a:t>Continous</a:t>
            </a:r>
            <a:r>
              <a:rPr lang="en-GB" sz="1200" dirty="0">
                <a:latin typeface="Helvetica Neue" panose="020B0604020202020204" charset="0"/>
              </a:rPr>
              <a:t> Skip-gram</a:t>
            </a:r>
          </a:p>
          <a:p>
            <a:pPr lvl="1">
              <a:lnSpc>
                <a:spcPct val="114999"/>
              </a:lnSpc>
            </a:pPr>
            <a:endParaRPr lang="en-GB" sz="1200" dirty="0">
              <a:latin typeface="Helvetica Neue" panose="020B0604020202020204" charset="0"/>
            </a:endParaRPr>
          </a:p>
          <a:p>
            <a:pPr>
              <a:lnSpc>
                <a:spcPct val="114999"/>
              </a:lnSpc>
              <a:buSzPts val="1800"/>
            </a:pPr>
            <a:r>
              <a:rPr lang="en-GB" sz="1600" dirty="0">
                <a:latin typeface="Helvetica Neue" panose="020B0604020202020204" charset="0"/>
              </a:rPr>
              <a:t>Glove: Global Vectors (</a:t>
            </a:r>
            <a:r>
              <a:rPr lang="en-GB" sz="1600" dirty="0" err="1">
                <a:latin typeface="Helvetica Neue" panose="020B0604020202020204" charset="0"/>
              </a:rPr>
              <a:t>Standford</a:t>
            </a:r>
            <a:r>
              <a:rPr lang="en-GB" sz="1600" dirty="0">
                <a:latin typeface="Helvetica Neue" panose="020B0604020202020204" charset="0"/>
              </a:rPr>
              <a:t> 2014)</a:t>
            </a:r>
          </a:p>
          <a:p>
            <a:pPr>
              <a:lnSpc>
                <a:spcPct val="114999"/>
              </a:lnSpc>
            </a:pPr>
            <a:endParaRPr lang="en-GB" sz="1600" dirty="0">
              <a:latin typeface="Helvetica Neue" panose="020B0604020202020204" charset="0"/>
            </a:endParaRPr>
          </a:p>
          <a:p>
            <a:pPr>
              <a:lnSpc>
                <a:spcPct val="114999"/>
              </a:lnSpc>
            </a:pPr>
            <a:r>
              <a:rPr lang="en-GB" sz="1600" dirty="0">
                <a:latin typeface="Helvetica Neue" panose="020B0604020202020204" charset="0"/>
              </a:rPr>
              <a:t>Fast Text(Facebook 2016)</a:t>
            </a:r>
          </a:p>
          <a:p>
            <a:pPr lvl="1">
              <a:lnSpc>
                <a:spcPct val="114999"/>
              </a:lnSpc>
            </a:pPr>
            <a:r>
              <a:rPr lang="en-GB" sz="1200" dirty="0">
                <a:latin typeface="Helvetica Neue" panose="020B0604020202020204" charset="0"/>
              </a:rPr>
              <a:t>Supports out-of-vocabulary(OOV) words</a:t>
            </a:r>
          </a:p>
        </p:txBody>
      </p:sp>
      <p:sp>
        <p:nvSpPr>
          <p:cNvPr id="6" name="Text Placeholder 2">
            <a:extLst>
              <a:ext uri="{FF2B5EF4-FFF2-40B4-BE49-F238E27FC236}">
                <a16:creationId xmlns:a16="http://schemas.microsoft.com/office/drawing/2014/main" id="{A466895C-92FE-415E-A4FB-C87D8C5975A4}"/>
              </a:ext>
            </a:extLst>
          </p:cNvPr>
          <p:cNvSpPr txBox="1">
            <a:spLocks/>
          </p:cNvSpPr>
          <p:nvPr/>
        </p:nvSpPr>
        <p:spPr>
          <a:xfrm>
            <a:off x="4607475" y="1904950"/>
            <a:ext cx="4536525"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Helvetica Neue"/>
              <a:buChar char="●"/>
              <a:defRPr sz="1800" b="0" i="0" u="none" strike="noStrike" cap="none">
                <a:solidFill>
                  <a:schemeClr val="dk2"/>
                </a:solidFill>
                <a:latin typeface="Helvetica Neue"/>
                <a:ea typeface="Helvetica Neue"/>
                <a:cs typeface="Helvetica Neue"/>
                <a:sym typeface="Helvetica Neue"/>
              </a:defRPr>
            </a:lvl1pPr>
            <a:lvl2pPr marL="914400" marR="0" lvl="1"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2pPr>
            <a:lvl3pPr marL="1371600" marR="0" lvl="2"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3pPr>
            <a:lvl4pPr marL="1828800" marR="0" lvl="3"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4pPr>
            <a:lvl5pPr marL="2286000" marR="0" lvl="4"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5pPr>
            <a:lvl6pPr marL="2743200" marR="0" lvl="5"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6pPr>
            <a:lvl7pPr marL="3200400" marR="0" lvl="6"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7pPr>
            <a:lvl8pPr marL="3657600" marR="0" lvl="7"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8pPr>
            <a:lvl9pPr marL="4114800" marR="0" lvl="8" indent="-317500" algn="l" rtl="0">
              <a:lnSpc>
                <a:spcPct val="115000"/>
              </a:lnSpc>
              <a:spcBef>
                <a:spcPts val="1600"/>
              </a:spcBef>
              <a:spcAft>
                <a:spcPts val="160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9pPr>
          </a:lstStyle>
          <a:p>
            <a:pPr>
              <a:lnSpc>
                <a:spcPct val="114999"/>
              </a:lnSpc>
            </a:pPr>
            <a:r>
              <a:rPr lang="en-GB" sz="1600" dirty="0"/>
              <a:t>Advanced Embedding Techniques:</a:t>
            </a:r>
            <a:endParaRPr lang="en-US" sz="1600" dirty="0"/>
          </a:p>
          <a:p>
            <a:pPr marL="114300" indent="0">
              <a:lnSpc>
                <a:spcPct val="114999"/>
              </a:lnSpc>
              <a:buNone/>
            </a:pPr>
            <a:r>
              <a:rPr lang="en-GB" sz="1200" dirty="0"/>
              <a:t>       Deep learning and contextual based embedding</a:t>
            </a:r>
          </a:p>
          <a:p>
            <a:pPr lvl="1">
              <a:lnSpc>
                <a:spcPct val="114999"/>
              </a:lnSpc>
            </a:pPr>
            <a:r>
              <a:rPr lang="en-GB" sz="1200" dirty="0"/>
              <a:t>BERT (google 2018)</a:t>
            </a:r>
            <a:endParaRPr lang="en-US" sz="1200" dirty="0"/>
          </a:p>
          <a:p>
            <a:pPr lvl="1">
              <a:lnSpc>
                <a:spcPct val="114999"/>
              </a:lnSpc>
              <a:buSzPts val="1800"/>
            </a:pPr>
            <a:r>
              <a:rPr lang="en-GB" sz="1200" dirty="0"/>
              <a:t>ELMO(Allen Institute for AI,2018)</a:t>
            </a:r>
          </a:p>
          <a:p>
            <a:pPr lvl="1">
              <a:lnSpc>
                <a:spcPct val="114999"/>
              </a:lnSpc>
              <a:buSzPts val="1800"/>
            </a:pPr>
            <a:r>
              <a:rPr lang="en-GB" sz="1200" dirty="0"/>
              <a:t>GPT-2(Generative Pre Training-2)-Open AI 2018</a:t>
            </a:r>
          </a:p>
          <a:p>
            <a:pPr lvl="1">
              <a:lnSpc>
                <a:spcPct val="114999"/>
              </a:lnSpc>
            </a:pPr>
            <a:endParaRPr lang="en-GB" sz="1200" dirty="0"/>
          </a:p>
          <a:p>
            <a:pPr marL="114300" indent="0">
              <a:lnSpc>
                <a:spcPct val="114999"/>
              </a:lnSpc>
              <a:buNone/>
            </a:pPr>
            <a:r>
              <a:rPr lang="en-GB" sz="1600" dirty="0">
                <a:latin typeface="Helvetica Neue" panose="020B0604020202020204" charset="0"/>
              </a:rPr>
              <a:t>All the these 3 models are </a:t>
            </a:r>
            <a:r>
              <a:rPr lang="en-GB" sz="1600" dirty="0" err="1">
                <a:latin typeface="Helvetica Neue" panose="020B0604020202020204" charset="0"/>
              </a:rPr>
              <a:t>pretrained</a:t>
            </a:r>
            <a:r>
              <a:rPr lang="en-GB" sz="1600" dirty="0">
                <a:latin typeface="Helvetica Neue" panose="020B0604020202020204" charset="0"/>
              </a:rPr>
              <a:t> models.</a:t>
            </a:r>
            <a:endParaRPr lang="en-GB" dirty="0">
              <a:latin typeface="Helvetica Neue" panose="020B0604020202020204" charset="0"/>
            </a:endParaRPr>
          </a:p>
          <a:p>
            <a:pPr marL="114300" indent="0">
              <a:lnSpc>
                <a:spcPct val="114999"/>
              </a:lnSpc>
              <a:buNone/>
            </a:pPr>
            <a:r>
              <a:rPr lang="en-GB" sz="1600" dirty="0">
                <a:latin typeface="Helvetica Neue" panose="020B0604020202020204" charset="0"/>
              </a:rPr>
              <a:t>It can be used for transfer learning if we </a:t>
            </a:r>
            <a:endParaRPr lang="en-GB" dirty="0">
              <a:latin typeface="Helvetica Neue" panose="020B0604020202020204" charset="0"/>
            </a:endParaRPr>
          </a:p>
          <a:p>
            <a:pPr marL="114300" indent="0">
              <a:lnSpc>
                <a:spcPct val="100000"/>
              </a:lnSpc>
              <a:buNone/>
            </a:pPr>
            <a:r>
              <a:rPr lang="en-GB" sz="1600" dirty="0">
                <a:latin typeface="Helvetica Neue" panose="020B0604020202020204" charset="0"/>
              </a:rPr>
              <a:t>want create </a:t>
            </a:r>
            <a:r>
              <a:rPr lang="en-GB" sz="1600" dirty="0" err="1">
                <a:latin typeface="Helvetica Neue" panose="020B0604020202020204" charset="0"/>
              </a:rPr>
              <a:t>embeddings</a:t>
            </a:r>
            <a:r>
              <a:rPr lang="en-GB" sz="1600" dirty="0">
                <a:latin typeface="Helvetica Neue" panose="020B0604020202020204" charset="0"/>
              </a:rPr>
              <a:t> for our own corpus</a:t>
            </a:r>
            <a:endParaRPr lang="en-GB" dirty="0">
              <a:latin typeface="Helvetica Neue" panose="020B0604020202020204" charset="0"/>
            </a:endParaRPr>
          </a:p>
        </p:txBody>
      </p:sp>
      <p:sp>
        <p:nvSpPr>
          <p:cNvPr id="5" name="TextBox 4"/>
          <p:cNvSpPr txBox="1"/>
          <p:nvPr/>
        </p:nvSpPr>
        <p:spPr>
          <a:xfrm>
            <a:off x="334735" y="5454700"/>
            <a:ext cx="8711293" cy="523220"/>
          </a:xfrm>
          <a:prstGeom prst="rect">
            <a:avLst/>
          </a:prstGeom>
          <a:noFill/>
        </p:spPr>
        <p:txBody>
          <a:bodyPr wrap="square" rtlCol="0">
            <a:spAutoFit/>
          </a:bodyPr>
          <a:lstStyle/>
          <a:p>
            <a:r>
              <a:rPr lang="en-IN" sz="2800" dirty="0"/>
              <a:t>Download and show how one embedding vector looks like</a:t>
            </a:r>
          </a:p>
        </p:txBody>
      </p:sp>
    </p:spTree>
    <p:extLst>
      <p:ext uri="{BB962C8B-B14F-4D97-AF65-F5344CB8AC3E}">
        <p14:creationId xmlns:p14="http://schemas.microsoft.com/office/powerpoint/2010/main" val="931731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Word2Vec - CBOW</a:t>
            </a:r>
          </a:p>
        </p:txBody>
      </p:sp>
      <p:sp>
        <p:nvSpPr>
          <p:cNvPr id="4" name="Google Shape;298;p18"/>
          <p:cNvSpPr txBox="1">
            <a:spLocks/>
          </p:cNvSpPr>
          <p:nvPr/>
        </p:nvSpPr>
        <p:spPr>
          <a:xfrm>
            <a:off x="97971" y="877081"/>
            <a:ext cx="9046029" cy="2826244"/>
          </a:xfrm>
          <a:prstGeom prst="rect">
            <a:avLst/>
          </a:prstGeom>
          <a:noFill/>
          <a:ln>
            <a:noFill/>
          </a:ln>
        </p:spPr>
        <p:txBody>
          <a:bodyPr spcFirstLastPara="1" vert="horz" wrap="square" lIns="68569" tIns="68569" rIns="68569" bIns="68569"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7" indent="-285750">
              <a:buSzPts val="2200"/>
            </a:pPr>
            <a:r>
              <a:rPr lang="en-US" sz="1500" dirty="0">
                <a:latin typeface="Helvetica Neue" panose="020B0604020202020204" charset="0"/>
              </a:rPr>
              <a:t>Lets consider an example :</a:t>
            </a:r>
          </a:p>
          <a:p>
            <a:pPr marL="857247" lvl="1" indent="-285750"/>
            <a:r>
              <a:rPr lang="en-US" sz="1600" dirty="0">
                <a:latin typeface="Helvetica Neue" panose="020B0604020202020204" charset="0"/>
              </a:rPr>
              <a:t>It was a noisy Deer into the woods.</a:t>
            </a:r>
          </a:p>
          <a:p>
            <a:pPr marL="380998" indent="-285750">
              <a:buSzPts val="2200"/>
            </a:pPr>
            <a:r>
              <a:rPr lang="en-US" sz="1500" dirty="0">
                <a:latin typeface="Helvetica Neue" panose="020B0604020202020204" charset="0"/>
              </a:rPr>
              <a:t>Now focus on the word `Deer`.</a:t>
            </a:r>
          </a:p>
          <a:p>
            <a:pPr marL="857247" lvl="1" indent="-285750"/>
            <a:r>
              <a:rPr lang="en-US" sz="1800" dirty="0">
                <a:latin typeface="Helvetica Neue" panose="020B0604020202020204" charset="0"/>
              </a:rPr>
              <a:t>It was a noisy </a:t>
            </a:r>
            <a:r>
              <a:rPr lang="en-US" sz="1800" b="1" u="sng" dirty="0">
                <a:solidFill>
                  <a:srgbClr val="FF0000"/>
                </a:solidFill>
                <a:latin typeface="Helvetica Neue" panose="020B0604020202020204" charset="0"/>
              </a:rPr>
              <a:t>Deer</a:t>
            </a:r>
            <a:r>
              <a:rPr lang="en-US" sz="1800" dirty="0">
                <a:latin typeface="Helvetica Neue" panose="020B0604020202020204" charset="0"/>
              </a:rPr>
              <a:t> into the woods.</a:t>
            </a:r>
          </a:p>
          <a:p>
            <a:pPr marL="380997" indent="-285750">
              <a:buSzPts val="2200"/>
            </a:pPr>
            <a:r>
              <a:rPr lang="en-US" sz="1500" dirty="0">
                <a:latin typeface="Helvetica Neue" panose="020B0604020202020204" charset="0"/>
              </a:rPr>
              <a:t>In continuous bag-of-words(CBOW) , we try to predict a word given its surrounding context (</a:t>
            </a:r>
            <a:r>
              <a:rPr lang="en-US" sz="1500" dirty="0" err="1">
                <a:latin typeface="Helvetica Neue" panose="020B0604020202020204" charset="0"/>
              </a:rPr>
              <a:t>e.g</a:t>
            </a:r>
            <a:r>
              <a:rPr lang="en-US" sz="1500" dirty="0">
                <a:latin typeface="Helvetica Neue" panose="020B0604020202020204" charset="0"/>
              </a:rPr>
              <a:t> location ± 2)</a:t>
            </a:r>
          </a:p>
          <a:p>
            <a:pPr marL="380998" indent="-285750">
              <a:buSzPts val="2200"/>
            </a:pPr>
            <a:r>
              <a:rPr lang="en-US" sz="1500" dirty="0">
                <a:latin typeface="Helvetica Neue" panose="020B0604020202020204" charset="0"/>
              </a:rPr>
              <a:t>Training samples</a:t>
            </a:r>
          </a:p>
          <a:p>
            <a:pPr marL="723898" lvl="1" indent="-171450">
              <a:buSzPts val="2200"/>
            </a:pPr>
            <a:r>
              <a:rPr lang="en-US" sz="1400" dirty="0">
                <a:latin typeface="Helvetica Neue" panose="020B0604020202020204" charset="0"/>
              </a:rPr>
              <a:t>Context: [a, noisy, into, the]</a:t>
            </a:r>
          </a:p>
          <a:p>
            <a:pPr marL="723898" lvl="1" indent="-171450">
              <a:buSzPts val="2200"/>
            </a:pPr>
            <a:r>
              <a:rPr lang="en-US" sz="1400" dirty="0">
                <a:latin typeface="Helvetica Neue" panose="020B0604020202020204" charset="0"/>
              </a:rPr>
              <a:t>Target: Deer</a:t>
            </a:r>
          </a:p>
          <a:p>
            <a:pPr marL="457189" indent="-257166">
              <a:buFont typeface="Arial" panose="020B0604020202020204" pitchFamily="34" charset="0"/>
              <a:buNone/>
            </a:pPr>
            <a:endParaRPr lang="en-US" sz="1575" dirty="0">
              <a:latin typeface="Helvetica Neue" panose="020B0604020202020204" charset="0"/>
            </a:endParaRPr>
          </a:p>
        </p:txBody>
      </p:sp>
      <p:grpSp>
        <p:nvGrpSpPr>
          <p:cNvPr id="5" name="Group 4"/>
          <p:cNvGrpSpPr/>
          <p:nvPr/>
        </p:nvGrpSpPr>
        <p:grpSpPr>
          <a:xfrm>
            <a:off x="2736494" y="3384692"/>
            <a:ext cx="5966634" cy="3588300"/>
            <a:chOff x="1273628" y="1695098"/>
            <a:chExt cx="6346728" cy="3864408"/>
          </a:xfrm>
        </p:grpSpPr>
        <p:sp>
          <p:nvSpPr>
            <p:cNvPr id="6" name="Google Shape;305;p19"/>
            <p:cNvSpPr/>
            <p:nvPr/>
          </p:nvSpPr>
          <p:spPr>
            <a:xfrm>
              <a:off x="1273628" y="2098222"/>
              <a:ext cx="1028700" cy="440871"/>
            </a:xfrm>
            <a:prstGeom prst="roundRect">
              <a:avLst>
                <a:gd name="adj" fmla="val 16667"/>
              </a:avLst>
            </a:prstGeom>
            <a:solidFill>
              <a:srgbClr val="25AAE2"/>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r"/>
              <a:r>
                <a:rPr lang="en" sz="1350">
                  <a:solidFill>
                    <a:schemeClr val="lt1"/>
                  </a:solidFill>
                  <a:latin typeface="Arial"/>
                  <a:ea typeface="Arial"/>
                  <a:cs typeface="Arial"/>
                  <a:sym typeface="Arial"/>
                </a:rPr>
                <a:t>a</a:t>
              </a:r>
              <a:endParaRPr sz="1350">
                <a:solidFill>
                  <a:schemeClr val="lt1"/>
                </a:solidFill>
                <a:latin typeface="Arial"/>
                <a:ea typeface="Arial"/>
                <a:cs typeface="Arial"/>
                <a:sym typeface="Arial"/>
              </a:endParaRPr>
            </a:p>
          </p:txBody>
        </p:sp>
        <p:sp>
          <p:nvSpPr>
            <p:cNvPr id="7" name="Google Shape;306;p19"/>
            <p:cNvSpPr/>
            <p:nvPr/>
          </p:nvSpPr>
          <p:spPr>
            <a:xfrm>
              <a:off x="2530928" y="2098222"/>
              <a:ext cx="1028700" cy="440871"/>
            </a:xfrm>
            <a:prstGeom prst="roundRect">
              <a:avLst>
                <a:gd name="adj" fmla="val 16667"/>
              </a:avLst>
            </a:prstGeom>
            <a:solidFill>
              <a:srgbClr val="25AAE2"/>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r"/>
              <a:r>
                <a:rPr lang="en" sz="1350" dirty="0">
                  <a:solidFill>
                    <a:schemeClr val="lt1"/>
                  </a:solidFill>
                  <a:latin typeface="Arial"/>
                  <a:ea typeface="Arial"/>
                  <a:cs typeface="Arial"/>
                  <a:sym typeface="Arial"/>
                </a:rPr>
                <a:t>noisy</a:t>
              </a:r>
              <a:endParaRPr sz="1350" dirty="0">
                <a:solidFill>
                  <a:schemeClr val="lt1"/>
                </a:solidFill>
                <a:latin typeface="Arial"/>
                <a:ea typeface="Arial"/>
                <a:cs typeface="Arial"/>
                <a:sym typeface="Arial"/>
              </a:endParaRPr>
            </a:p>
          </p:txBody>
        </p:sp>
        <p:sp>
          <p:nvSpPr>
            <p:cNvPr id="8" name="Google Shape;307;p19"/>
            <p:cNvSpPr/>
            <p:nvPr/>
          </p:nvSpPr>
          <p:spPr>
            <a:xfrm>
              <a:off x="5339443" y="2099293"/>
              <a:ext cx="1028700" cy="440871"/>
            </a:xfrm>
            <a:prstGeom prst="roundRect">
              <a:avLst>
                <a:gd name="adj" fmla="val 16667"/>
              </a:avLst>
            </a:prstGeom>
            <a:solidFill>
              <a:srgbClr val="25AAE2"/>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r"/>
              <a:r>
                <a:rPr lang="en" sz="1350">
                  <a:solidFill>
                    <a:schemeClr val="lt1"/>
                  </a:solidFill>
                  <a:latin typeface="Arial"/>
                  <a:ea typeface="Arial"/>
                  <a:cs typeface="Arial"/>
                  <a:sym typeface="Arial"/>
                </a:rPr>
                <a:t>into</a:t>
              </a:r>
              <a:endParaRPr sz="1350">
                <a:solidFill>
                  <a:schemeClr val="lt1"/>
                </a:solidFill>
                <a:latin typeface="Arial"/>
                <a:ea typeface="Arial"/>
                <a:cs typeface="Arial"/>
                <a:sym typeface="Arial"/>
              </a:endParaRPr>
            </a:p>
          </p:txBody>
        </p:sp>
        <p:sp>
          <p:nvSpPr>
            <p:cNvPr id="9" name="Google Shape;308;p19"/>
            <p:cNvSpPr/>
            <p:nvPr/>
          </p:nvSpPr>
          <p:spPr>
            <a:xfrm>
              <a:off x="6591656" y="2110535"/>
              <a:ext cx="1028700" cy="440871"/>
            </a:xfrm>
            <a:prstGeom prst="roundRect">
              <a:avLst>
                <a:gd name="adj" fmla="val 16667"/>
              </a:avLst>
            </a:prstGeom>
            <a:solidFill>
              <a:srgbClr val="25AAE2"/>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r"/>
              <a:r>
                <a:rPr lang="en" sz="1350">
                  <a:solidFill>
                    <a:schemeClr val="lt1"/>
                  </a:solidFill>
                  <a:latin typeface="Arial"/>
                  <a:ea typeface="Arial"/>
                  <a:cs typeface="Arial"/>
                  <a:sym typeface="Arial"/>
                </a:rPr>
                <a:t>the</a:t>
              </a:r>
              <a:endParaRPr sz="1350">
                <a:solidFill>
                  <a:schemeClr val="lt1"/>
                </a:solidFill>
                <a:latin typeface="Arial"/>
                <a:ea typeface="Arial"/>
                <a:cs typeface="Arial"/>
                <a:sym typeface="Arial"/>
              </a:endParaRPr>
            </a:p>
          </p:txBody>
        </p:sp>
        <p:sp>
          <p:nvSpPr>
            <p:cNvPr id="10" name="Google Shape;309;p19"/>
            <p:cNvSpPr/>
            <p:nvPr/>
          </p:nvSpPr>
          <p:spPr>
            <a:xfrm>
              <a:off x="3973732" y="3921401"/>
              <a:ext cx="1028700" cy="440871"/>
            </a:xfrm>
            <a:prstGeom prst="roundRect">
              <a:avLst>
                <a:gd name="adj" fmla="val 16667"/>
              </a:avLst>
            </a:prstGeom>
            <a:solidFill>
              <a:srgbClr val="000066"/>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r"/>
              <a:r>
                <a:rPr lang="en" sz="1350">
                  <a:solidFill>
                    <a:schemeClr val="lt1"/>
                  </a:solidFill>
                  <a:latin typeface="Arial"/>
                  <a:ea typeface="Arial"/>
                  <a:cs typeface="Arial"/>
                  <a:sym typeface="Arial"/>
                </a:rPr>
                <a:t>Deer</a:t>
              </a:r>
              <a:endParaRPr sz="1350">
                <a:solidFill>
                  <a:schemeClr val="lt1"/>
                </a:solidFill>
                <a:latin typeface="Arial"/>
                <a:ea typeface="Arial"/>
                <a:cs typeface="Arial"/>
                <a:sym typeface="Arial"/>
              </a:endParaRPr>
            </a:p>
          </p:txBody>
        </p:sp>
        <p:sp>
          <p:nvSpPr>
            <p:cNvPr id="11" name="Google Shape;310;p19"/>
            <p:cNvSpPr/>
            <p:nvPr/>
          </p:nvSpPr>
          <p:spPr>
            <a:xfrm>
              <a:off x="3559628" y="3023864"/>
              <a:ext cx="1825589" cy="440871"/>
            </a:xfrm>
            <a:prstGeom prst="roundRect">
              <a:avLst>
                <a:gd name="adj" fmla="val 16667"/>
              </a:avLst>
            </a:prstGeom>
            <a:solidFill>
              <a:srgbClr val="0F75BD"/>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r>
                <a:rPr lang="en" sz="1350">
                  <a:solidFill>
                    <a:schemeClr val="lt1"/>
                  </a:solidFill>
                  <a:latin typeface="Arial"/>
                  <a:ea typeface="Arial"/>
                  <a:cs typeface="Arial"/>
                  <a:sym typeface="Arial"/>
                </a:rPr>
                <a:t>Predictor</a:t>
              </a:r>
              <a:endParaRPr sz="1350">
                <a:solidFill>
                  <a:schemeClr val="lt1"/>
                </a:solidFill>
                <a:latin typeface="Arial"/>
                <a:ea typeface="Arial"/>
                <a:cs typeface="Arial"/>
                <a:sym typeface="Arial"/>
              </a:endParaRPr>
            </a:p>
          </p:txBody>
        </p:sp>
        <p:cxnSp>
          <p:nvCxnSpPr>
            <p:cNvPr id="12" name="Google Shape;311;p19"/>
            <p:cNvCxnSpPr>
              <a:stCxn id="6" idx="2"/>
              <a:endCxn id="11" idx="1"/>
            </p:cNvCxnSpPr>
            <p:nvPr/>
          </p:nvCxnSpPr>
          <p:spPr>
            <a:xfrm>
              <a:off x="1787978" y="2539093"/>
              <a:ext cx="1771650" cy="705150"/>
            </a:xfrm>
            <a:prstGeom prst="straightConnector1">
              <a:avLst/>
            </a:prstGeom>
            <a:noFill/>
            <a:ln w="28575" cap="flat" cmpd="sng">
              <a:solidFill>
                <a:schemeClr val="dk1"/>
              </a:solidFill>
              <a:prstDash val="solid"/>
              <a:round/>
              <a:headEnd type="none" w="sm" len="sm"/>
              <a:tailEnd type="triangle" w="med" len="med"/>
            </a:ln>
          </p:spPr>
        </p:cxnSp>
        <p:cxnSp>
          <p:nvCxnSpPr>
            <p:cNvPr id="13" name="Google Shape;312;p19"/>
            <p:cNvCxnSpPr>
              <a:stCxn id="7" idx="2"/>
            </p:cNvCxnSpPr>
            <p:nvPr/>
          </p:nvCxnSpPr>
          <p:spPr>
            <a:xfrm>
              <a:off x="3045278" y="2539093"/>
              <a:ext cx="889650" cy="476775"/>
            </a:xfrm>
            <a:prstGeom prst="straightConnector1">
              <a:avLst/>
            </a:prstGeom>
            <a:noFill/>
            <a:ln w="28575" cap="flat" cmpd="sng">
              <a:solidFill>
                <a:schemeClr val="dk1"/>
              </a:solidFill>
              <a:prstDash val="solid"/>
              <a:round/>
              <a:headEnd type="none" w="sm" len="sm"/>
              <a:tailEnd type="triangle" w="med" len="med"/>
            </a:ln>
          </p:spPr>
        </p:cxnSp>
        <p:cxnSp>
          <p:nvCxnSpPr>
            <p:cNvPr id="14" name="Google Shape;313;p19"/>
            <p:cNvCxnSpPr>
              <a:stCxn id="8" idx="2"/>
            </p:cNvCxnSpPr>
            <p:nvPr/>
          </p:nvCxnSpPr>
          <p:spPr>
            <a:xfrm flipH="1">
              <a:off x="5070343" y="2540164"/>
              <a:ext cx="783450" cy="464400"/>
            </a:xfrm>
            <a:prstGeom prst="straightConnector1">
              <a:avLst/>
            </a:prstGeom>
            <a:noFill/>
            <a:ln w="28575" cap="flat" cmpd="sng">
              <a:solidFill>
                <a:schemeClr val="dk1"/>
              </a:solidFill>
              <a:prstDash val="solid"/>
              <a:round/>
              <a:headEnd type="none" w="sm" len="sm"/>
              <a:tailEnd type="triangle" w="med" len="med"/>
            </a:ln>
          </p:spPr>
        </p:cxnSp>
        <p:cxnSp>
          <p:nvCxnSpPr>
            <p:cNvPr id="15" name="Google Shape;314;p19"/>
            <p:cNvCxnSpPr>
              <a:stCxn id="9" idx="2"/>
              <a:endCxn id="11" idx="3"/>
            </p:cNvCxnSpPr>
            <p:nvPr/>
          </p:nvCxnSpPr>
          <p:spPr>
            <a:xfrm flipH="1">
              <a:off x="5385206" y="2551406"/>
              <a:ext cx="1720800" cy="693000"/>
            </a:xfrm>
            <a:prstGeom prst="straightConnector1">
              <a:avLst/>
            </a:prstGeom>
            <a:noFill/>
            <a:ln w="28575" cap="flat" cmpd="sng">
              <a:solidFill>
                <a:schemeClr val="dk1"/>
              </a:solidFill>
              <a:prstDash val="solid"/>
              <a:round/>
              <a:headEnd type="none" w="sm" len="sm"/>
              <a:tailEnd type="triangle" w="med" len="med"/>
            </a:ln>
          </p:spPr>
        </p:cxnSp>
        <p:cxnSp>
          <p:nvCxnSpPr>
            <p:cNvPr id="16" name="Google Shape;315;p19"/>
            <p:cNvCxnSpPr>
              <a:stCxn id="11" idx="2"/>
              <a:endCxn id="10" idx="0"/>
            </p:cNvCxnSpPr>
            <p:nvPr/>
          </p:nvCxnSpPr>
          <p:spPr>
            <a:xfrm>
              <a:off x="4472423" y="3464735"/>
              <a:ext cx="15750" cy="456750"/>
            </a:xfrm>
            <a:prstGeom prst="straightConnector1">
              <a:avLst/>
            </a:prstGeom>
            <a:noFill/>
            <a:ln w="28575" cap="flat" cmpd="sng">
              <a:solidFill>
                <a:schemeClr val="dk1"/>
              </a:solidFill>
              <a:prstDash val="solid"/>
              <a:round/>
              <a:headEnd type="none" w="sm" len="sm"/>
              <a:tailEnd type="triangle" w="med" len="med"/>
            </a:ln>
          </p:spPr>
        </p:cxnSp>
        <p:sp>
          <p:nvSpPr>
            <p:cNvPr id="17" name="Google Shape;316;p19"/>
            <p:cNvSpPr/>
            <p:nvPr/>
          </p:nvSpPr>
          <p:spPr>
            <a:xfrm>
              <a:off x="1298986" y="2132032"/>
              <a:ext cx="411481" cy="371138"/>
            </a:xfrm>
            <a:prstGeom prst="ellipse">
              <a:avLst/>
            </a:prstGeom>
            <a:blipFill rotWithShape="1">
              <a:blip r:embed="rId2">
                <a:alphaModFix/>
              </a:blip>
              <a:stretch>
                <a:fillRect l="-7446"/>
              </a:stretch>
            </a:blipFill>
            <a:ln w="9525"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 sz="1350" dirty="0">
                  <a:latin typeface="Arial"/>
                  <a:ea typeface="Arial"/>
                  <a:cs typeface="Arial"/>
                  <a:sym typeface="Arial"/>
                </a:rPr>
                <a:t> </a:t>
              </a:r>
              <a:endParaRPr sz="1350" dirty="0">
                <a:latin typeface="Helvetica Neue" panose="020B0604020202020204" charset="0"/>
              </a:endParaRPr>
            </a:p>
          </p:txBody>
        </p:sp>
        <p:sp>
          <p:nvSpPr>
            <p:cNvPr id="18" name="Google Shape;317;p19"/>
            <p:cNvSpPr/>
            <p:nvPr/>
          </p:nvSpPr>
          <p:spPr>
            <a:xfrm>
              <a:off x="2542839" y="2125309"/>
              <a:ext cx="411481" cy="371138"/>
            </a:xfrm>
            <a:prstGeom prst="ellipse">
              <a:avLst/>
            </a:prstGeom>
            <a:blipFill rotWithShape="1">
              <a:blip r:embed="rId3">
                <a:alphaModFix/>
              </a:blip>
              <a:stretch>
                <a:fillRect l="-7446"/>
              </a:stretch>
            </a:blipFill>
            <a:ln w="9525"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 sz="1350" dirty="0">
                  <a:latin typeface="Arial"/>
                  <a:ea typeface="Arial"/>
                  <a:cs typeface="Arial"/>
                  <a:sym typeface="Arial"/>
                </a:rPr>
                <a:t> </a:t>
              </a:r>
              <a:endParaRPr sz="1350" dirty="0">
                <a:latin typeface="Helvetica Neue" panose="020B0604020202020204" charset="0"/>
              </a:endParaRPr>
            </a:p>
          </p:txBody>
        </p:sp>
        <p:sp>
          <p:nvSpPr>
            <p:cNvPr id="19" name="Google Shape;318;p19"/>
            <p:cNvSpPr/>
            <p:nvPr/>
          </p:nvSpPr>
          <p:spPr>
            <a:xfrm>
              <a:off x="3996466" y="3966211"/>
              <a:ext cx="411481" cy="371138"/>
            </a:xfrm>
            <a:prstGeom prst="ellipse">
              <a:avLst/>
            </a:prstGeom>
            <a:blipFill rotWithShape="1">
              <a:blip r:embed="rId4">
                <a:alphaModFix/>
              </a:blip>
              <a:stretch>
                <a:fillRect/>
              </a:stretch>
            </a:blipFill>
            <a:ln w="9525"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 sz="1350" dirty="0">
                  <a:latin typeface="Arial"/>
                  <a:ea typeface="Arial"/>
                  <a:cs typeface="Arial"/>
                  <a:sym typeface="Arial"/>
                </a:rPr>
                <a:t> </a:t>
              </a:r>
              <a:endParaRPr sz="1350" dirty="0">
                <a:latin typeface="Helvetica Neue" panose="020B0604020202020204" charset="0"/>
              </a:endParaRPr>
            </a:p>
          </p:txBody>
        </p:sp>
        <p:sp>
          <p:nvSpPr>
            <p:cNvPr id="20" name="Google Shape;319;p19"/>
            <p:cNvSpPr/>
            <p:nvPr/>
          </p:nvSpPr>
          <p:spPr>
            <a:xfrm>
              <a:off x="5376135" y="2118585"/>
              <a:ext cx="411481" cy="371138"/>
            </a:xfrm>
            <a:prstGeom prst="ellipse">
              <a:avLst/>
            </a:prstGeom>
            <a:blipFill rotWithShape="1">
              <a:blip r:embed="rId5">
                <a:alphaModFix/>
              </a:blip>
              <a:stretch>
                <a:fillRect l="-8510"/>
              </a:stretch>
            </a:blipFill>
            <a:ln w="9525"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 sz="1350" dirty="0">
                  <a:latin typeface="Arial"/>
                  <a:ea typeface="Arial"/>
                  <a:cs typeface="Arial"/>
                  <a:sym typeface="Arial"/>
                </a:rPr>
                <a:t> </a:t>
              </a:r>
              <a:endParaRPr sz="1350" dirty="0">
                <a:latin typeface="Helvetica Neue" panose="020B0604020202020204" charset="0"/>
              </a:endParaRPr>
            </a:p>
          </p:txBody>
        </p:sp>
        <p:sp>
          <p:nvSpPr>
            <p:cNvPr id="21" name="Google Shape;320;p19"/>
            <p:cNvSpPr/>
            <p:nvPr/>
          </p:nvSpPr>
          <p:spPr>
            <a:xfrm>
              <a:off x="6626711" y="2142790"/>
              <a:ext cx="411481" cy="371138"/>
            </a:xfrm>
            <a:prstGeom prst="ellipse">
              <a:avLst/>
            </a:prstGeom>
            <a:blipFill rotWithShape="1">
              <a:blip r:embed="rId6">
                <a:alphaModFix/>
              </a:blip>
              <a:stretch>
                <a:fillRect l="-7446"/>
              </a:stretch>
            </a:blipFill>
            <a:ln w="9525"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 sz="1350" dirty="0">
                  <a:latin typeface="Arial"/>
                  <a:ea typeface="Arial"/>
                  <a:cs typeface="Arial"/>
                  <a:sym typeface="Arial"/>
                </a:rPr>
                <a:t> </a:t>
              </a:r>
              <a:endParaRPr sz="1350" dirty="0">
                <a:latin typeface="Helvetica Neue" panose="020B0604020202020204" charset="0"/>
              </a:endParaRPr>
            </a:p>
          </p:txBody>
        </p:sp>
        <p:sp>
          <p:nvSpPr>
            <p:cNvPr id="22" name="Google Shape;321;p19"/>
            <p:cNvSpPr txBox="1"/>
            <p:nvPr/>
          </p:nvSpPr>
          <p:spPr>
            <a:xfrm>
              <a:off x="2885813" y="1695098"/>
              <a:ext cx="3073200" cy="396300"/>
            </a:xfrm>
            <a:prstGeom prst="rect">
              <a:avLst/>
            </a:prstGeom>
            <a:noFill/>
            <a:ln>
              <a:noFill/>
            </a:ln>
          </p:spPr>
          <p:txBody>
            <a:bodyPr spcFirstLastPara="1" wrap="square" lIns="91425" tIns="91425" rIns="91425" bIns="91425" anchor="t" anchorCtr="0">
              <a:noAutofit/>
            </a:bodyPr>
            <a:lstStyle/>
            <a:p>
              <a:pPr algn="ctr"/>
              <a:r>
                <a:rPr lang="en">
                  <a:solidFill>
                    <a:schemeClr val="dk1"/>
                  </a:solidFill>
                  <a:latin typeface="Georgia"/>
                  <a:ea typeface="Georgia"/>
                  <a:cs typeface="Georgia"/>
                  <a:sym typeface="Georgia"/>
                </a:rPr>
                <a:t>Context words</a:t>
              </a:r>
              <a:endParaRPr>
                <a:solidFill>
                  <a:schemeClr val="dk1"/>
                </a:solidFill>
                <a:latin typeface="Georgia"/>
                <a:ea typeface="Georgia"/>
                <a:cs typeface="Georgia"/>
                <a:sym typeface="Georgia"/>
              </a:endParaRPr>
            </a:p>
          </p:txBody>
        </p:sp>
        <p:sp>
          <p:nvSpPr>
            <p:cNvPr id="23" name="Google Shape;322;p19"/>
            <p:cNvSpPr txBox="1"/>
            <p:nvPr/>
          </p:nvSpPr>
          <p:spPr>
            <a:xfrm>
              <a:off x="3543220" y="4337349"/>
              <a:ext cx="1832915" cy="1222157"/>
            </a:xfrm>
            <a:prstGeom prst="rect">
              <a:avLst/>
            </a:prstGeom>
            <a:noFill/>
            <a:ln>
              <a:noFill/>
            </a:ln>
          </p:spPr>
          <p:txBody>
            <a:bodyPr spcFirstLastPara="1" wrap="square" lIns="91425" tIns="91425" rIns="91425" bIns="91425" anchor="ctr" anchorCtr="0">
              <a:noAutofit/>
            </a:bodyPr>
            <a:lstStyle/>
            <a:p>
              <a:pPr algn="ctr"/>
              <a:r>
                <a:rPr lang="en-IN" dirty="0">
                  <a:solidFill>
                    <a:schemeClr val="dk1"/>
                  </a:solidFill>
                  <a:latin typeface="Georgia"/>
                  <a:ea typeface="Georgia"/>
                  <a:cs typeface="Georgia"/>
                  <a:sym typeface="Georgia"/>
                </a:rPr>
                <a:t>Predict the Target word</a:t>
              </a:r>
              <a:endParaRPr sz="1350" dirty="0">
                <a:latin typeface="Helvetica Neue" panose="020B0604020202020204" charset="0"/>
              </a:endParaRPr>
            </a:p>
            <a:p>
              <a:pPr algn="ctr"/>
              <a:endParaRPr dirty="0">
                <a:solidFill>
                  <a:schemeClr val="dk1"/>
                </a:solidFill>
                <a:latin typeface="Georgia"/>
                <a:ea typeface="Georgia"/>
                <a:cs typeface="Georgia"/>
                <a:sym typeface="Georgia"/>
              </a:endParaRPr>
            </a:p>
          </p:txBody>
        </p:sp>
      </p:grpSp>
    </p:spTree>
    <p:extLst>
      <p:ext uri="{BB962C8B-B14F-4D97-AF65-F5344CB8AC3E}">
        <p14:creationId xmlns:p14="http://schemas.microsoft.com/office/powerpoint/2010/main" val="7936399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Word2Vec - Skip gram</a:t>
            </a:r>
          </a:p>
        </p:txBody>
      </p:sp>
      <p:sp>
        <p:nvSpPr>
          <p:cNvPr id="5" name="Google Shape;328;p20"/>
          <p:cNvSpPr txBox="1">
            <a:spLocks/>
          </p:cNvSpPr>
          <p:nvPr/>
        </p:nvSpPr>
        <p:spPr>
          <a:xfrm>
            <a:off x="0" y="1054503"/>
            <a:ext cx="8520600" cy="2692904"/>
          </a:xfrm>
          <a:prstGeom prst="rect">
            <a:avLst/>
          </a:prstGeom>
          <a:noFill/>
          <a:ln>
            <a:noFill/>
          </a:ln>
        </p:spPr>
        <p:txBody>
          <a:bodyPr spcFirstLastPara="1" vert="horz" wrap="square" lIns="68569" tIns="68569" rIns="68569" bIns="68569"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8" indent="-285750">
              <a:buSzPts val="2200"/>
            </a:pPr>
            <a:r>
              <a:rPr lang="en-US" sz="1500" dirty="0">
                <a:latin typeface="Helvetica Neue" panose="020B0604020202020204" charset="0"/>
              </a:rPr>
              <a:t>In a Skip-gram model, we try to model the contextual words (</a:t>
            </a:r>
            <a:r>
              <a:rPr lang="en-US" sz="1500" dirty="0" err="1">
                <a:latin typeface="Helvetica Neue" panose="020B0604020202020204" charset="0"/>
              </a:rPr>
              <a:t>e.g</a:t>
            </a:r>
            <a:r>
              <a:rPr lang="en-US" sz="1500" dirty="0">
                <a:latin typeface="Helvetica Neue" panose="020B0604020202020204" charset="0"/>
              </a:rPr>
              <a:t> location ± 2) given a particular word.</a:t>
            </a:r>
          </a:p>
          <a:p>
            <a:pPr marL="380998" indent="-285750">
              <a:buSzPts val="2200"/>
            </a:pPr>
            <a:r>
              <a:rPr lang="en-US" sz="1500" dirty="0">
                <a:latin typeface="Helvetica Neue" panose="020B0604020202020204" charset="0"/>
              </a:rPr>
              <a:t>Considering the previous example ,</a:t>
            </a:r>
          </a:p>
          <a:p>
            <a:pPr marL="857247" lvl="1" indent="-285750"/>
            <a:r>
              <a:rPr lang="en-US" sz="1600" dirty="0">
                <a:latin typeface="Helvetica Neue" panose="020B0604020202020204" charset="0"/>
              </a:rPr>
              <a:t>It was a noisy Deer into the woods.</a:t>
            </a:r>
            <a:endParaRPr lang="en-US" sz="1500" dirty="0">
              <a:latin typeface="Helvetica Neue" panose="020B0604020202020204" charset="0"/>
            </a:endParaRPr>
          </a:p>
          <a:p>
            <a:pPr marL="380998" indent="-285750">
              <a:buSzPts val="2200"/>
            </a:pPr>
            <a:r>
              <a:rPr lang="en-US" sz="1500" dirty="0">
                <a:latin typeface="Helvetica Neue" panose="020B0604020202020204" charset="0"/>
              </a:rPr>
              <a:t>Now focus on the word `Deer`.</a:t>
            </a:r>
          </a:p>
          <a:p>
            <a:pPr marL="114297" indent="0">
              <a:buNone/>
            </a:pPr>
            <a:r>
              <a:rPr lang="en-US" sz="1500" dirty="0">
                <a:latin typeface="Helvetica Neue" panose="020B0604020202020204" charset="0"/>
              </a:rPr>
              <a:t>	It was a noisy </a:t>
            </a:r>
            <a:r>
              <a:rPr lang="en-US" sz="1500" b="1" u="sng" dirty="0">
                <a:solidFill>
                  <a:srgbClr val="FF0000"/>
                </a:solidFill>
                <a:latin typeface="Helvetica Neue" panose="020B0604020202020204" charset="0"/>
              </a:rPr>
              <a:t>Deer</a:t>
            </a:r>
            <a:r>
              <a:rPr lang="en-US" sz="1500" dirty="0">
                <a:latin typeface="Helvetica Neue" panose="020B0604020202020204" charset="0"/>
              </a:rPr>
              <a:t> into the woods.</a:t>
            </a:r>
          </a:p>
          <a:p>
            <a:pPr marL="400047" indent="-285750"/>
            <a:r>
              <a:rPr lang="en-US" sz="1500" dirty="0">
                <a:latin typeface="Helvetica Neue" panose="020B0604020202020204" charset="0"/>
              </a:rPr>
              <a:t>Training sample:</a:t>
            </a:r>
          </a:p>
          <a:p>
            <a:pPr marL="857247" lvl="1" indent="-285750"/>
            <a:r>
              <a:rPr lang="en-US" sz="1500" dirty="0">
                <a:latin typeface="Helvetica Neue" panose="020B0604020202020204" charset="0"/>
              </a:rPr>
              <a:t>Input to the model: Deer</a:t>
            </a:r>
          </a:p>
          <a:p>
            <a:pPr marL="857247" lvl="1" indent="-285750"/>
            <a:r>
              <a:rPr lang="en-US" sz="1500" dirty="0">
                <a:latin typeface="Helvetica Neue" panose="020B0604020202020204" charset="0"/>
              </a:rPr>
              <a:t>Target output: [</a:t>
            </a:r>
            <a:r>
              <a:rPr lang="en-US" sz="1500" dirty="0" err="1">
                <a:latin typeface="Helvetica Neue" panose="020B0604020202020204" charset="0"/>
              </a:rPr>
              <a:t>a,noisy,into,the</a:t>
            </a:r>
            <a:r>
              <a:rPr lang="en-US" sz="1500" dirty="0">
                <a:latin typeface="Helvetica Neue" panose="020B0604020202020204" charset="0"/>
              </a:rPr>
              <a:t>]</a:t>
            </a:r>
          </a:p>
        </p:txBody>
      </p:sp>
      <p:grpSp>
        <p:nvGrpSpPr>
          <p:cNvPr id="3" name="Group 2"/>
          <p:cNvGrpSpPr/>
          <p:nvPr/>
        </p:nvGrpSpPr>
        <p:grpSpPr>
          <a:xfrm>
            <a:off x="2095174" y="2868868"/>
            <a:ext cx="6425426" cy="3781443"/>
            <a:chOff x="2095174" y="2868868"/>
            <a:chExt cx="6425426" cy="3781443"/>
          </a:xfrm>
        </p:grpSpPr>
        <p:sp>
          <p:nvSpPr>
            <p:cNvPr id="6" name="Google Shape;335;p21"/>
            <p:cNvSpPr/>
            <p:nvPr/>
          </p:nvSpPr>
          <p:spPr>
            <a:xfrm>
              <a:off x="2095174" y="5093032"/>
              <a:ext cx="1028700" cy="440871"/>
            </a:xfrm>
            <a:prstGeom prst="roundRect">
              <a:avLst>
                <a:gd name="adj" fmla="val 16667"/>
              </a:avLst>
            </a:prstGeom>
            <a:solidFill>
              <a:srgbClr val="25AAE2"/>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r"/>
              <a:r>
                <a:rPr lang="en" sz="1350">
                  <a:solidFill>
                    <a:schemeClr val="lt1"/>
                  </a:solidFill>
                  <a:latin typeface="Arial"/>
                  <a:ea typeface="Arial"/>
                  <a:cs typeface="Arial"/>
                  <a:sym typeface="Arial"/>
                </a:rPr>
                <a:t>a</a:t>
              </a:r>
              <a:endParaRPr sz="1350">
                <a:solidFill>
                  <a:schemeClr val="lt1"/>
                </a:solidFill>
                <a:latin typeface="Arial"/>
                <a:ea typeface="Arial"/>
                <a:cs typeface="Arial"/>
                <a:sym typeface="Arial"/>
              </a:endParaRPr>
            </a:p>
          </p:txBody>
        </p:sp>
        <p:sp>
          <p:nvSpPr>
            <p:cNvPr id="7" name="Google Shape;336;p21"/>
            <p:cNvSpPr/>
            <p:nvPr/>
          </p:nvSpPr>
          <p:spPr>
            <a:xfrm>
              <a:off x="3431172" y="5093032"/>
              <a:ext cx="1028700" cy="440871"/>
            </a:xfrm>
            <a:prstGeom prst="roundRect">
              <a:avLst>
                <a:gd name="adj" fmla="val 16667"/>
              </a:avLst>
            </a:prstGeom>
            <a:solidFill>
              <a:srgbClr val="25AAE2"/>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r"/>
              <a:r>
                <a:rPr lang="en" sz="1350">
                  <a:solidFill>
                    <a:schemeClr val="lt1"/>
                  </a:solidFill>
                  <a:latin typeface="Arial"/>
                  <a:ea typeface="Arial"/>
                  <a:cs typeface="Arial"/>
                  <a:sym typeface="Arial"/>
                </a:rPr>
                <a:t>noisy</a:t>
              </a:r>
              <a:endParaRPr sz="1350">
                <a:solidFill>
                  <a:schemeClr val="lt1"/>
                </a:solidFill>
                <a:latin typeface="Arial"/>
                <a:ea typeface="Arial"/>
                <a:cs typeface="Arial"/>
                <a:sym typeface="Arial"/>
              </a:endParaRPr>
            </a:p>
          </p:txBody>
        </p:sp>
        <p:sp>
          <p:nvSpPr>
            <p:cNvPr id="8" name="Google Shape;337;p21"/>
            <p:cNvSpPr/>
            <p:nvPr/>
          </p:nvSpPr>
          <p:spPr>
            <a:xfrm>
              <a:off x="6194716" y="5105346"/>
              <a:ext cx="1028700" cy="440871"/>
            </a:xfrm>
            <a:prstGeom prst="roundRect">
              <a:avLst>
                <a:gd name="adj" fmla="val 16667"/>
              </a:avLst>
            </a:prstGeom>
            <a:solidFill>
              <a:srgbClr val="25AAE2"/>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r"/>
              <a:r>
                <a:rPr lang="en" sz="1350">
                  <a:solidFill>
                    <a:schemeClr val="lt1"/>
                  </a:solidFill>
                  <a:latin typeface="Arial"/>
                  <a:ea typeface="Arial"/>
                  <a:cs typeface="Arial"/>
                  <a:sym typeface="Arial"/>
                </a:rPr>
                <a:t>into</a:t>
              </a:r>
              <a:endParaRPr sz="1350">
                <a:solidFill>
                  <a:schemeClr val="lt1"/>
                </a:solidFill>
                <a:latin typeface="Arial"/>
                <a:ea typeface="Arial"/>
                <a:cs typeface="Arial"/>
                <a:sym typeface="Arial"/>
              </a:endParaRPr>
            </a:p>
          </p:txBody>
        </p:sp>
        <p:sp>
          <p:nvSpPr>
            <p:cNvPr id="9" name="Google Shape;338;p21"/>
            <p:cNvSpPr/>
            <p:nvPr/>
          </p:nvSpPr>
          <p:spPr>
            <a:xfrm>
              <a:off x="7491900" y="5127831"/>
              <a:ext cx="1028700" cy="440871"/>
            </a:xfrm>
            <a:prstGeom prst="roundRect">
              <a:avLst>
                <a:gd name="adj" fmla="val 16667"/>
              </a:avLst>
            </a:prstGeom>
            <a:solidFill>
              <a:srgbClr val="25AAE2"/>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r"/>
              <a:r>
                <a:rPr lang="en" sz="1350">
                  <a:solidFill>
                    <a:schemeClr val="lt1"/>
                  </a:solidFill>
                  <a:latin typeface="Arial"/>
                  <a:ea typeface="Arial"/>
                  <a:cs typeface="Arial"/>
                  <a:sym typeface="Arial"/>
                </a:rPr>
                <a:t>the</a:t>
              </a:r>
              <a:endParaRPr sz="1350">
                <a:solidFill>
                  <a:schemeClr val="lt1"/>
                </a:solidFill>
                <a:latin typeface="Arial"/>
                <a:ea typeface="Arial"/>
                <a:cs typeface="Arial"/>
                <a:sym typeface="Arial"/>
              </a:endParaRPr>
            </a:p>
          </p:txBody>
        </p:sp>
        <p:sp>
          <p:nvSpPr>
            <p:cNvPr id="10" name="Google Shape;339;p21"/>
            <p:cNvSpPr/>
            <p:nvPr/>
          </p:nvSpPr>
          <p:spPr>
            <a:xfrm>
              <a:off x="4862733" y="2868868"/>
              <a:ext cx="1028700" cy="440871"/>
            </a:xfrm>
            <a:prstGeom prst="roundRect">
              <a:avLst>
                <a:gd name="adj" fmla="val 16667"/>
              </a:avLst>
            </a:prstGeom>
            <a:solidFill>
              <a:srgbClr val="000066"/>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r"/>
              <a:r>
                <a:rPr lang="en" sz="1350">
                  <a:solidFill>
                    <a:schemeClr val="lt1"/>
                  </a:solidFill>
                  <a:latin typeface="Arial"/>
                  <a:ea typeface="Arial"/>
                  <a:cs typeface="Arial"/>
                  <a:sym typeface="Arial"/>
                </a:rPr>
                <a:t>Deer</a:t>
              </a:r>
              <a:endParaRPr sz="1350">
                <a:solidFill>
                  <a:schemeClr val="lt1"/>
                </a:solidFill>
                <a:latin typeface="Arial"/>
                <a:ea typeface="Arial"/>
                <a:cs typeface="Arial"/>
                <a:sym typeface="Arial"/>
              </a:endParaRPr>
            </a:p>
          </p:txBody>
        </p:sp>
        <p:sp>
          <p:nvSpPr>
            <p:cNvPr id="11" name="Google Shape;340;p21"/>
            <p:cNvSpPr/>
            <p:nvPr/>
          </p:nvSpPr>
          <p:spPr>
            <a:xfrm>
              <a:off x="4471115" y="3815121"/>
              <a:ext cx="1825589" cy="440871"/>
            </a:xfrm>
            <a:prstGeom prst="roundRect">
              <a:avLst>
                <a:gd name="adj" fmla="val 16667"/>
              </a:avLst>
            </a:prstGeom>
            <a:solidFill>
              <a:srgbClr val="0F75BD"/>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r>
                <a:rPr lang="en" sz="1350">
                  <a:solidFill>
                    <a:schemeClr val="lt1"/>
                  </a:solidFill>
                  <a:latin typeface="Arial"/>
                  <a:ea typeface="Arial"/>
                  <a:cs typeface="Arial"/>
                  <a:sym typeface="Arial"/>
                </a:rPr>
                <a:t>Predictor</a:t>
              </a:r>
              <a:endParaRPr sz="1350">
                <a:solidFill>
                  <a:schemeClr val="lt1"/>
                </a:solidFill>
                <a:latin typeface="Arial"/>
                <a:ea typeface="Arial"/>
                <a:cs typeface="Arial"/>
                <a:sym typeface="Arial"/>
              </a:endParaRPr>
            </a:p>
          </p:txBody>
        </p:sp>
        <p:cxnSp>
          <p:nvCxnSpPr>
            <p:cNvPr id="12" name="Google Shape;341;p21"/>
            <p:cNvCxnSpPr>
              <a:stCxn id="11" idx="1"/>
              <a:endCxn id="6" idx="0"/>
            </p:cNvCxnSpPr>
            <p:nvPr/>
          </p:nvCxnSpPr>
          <p:spPr>
            <a:xfrm flipH="1">
              <a:off x="2609465" y="4035556"/>
              <a:ext cx="1861650" cy="1057500"/>
            </a:xfrm>
            <a:prstGeom prst="straightConnector1">
              <a:avLst/>
            </a:prstGeom>
            <a:noFill/>
            <a:ln w="28575" cap="flat" cmpd="sng">
              <a:solidFill>
                <a:schemeClr val="dk1"/>
              </a:solidFill>
              <a:prstDash val="solid"/>
              <a:round/>
              <a:headEnd type="none" w="sm" len="sm"/>
              <a:tailEnd type="triangle" w="med" len="med"/>
            </a:ln>
          </p:spPr>
        </p:cxnSp>
        <p:cxnSp>
          <p:nvCxnSpPr>
            <p:cNvPr id="13" name="Google Shape;342;p21"/>
            <p:cNvCxnSpPr>
              <a:endCxn id="7" idx="0"/>
            </p:cNvCxnSpPr>
            <p:nvPr/>
          </p:nvCxnSpPr>
          <p:spPr>
            <a:xfrm flipH="1">
              <a:off x="3945522" y="4272232"/>
              <a:ext cx="832050" cy="820800"/>
            </a:xfrm>
            <a:prstGeom prst="straightConnector1">
              <a:avLst/>
            </a:prstGeom>
            <a:noFill/>
            <a:ln w="28575" cap="flat" cmpd="sng">
              <a:solidFill>
                <a:schemeClr val="dk1"/>
              </a:solidFill>
              <a:prstDash val="solid"/>
              <a:round/>
              <a:headEnd type="none" w="sm" len="sm"/>
              <a:tailEnd type="triangle" w="med" len="med"/>
            </a:ln>
          </p:spPr>
        </p:cxnSp>
        <p:cxnSp>
          <p:nvCxnSpPr>
            <p:cNvPr id="14" name="Google Shape;343;p21"/>
            <p:cNvCxnSpPr>
              <a:endCxn id="8" idx="0"/>
            </p:cNvCxnSpPr>
            <p:nvPr/>
          </p:nvCxnSpPr>
          <p:spPr>
            <a:xfrm>
              <a:off x="6034516" y="4273296"/>
              <a:ext cx="674550" cy="832050"/>
            </a:xfrm>
            <a:prstGeom prst="straightConnector1">
              <a:avLst/>
            </a:prstGeom>
            <a:noFill/>
            <a:ln w="28575" cap="flat" cmpd="sng">
              <a:solidFill>
                <a:schemeClr val="dk1"/>
              </a:solidFill>
              <a:prstDash val="solid"/>
              <a:round/>
              <a:headEnd type="none" w="sm" len="sm"/>
              <a:tailEnd type="triangle" w="med" len="med"/>
            </a:ln>
          </p:spPr>
        </p:cxnSp>
        <p:cxnSp>
          <p:nvCxnSpPr>
            <p:cNvPr id="15" name="Google Shape;344;p21"/>
            <p:cNvCxnSpPr>
              <a:stCxn id="11" idx="3"/>
              <a:endCxn id="9" idx="0"/>
            </p:cNvCxnSpPr>
            <p:nvPr/>
          </p:nvCxnSpPr>
          <p:spPr>
            <a:xfrm>
              <a:off x="6296703" y="4035556"/>
              <a:ext cx="1709550" cy="1092375"/>
            </a:xfrm>
            <a:prstGeom prst="straightConnector1">
              <a:avLst/>
            </a:prstGeom>
            <a:noFill/>
            <a:ln w="28575" cap="flat" cmpd="sng">
              <a:solidFill>
                <a:schemeClr val="dk1"/>
              </a:solidFill>
              <a:prstDash val="solid"/>
              <a:round/>
              <a:headEnd type="none" w="sm" len="sm"/>
              <a:tailEnd type="triangle" w="med" len="med"/>
            </a:ln>
          </p:spPr>
        </p:cxnSp>
        <p:cxnSp>
          <p:nvCxnSpPr>
            <p:cNvPr id="16" name="Google Shape;345;p21"/>
            <p:cNvCxnSpPr>
              <a:stCxn id="10" idx="2"/>
              <a:endCxn id="11" idx="0"/>
            </p:cNvCxnSpPr>
            <p:nvPr/>
          </p:nvCxnSpPr>
          <p:spPr>
            <a:xfrm>
              <a:off x="5377083" y="3309739"/>
              <a:ext cx="6750" cy="505350"/>
            </a:xfrm>
            <a:prstGeom prst="straightConnector1">
              <a:avLst/>
            </a:prstGeom>
            <a:noFill/>
            <a:ln w="28575" cap="flat" cmpd="sng">
              <a:solidFill>
                <a:schemeClr val="dk1"/>
              </a:solidFill>
              <a:prstDash val="solid"/>
              <a:round/>
              <a:headEnd type="none" w="sm" len="sm"/>
              <a:tailEnd type="triangle" w="med" len="med"/>
            </a:ln>
          </p:spPr>
        </p:cxnSp>
        <p:sp>
          <p:nvSpPr>
            <p:cNvPr id="17" name="Google Shape;346;p21"/>
            <p:cNvSpPr/>
            <p:nvPr/>
          </p:nvSpPr>
          <p:spPr>
            <a:xfrm>
              <a:off x="2126616" y="5129091"/>
              <a:ext cx="411481" cy="371138"/>
            </a:xfrm>
            <a:prstGeom prst="ellipse">
              <a:avLst/>
            </a:prstGeom>
            <a:blipFill rotWithShape="1">
              <a:blip r:embed="rId2">
                <a:alphaModFix/>
              </a:blip>
              <a:stretch>
                <a:fillRect l="-7446"/>
              </a:stretch>
            </a:blipFill>
            <a:ln w="9525"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 sz="1350" dirty="0">
                  <a:latin typeface="Arial"/>
                  <a:ea typeface="Arial"/>
                  <a:cs typeface="Arial"/>
                  <a:sym typeface="Arial"/>
                </a:rPr>
                <a:t> </a:t>
              </a:r>
              <a:endParaRPr sz="1350" dirty="0">
                <a:latin typeface="Helvetica Neue" panose="020B0604020202020204" charset="0"/>
              </a:endParaRPr>
            </a:p>
          </p:txBody>
        </p:sp>
        <p:sp>
          <p:nvSpPr>
            <p:cNvPr id="18" name="Google Shape;347;p21"/>
            <p:cNvSpPr/>
            <p:nvPr/>
          </p:nvSpPr>
          <p:spPr>
            <a:xfrm>
              <a:off x="3465943" y="5129091"/>
              <a:ext cx="411481" cy="371138"/>
            </a:xfrm>
            <a:prstGeom prst="ellipse">
              <a:avLst/>
            </a:prstGeom>
            <a:blipFill rotWithShape="1">
              <a:blip r:embed="rId3">
                <a:alphaModFix/>
              </a:blip>
              <a:stretch>
                <a:fillRect l="-7446"/>
              </a:stretch>
            </a:blipFill>
            <a:ln w="9525"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 sz="1350" dirty="0">
                  <a:latin typeface="Arial"/>
                  <a:ea typeface="Arial"/>
                  <a:cs typeface="Arial"/>
                  <a:sym typeface="Arial"/>
                </a:rPr>
                <a:t> </a:t>
              </a:r>
              <a:endParaRPr sz="1350" dirty="0">
                <a:latin typeface="Helvetica Neue" panose="020B0604020202020204" charset="0"/>
              </a:endParaRPr>
            </a:p>
          </p:txBody>
        </p:sp>
        <p:sp>
          <p:nvSpPr>
            <p:cNvPr id="19" name="Google Shape;348;p21"/>
            <p:cNvSpPr/>
            <p:nvPr/>
          </p:nvSpPr>
          <p:spPr>
            <a:xfrm>
              <a:off x="6225280" y="5137159"/>
              <a:ext cx="411481" cy="371138"/>
            </a:xfrm>
            <a:prstGeom prst="ellipse">
              <a:avLst/>
            </a:prstGeom>
            <a:blipFill rotWithShape="1">
              <a:blip r:embed="rId4">
                <a:alphaModFix/>
              </a:blip>
              <a:stretch>
                <a:fillRect l="-8510"/>
              </a:stretch>
            </a:blipFill>
            <a:ln w="9525"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 sz="1350" dirty="0">
                  <a:latin typeface="Arial"/>
                  <a:ea typeface="Arial"/>
                  <a:cs typeface="Arial"/>
                  <a:sym typeface="Arial"/>
                </a:rPr>
                <a:t> </a:t>
              </a:r>
              <a:endParaRPr sz="1350" dirty="0">
                <a:latin typeface="Helvetica Neue" panose="020B0604020202020204" charset="0"/>
              </a:endParaRPr>
            </a:p>
          </p:txBody>
        </p:sp>
        <p:sp>
          <p:nvSpPr>
            <p:cNvPr id="20" name="Google Shape;349;p21"/>
            <p:cNvSpPr/>
            <p:nvPr/>
          </p:nvSpPr>
          <p:spPr>
            <a:xfrm>
              <a:off x="7517542" y="5162709"/>
              <a:ext cx="411481" cy="371138"/>
            </a:xfrm>
            <a:prstGeom prst="ellipse">
              <a:avLst/>
            </a:prstGeom>
            <a:blipFill rotWithShape="1">
              <a:blip r:embed="rId5">
                <a:alphaModFix/>
              </a:blip>
              <a:stretch>
                <a:fillRect l="-7446"/>
              </a:stretch>
            </a:blipFill>
            <a:ln w="9525"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 sz="1350" dirty="0">
                  <a:latin typeface="Arial"/>
                  <a:ea typeface="Arial"/>
                  <a:cs typeface="Arial"/>
                  <a:sym typeface="Arial"/>
                </a:rPr>
                <a:t> </a:t>
              </a:r>
              <a:endParaRPr sz="1350" dirty="0">
                <a:latin typeface="Helvetica Neue" panose="020B0604020202020204" charset="0"/>
              </a:endParaRPr>
            </a:p>
          </p:txBody>
        </p:sp>
        <p:sp>
          <p:nvSpPr>
            <p:cNvPr id="21" name="Google Shape;350;p21"/>
            <p:cNvSpPr/>
            <p:nvPr/>
          </p:nvSpPr>
          <p:spPr>
            <a:xfrm>
              <a:off x="4888642" y="2904948"/>
              <a:ext cx="411481" cy="371138"/>
            </a:xfrm>
            <a:prstGeom prst="ellipse">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 sz="1350" dirty="0">
                  <a:latin typeface="Arial"/>
                  <a:ea typeface="Arial"/>
                  <a:cs typeface="Arial"/>
                  <a:sym typeface="Arial"/>
                </a:rPr>
                <a:t> </a:t>
              </a:r>
              <a:endParaRPr sz="1350" dirty="0">
                <a:latin typeface="Helvetica Neue" panose="020B0604020202020204" charset="0"/>
              </a:endParaRPr>
            </a:p>
          </p:txBody>
        </p:sp>
        <p:sp>
          <p:nvSpPr>
            <p:cNvPr id="22" name="Google Shape;351;p21"/>
            <p:cNvSpPr txBox="1"/>
            <p:nvPr/>
          </p:nvSpPr>
          <p:spPr>
            <a:xfrm>
              <a:off x="4714369" y="5799211"/>
              <a:ext cx="1292100" cy="851100"/>
            </a:xfrm>
            <a:prstGeom prst="rect">
              <a:avLst/>
            </a:prstGeom>
            <a:noFill/>
            <a:ln>
              <a:noFill/>
            </a:ln>
          </p:spPr>
          <p:txBody>
            <a:bodyPr spcFirstLastPara="1" wrap="square" lIns="91425" tIns="91425" rIns="91425" bIns="91425" anchor="ctr" anchorCtr="0">
              <a:noAutofit/>
            </a:bodyPr>
            <a:lstStyle/>
            <a:p>
              <a:pPr algn="ctr"/>
              <a:r>
                <a:rPr lang="en">
                  <a:solidFill>
                    <a:schemeClr val="dk1"/>
                  </a:solidFill>
                  <a:latin typeface="Georgia"/>
                  <a:ea typeface="Georgia"/>
                  <a:cs typeface="Georgia"/>
                  <a:sym typeface="Georgia"/>
                </a:rPr>
                <a:t>Predict the </a:t>
              </a:r>
              <a:r>
                <a:rPr lang="en" b="1">
                  <a:solidFill>
                    <a:srgbClr val="1155CC"/>
                  </a:solidFill>
                  <a:latin typeface="Georgia"/>
                  <a:ea typeface="Georgia"/>
                  <a:cs typeface="Georgia"/>
                  <a:sym typeface="Georgia"/>
                </a:rPr>
                <a:t>‘</a:t>
              </a:r>
              <a:r>
                <a:rPr lang="en" b="1">
                  <a:solidFill>
                    <a:srgbClr val="38761D"/>
                  </a:solidFill>
                  <a:latin typeface="Georgia"/>
                  <a:ea typeface="Georgia"/>
                  <a:cs typeface="Georgia"/>
                  <a:sym typeface="Georgia"/>
                </a:rPr>
                <a:t>Context</a:t>
              </a:r>
              <a:r>
                <a:rPr lang="en" b="1">
                  <a:solidFill>
                    <a:srgbClr val="1155CC"/>
                  </a:solidFill>
                  <a:latin typeface="Georgia"/>
                  <a:ea typeface="Georgia"/>
                  <a:cs typeface="Georgia"/>
                  <a:sym typeface="Georgia"/>
                </a:rPr>
                <a:t>’</a:t>
              </a:r>
              <a:r>
                <a:rPr lang="en">
                  <a:solidFill>
                    <a:schemeClr val="dk1"/>
                  </a:solidFill>
                  <a:latin typeface="Georgia"/>
                  <a:ea typeface="Georgia"/>
                  <a:cs typeface="Georgia"/>
                  <a:sym typeface="Georgia"/>
                </a:rPr>
                <a:t> words</a:t>
              </a:r>
              <a:endParaRPr>
                <a:solidFill>
                  <a:schemeClr val="dk1"/>
                </a:solidFill>
                <a:latin typeface="Georgia"/>
                <a:ea typeface="Georgia"/>
                <a:cs typeface="Georgia"/>
                <a:sym typeface="Georgia"/>
              </a:endParaRPr>
            </a:p>
          </p:txBody>
        </p:sp>
        <p:sp>
          <p:nvSpPr>
            <p:cNvPr id="23" name="Google Shape;352;p21"/>
            <p:cNvSpPr txBox="1"/>
            <p:nvPr/>
          </p:nvSpPr>
          <p:spPr>
            <a:xfrm>
              <a:off x="6087169" y="2878774"/>
              <a:ext cx="1034400" cy="396300"/>
            </a:xfrm>
            <a:prstGeom prst="rect">
              <a:avLst/>
            </a:prstGeom>
            <a:noFill/>
            <a:ln>
              <a:noFill/>
            </a:ln>
          </p:spPr>
          <p:txBody>
            <a:bodyPr spcFirstLastPara="1" wrap="square" lIns="91425" tIns="91425" rIns="91425" bIns="91425" anchor="t" anchorCtr="0">
              <a:noAutofit/>
            </a:bodyPr>
            <a:lstStyle/>
            <a:p>
              <a:pPr algn="ctr"/>
              <a:r>
                <a:rPr lang="en" sz="1200" dirty="0">
                  <a:solidFill>
                    <a:schemeClr val="dk1"/>
                  </a:solidFill>
                  <a:latin typeface="Georgia"/>
                  <a:ea typeface="Georgia"/>
                  <a:cs typeface="Georgia"/>
                  <a:sym typeface="Georgia"/>
                </a:rPr>
                <a:t>Input word</a:t>
              </a:r>
              <a:endParaRPr sz="1200" dirty="0">
                <a:solidFill>
                  <a:schemeClr val="dk1"/>
                </a:solidFill>
                <a:latin typeface="Georgia"/>
                <a:ea typeface="Georgia"/>
                <a:cs typeface="Georgia"/>
                <a:sym typeface="Georgia"/>
              </a:endParaRPr>
            </a:p>
          </p:txBody>
        </p:sp>
      </p:grpSp>
    </p:spTree>
    <p:extLst>
      <p:ext uri="{BB962C8B-B14F-4D97-AF65-F5344CB8AC3E}">
        <p14:creationId xmlns:p14="http://schemas.microsoft.com/office/powerpoint/2010/main" val="1632464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a:t>How </a:t>
            </a:r>
            <a:r>
              <a:rPr lang="en-US" sz="4000" b="1"/>
              <a:t>does Word2Vec produce </a:t>
            </a:r>
            <a:r>
              <a:rPr lang="en-US" sz="4000" b="1" dirty="0"/>
              <a:t>word </a:t>
            </a:r>
            <a:r>
              <a:rPr lang="en-US" sz="4000" b="1" dirty="0" err="1"/>
              <a:t>embeddings</a:t>
            </a:r>
            <a:r>
              <a:rPr lang="en-US" sz="4000" b="1" dirty="0"/>
              <a:t>?</a:t>
            </a:r>
            <a:endParaRPr lang="en-IN" dirty="0"/>
          </a:p>
        </p:txBody>
      </p:sp>
      <p:sp>
        <p:nvSpPr>
          <p:cNvPr id="4" name="Google Shape;576;p47"/>
          <p:cNvSpPr txBox="1">
            <a:spLocks noGrp="1"/>
          </p:cNvSpPr>
          <p:nvPr>
            <p:ph idx="1"/>
          </p:nvPr>
        </p:nvSpPr>
        <p:spPr>
          <a:xfrm>
            <a:off x="336550" y="1044575"/>
            <a:ext cx="7886700" cy="4351338"/>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 sz="4000">
                <a:solidFill>
                  <a:srgbClr val="B45F06"/>
                </a:solidFill>
                <a:latin typeface="Avenir"/>
                <a:ea typeface="Avenir"/>
                <a:cs typeface="Avenir"/>
                <a:sym typeface="Avenir"/>
              </a:rPr>
              <a:t>Let’s build a very simple </a:t>
            </a:r>
            <a:r>
              <a:rPr lang="en" sz="4000">
                <a:solidFill>
                  <a:srgbClr val="B45F06"/>
                </a:solidFill>
                <a:latin typeface="Avenir"/>
                <a:ea typeface="Avenir"/>
                <a:cs typeface="Avenir"/>
                <a:sym typeface="Avenir"/>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Neural </a:t>
            </a:r>
            <a:r>
              <a:rPr lang="en" sz="4000">
                <a:solidFill>
                  <a:srgbClr val="B45F06"/>
                </a:solidFill>
                <a:latin typeface="Avenir"/>
                <a:ea typeface="Avenir"/>
                <a:cs typeface="Avenir"/>
                <a:sym typeface="Avenir"/>
              </a:rPr>
              <a:t>network</a:t>
            </a:r>
            <a:endParaRPr sz="4000">
              <a:solidFill>
                <a:srgbClr val="B45F06"/>
              </a:solidFill>
              <a:latin typeface="Avenir"/>
              <a:ea typeface="Avenir"/>
              <a:cs typeface="Avenir"/>
              <a:sym typeface="Avenir"/>
            </a:endParaRPr>
          </a:p>
          <a:p>
            <a:pPr marL="0" marR="0" lvl="0" indent="0" algn="ctr" rtl="0">
              <a:spcBef>
                <a:spcPts val="2133"/>
              </a:spcBef>
              <a:spcAft>
                <a:spcPts val="0"/>
              </a:spcAft>
              <a:buNone/>
            </a:pPr>
            <a:r>
              <a:rPr lang="en" sz="3600">
                <a:solidFill>
                  <a:srgbClr val="434343"/>
                </a:solidFill>
                <a:latin typeface="Avenir"/>
                <a:ea typeface="Avenir"/>
                <a:cs typeface="Avenir"/>
                <a:sym typeface="Avenir"/>
              </a:rPr>
              <a:t>1 Input Layer, 1 Hidden Layer, 1 Output Layer</a:t>
            </a:r>
            <a:endParaRPr sz="3600">
              <a:solidFill>
                <a:srgbClr val="434343"/>
              </a:solidFill>
              <a:latin typeface="Avenir"/>
              <a:ea typeface="Avenir"/>
              <a:cs typeface="Avenir"/>
              <a:sym typeface="Avenir"/>
            </a:endParaRPr>
          </a:p>
        </p:txBody>
      </p:sp>
    </p:spTree>
    <p:extLst>
      <p:ext uri="{BB962C8B-B14F-4D97-AF65-F5344CB8AC3E}">
        <p14:creationId xmlns:p14="http://schemas.microsoft.com/office/powerpoint/2010/main" val="41539215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88" name="Google Shape;788;p60"/>
          <p:cNvSpPr txBox="1"/>
          <p:nvPr/>
        </p:nvSpPr>
        <p:spPr>
          <a:xfrm>
            <a:off x="5906816" y="2662029"/>
            <a:ext cx="3049425" cy="423675"/>
          </a:xfrm>
          <a:prstGeom prst="rect">
            <a:avLst/>
          </a:prstGeom>
          <a:noFill/>
          <a:ln>
            <a:noFill/>
          </a:ln>
        </p:spPr>
        <p:txBody>
          <a:bodyPr spcFirstLastPara="1" wrap="square" lIns="91425" tIns="91425" rIns="91425" bIns="91425" anchor="ctr" anchorCtr="0">
            <a:noAutofit/>
          </a:bodyPr>
          <a:lstStyle/>
          <a:p>
            <a:pPr algn="ctr"/>
            <a:r>
              <a:rPr lang="en" sz="2775">
                <a:solidFill>
                  <a:srgbClr val="FF0000"/>
                </a:solidFill>
                <a:latin typeface="Architects Daughter"/>
                <a:ea typeface="Architects Daughter"/>
                <a:cs typeface="Architects Daughter"/>
                <a:sym typeface="Architects Daughter"/>
              </a:rPr>
              <a:t>10,000</a:t>
            </a:r>
            <a:endParaRPr sz="2775">
              <a:solidFill>
                <a:srgbClr val="FF0000"/>
              </a:solidFill>
              <a:latin typeface="Architects Daughter"/>
              <a:ea typeface="Architects Daughter"/>
              <a:cs typeface="Architects Daughter"/>
              <a:sym typeface="Architects Daughter"/>
            </a:endParaRPr>
          </a:p>
          <a:p>
            <a:pPr algn="ctr"/>
            <a:r>
              <a:rPr lang="en" sz="2175">
                <a:solidFill>
                  <a:srgbClr val="FF0000"/>
                </a:solidFill>
                <a:latin typeface="Architects Daughter"/>
                <a:ea typeface="Architects Daughter"/>
                <a:cs typeface="Architects Daughter"/>
                <a:sym typeface="Architects Daughter"/>
              </a:rPr>
              <a:t>Same as Vocabulary size</a:t>
            </a:r>
            <a:endParaRPr sz="2175">
              <a:solidFill>
                <a:srgbClr val="FF0000"/>
              </a:solidFill>
              <a:latin typeface="Architects Daughter"/>
              <a:ea typeface="Architects Daughter"/>
              <a:cs typeface="Architects Daughter"/>
              <a:sym typeface="Architects Daughter"/>
            </a:endParaRPr>
          </a:p>
        </p:txBody>
      </p:sp>
      <p:grpSp>
        <p:nvGrpSpPr>
          <p:cNvPr id="2" name="Group 1"/>
          <p:cNvGrpSpPr/>
          <p:nvPr/>
        </p:nvGrpSpPr>
        <p:grpSpPr>
          <a:xfrm>
            <a:off x="651591" y="1269611"/>
            <a:ext cx="5255225" cy="3768925"/>
            <a:chOff x="738147" y="1065504"/>
            <a:chExt cx="5255225" cy="3768925"/>
          </a:xfrm>
        </p:grpSpPr>
        <p:sp>
          <p:nvSpPr>
            <p:cNvPr id="761" name="Google Shape;761;p60"/>
            <p:cNvSpPr txBox="1"/>
            <p:nvPr/>
          </p:nvSpPr>
          <p:spPr>
            <a:xfrm>
              <a:off x="1675172" y="4582729"/>
              <a:ext cx="633600" cy="251700"/>
            </a:xfrm>
            <a:prstGeom prst="rect">
              <a:avLst/>
            </a:prstGeom>
            <a:noFill/>
            <a:ln>
              <a:noFill/>
            </a:ln>
          </p:spPr>
          <p:txBody>
            <a:bodyPr spcFirstLastPara="1" wrap="square" lIns="91425" tIns="91425" rIns="91425" bIns="91425" anchor="ctr" anchorCtr="0">
              <a:noAutofit/>
            </a:bodyPr>
            <a:lstStyle/>
            <a:p>
              <a:pPr algn="ctr"/>
              <a:r>
                <a:rPr lang="en" sz="1225">
                  <a:solidFill>
                    <a:schemeClr val="dk1"/>
                  </a:solidFill>
                  <a:latin typeface="Avenir"/>
                  <a:ea typeface="Avenir"/>
                  <a:cs typeface="Avenir"/>
                  <a:sym typeface="Avenir"/>
                </a:rPr>
                <a:t>W</a:t>
              </a:r>
              <a:r>
                <a:rPr lang="en" sz="1225" baseline="-25000">
                  <a:solidFill>
                    <a:schemeClr val="dk1"/>
                  </a:solidFill>
                  <a:latin typeface="Avenir"/>
                  <a:ea typeface="Avenir"/>
                  <a:cs typeface="Avenir"/>
                  <a:sym typeface="Avenir"/>
                </a:rPr>
                <a:t>t</a:t>
              </a:r>
              <a:endParaRPr sz="1225" baseline="-25000">
                <a:solidFill>
                  <a:schemeClr val="dk1"/>
                </a:solidFill>
                <a:latin typeface="Avenir"/>
                <a:ea typeface="Avenir"/>
                <a:cs typeface="Avenir"/>
                <a:sym typeface="Avenir"/>
              </a:endParaRPr>
            </a:p>
          </p:txBody>
        </p:sp>
        <p:graphicFrame>
          <p:nvGraphicFramePr>
            <p:cNvPr id="762" name="Google Shape;762;p60"/>
            <p:cNvGraphicFramePr/>
            <p:nvPr>
              <p:extLst>
                <p:ext uri="{D42A27DB-BD31-4B8C-83A1-F6EECF244321}">
                  <p14:modId xmlns:p14="http://schemas.microsoft.com/office/powerpoint/2010/main" val="1444283154"/>
                </p:ext>
              </p:extLst>
            </p:nvPr>
          </p:nvGraphicFramePr>
          <p:xfrm>
            <a:off x="1800548" y="1554304"/>
            <a:ext cx="382856" cy="3017250"/>
          </p:xfrm>
          <a:graphic>
            <a:graphicData uri="http://schemas.openxmlformats.org/drawingml/2006/table">
              <a:tbl>
                <a:tblPr>
                  <a:noFill/>
                </a:tblPr>
                <a:tblGrid>
                  <a:gridCol w="382856">
                    <a:extLst>
                      <a:ext uri="{9D8B030D-6E8A-4147-A177-3AD203B41FA5}">
                        <a16:colId xmlns:a16="http://schemas.microsoft.com/office/drawing/2014/main" val="20000"/>
                      </a:ext>
                    </a:extLst>
                  </a:gridCol>
                </a:tblGrid>
                <a:tr h="331440">
                  <a:tc>
                    <a:txBody>
                      <a:bodyPr/>
                      <a:lstStyle/>
                      <a:p>
                        <a:pPr marL="0" marR="0" lvl="0" indent="0" algn="ctr" rtl="0">
                          <a:lnSpc>
                            <a:spcPct val="100000"/>
                          </a:lnSpc>
                          <a:spcBef>
                            <a:spcPts val="0"/>
                          </a:spcBef>
                          <a:spcAft>
                            <a:spcPts val="0"/>
                          </a:spcAft>
                          <a:buClr>
                            <a:srgbClr val="000000"/>
                          </a:buClr>
                          <a:buSzPts val="1100"/>
                          <a:buFont typeface="Arial"/>
                          <a:buNone/>
                        </a:pPr>
                        <a:r>
                          <a:rPr lang="en" sz="1000" u="none" strike="noStrike" cap="none">
                            <a:latin typeface="Avenir"/>
                            <a:ea typeface="Avenir"/>
                            <a:cs typeface="Avenir"/>
                            <a:sym typeface="Avenir"/>
                          </a:rPr>
                          <a:t>0</a:t>
                        </a:r>
                        <a:endParaRPr sz="1000" u="none" strike="noStrike" cap="none">
                          <a:latin typeface="Avenir"/>
                          <a:ea typeface="Avenir"/>
                          <a:cs typeface="Avenir"/>
                          <a:sym typeface="Avenir"/>
                        </a:endParaRPr>
                      </a:p>
                    </a:txBody>
                    <a:tcPr marL="91425" marR="91425" marT="91425" marB="91425" anchor="ctr"/>
                  </a:tc>
                  <a:extLst>
                    <a:ext uri="{0D108BD9-81ED-4DB2-BD59-A6C34878D82A}">
                      <a16:rowId xmlns:a16="http://schemas.microsoft.com/office/drawing/2014/main" val="10000"/>
                    </a:ext>
                  </a:extLst>
                </a:tr>
                <a:tr h="331440">
                  <a:tc>
                    <a:txBody>
                      <a:bodyPr/>
                      <a:lstStyle/>
                      <a:p>
                        <a:pPr marL="0" marR="0" lvl="0" indent="0" algn="ctr" rtl="0">
                          <a:lnSpc>
                            <a:spcPct val="100000"/>
                          </a:lnSpc>
                          <a:spcBef>
                            <a:spcPts val="0"/>
                          </a:spcBef>
                          <a:spcAft>
                            <a:spcPts val="0"/>
                          </a:spcAft>
                          <a:buClr>
                            <a:srgbClr val="000000"/>
                          </a:buClr>
                          <a:buSzPts val="1100"/>
                          <a:buFont typeface="Arial"/>
                          <a:buNone/>
                        </a:pPr>
                        <a:r>
                          <a:rPr lang="en" sz="1000" u="none" strike="noStrike" cap="none">
                            <a:latin typeface="Avenir"/>
                            <a:ea typeface="Avenir"/>
                            <a:cs typeface="Avenir"/>
                            <a:sym typeface="Avenir"/>
                          </a:rPr>
                          <a:t>1</a:t>
                        </a:r>
                        <a:endParaRPr sz="1000" u="none" strike="noStrike" cap="none">
                          <a:latin typeface="Avenir"/>
                          <a:ea typeface="Avenir"/>
                          <a:cs typeface="Avenir"/>
                          <a:sym typeface="Avenir"/>
                        </a:endParaRPr>
                      </a:p>
                    </a:txBody>
                    <a:tcPr marL="91425" marR="91425" marT="91425" marB="91425" anchor="ctr"/>
                  </a:tc>
                  <a:extLst>
                    <a:ext uri="{0D108BD9-81ED-4DB2-BD59-A6C34878D82A}">
                      <a16:rowId xmlns:a16="http://schemas.microsoft.com/office/drawing/2014/main" val="10001"/>
                    </a:ext>
                  </a:extLst>
                </a:tr>
                <a:tr h="331440">
                  <a:tc>
                    <a:txBody>
                      <a:bodyPr/>
                      <a:lstStyle/>
                      <a:p>
                        <a:pPr marL="0" marR="0" lvl="0" indent="0" algn="ctr" rtl="0">
                          <a:lnSpc>
                            <a:spcPct val="100000"/>
                          </a:lnSpc>
                          <a:spcBef>
                            <a:spcPts val="0"/>
                          </a:spcBef>
                          <a:spcAft>
                            <a:spcPts val="0"/>
                          </a:spcAft>
                          <a:buClr>
                            <a:srgbClr val="000000"/>
                          </a:buClr>
                          <a:buSzPts val="1100"/>
                          <a:buFont typeface="Arial"/>
                          <a:buNone/>
                        </a:pPr>
                        <a:r>
                          <a:rPr lang="en" sz="1000" u="none" strike="noStrike" cap="none">
                            <a:latin typeface="Avenir"/>
                            <a:ea typeface="Avenir"/>
                            <a:cs typeface="Avenir"/>
                            <a:sym typeface="Avenir"/>
                          </a:rPr>
                          <a:t>0</a:t>
                        </a:r>
                        <a:endParaRPr sz="1000" u="none" strike="noStrike" cap="none">
                          <a:latin typeface="Avenir"/>
                          <a:ea typeface="Avenir"/>
                          <a:cs typeface="Avenir"/>
                          <a:sym typeface="Avenir"/>
                        </a:endParaRPr>
                      </a:p>
                    </a:txBody>
                    <a:tcPr marL="91425" marR="91425" marT="91425" marB="91425" anchor="ctr"/>
                  </a:tc>
                  <a:extLst>
                    <a:ext uri="{0D108BD9-81ED-4DB2-BD59-A6C34878D82A}">
                      <a16:rowId xmlns:a16="http://schemas.microsoft.com/office/drawing/2014/main" val="10002"/>
                    </a:ext>
                  </a:extLst>
                </a:tr>
                <a:tr h="331440">
                  <a:tc>
                    <a:txBody>
                      <a:bodyPr/>
                      <a:lstStyle/>
                      <a:p>
                        <a:pPr marL="0" marR="0" lvl="0" indent="0" algn="ctr" rtl="0">
                          <a:lnSpc>
                            <a:spcPct val="100000"/>
                          </a:lnSpc>
                          <a:spcBef>
                            <a:spcPts val="0"/>
                          </a:spcBef>
                          <a:spcAft>
                            <a:spcPts val="0"/>
                          </a:spcAft>
                          <a:buClr>
                            <a:srgbClr val="000000"/>
                          </a:buClr>
                          <a:buSzPts val="1100"/>
                          <a:buFont typeface="Arial"/>
                          <a:buNone/>
                        </a:pPr>
                        <a:r>
                          <a:rPr lang="en" sz="1000" u="none" strike="noStrike" cap="none">
                            <a:latin typeface="Avenir"/>
                            <a:ea typeface="Avenir"/>
                            <a:cs typeface="Avenir"/>
                            <a:sym typeface="Avenir"/>
                          </a:rPr>
                          <a:t>0</a:t>
                        </a:r>
                        <a:endParaRPr sz="1000" u="none" strike="noStrike" cap="none">
                          <a:latin typeface="Avenir"/>
                          <a:ea typeface="Avenir"/>
                          <a:cs typeface="Avenir"/>
                          <a:sym typeface="Avenir"/>
                        </a:endParaRPr>
                      </a:p>
                    </a:txBody>
                    <a:tcPr marL="91425" marR="91425" marT="91425" marB="91425" anchor="ctr"/>
                  </a:tc>
                  <a:extLst>
                    <a:ext uri="{0D108BD9-81ED-4DB2-BD59-A6C34878D82A}">
                      <a16:rowId xmlns:a16="http://schemas.microsoft.com/office/drawing/2014/main" val="10003"/>
                    </a:ext>
                  </a:extLst>
                </a:tr>
                <a:tr h="331440">
                  <a:tc>
                    <a:txBody>
                      <a:bodyPr/>
                      <a:lstStyle/>
                      <a:p>
                        <a:pPr marL="0" marR="0" lvl="0" indent="0" algn="ctr" rtl="0">
                          <a:lnSpc>
                            <a:spcPct val="100000"/>
                          </a:lnSpc>
                          <a:spcBef>
                            <a:spcPts val="0"/>
                          </a:spcBef>
                          <a:spcAft>
                            <a:spcPts val="0"/>
                          </a:spcAft>
                          <a:buClr>
                            <a:srgbClr val="000000"/>
                          </a:buClr>
                          <a:buSzPts val="1100"/>
                          <a:buFont typeface="Arial"/>
                          <a:buNone/>
                        </a:pPr>
                        <a:r>
                          <a:rPr lang="en" sz="1000" u="none" strike="noStrike" cap="none">
                            <a:latin typeface="Avenir"/>
                            <a:ea typeface="Avenir"/>
                            <a:cs typeface="Avenir"/>
                            <a:sym typeface="Avenir"/>
                          </a:rPr>
                          <a:t>0</a:t>
                        </a:r>
                        <a:endParaRPr sz="1000" u="none" strike="noStrike" cap="none">
                          <a:latin typeface="Avenir"/>
                          <a:ea typeface="Avenir"/>
                          <a:cs typeface="Avenir"/>
                          <a:sym typeface="Avenir"/>
                        </a:endParaRPr>
                      </a:p>
                    </a:txBody>
                    <a:tcPr marL="91425" marR="91425" marT="91425" marB="91425" anchor="ctr"/>
                  </a:tc>
                  <a:extLst>
                    <a:ext uri="{0D108BD9-81ED-4DB2-BD59-A6C34878D82A}">
                      <a16:rowId xmlns:a16="http://schemas.microsoft.com/office/drawing/2014/main" val="10004"/>
                    </a:ext>
                  </a:extLst>
                </a:tr>
                <a:tr h="331440">
                  <a:tc>
                    <a:txBody>
                      <a:bodyPr/>
                      <a:lstStyle/>
                      <a:p>
                        <a:pPr marL="0" marR="0" lvl="0" indent="0" algn="ctr" rtl="0">
                          <a:lnSpc>
                            <a:spcPct val="100000"/>
                          </a:lnSpc>
                          <a:spcBef>
                            <a:spcPts val="0"/>
                          </a:spcBef>
                          <a:spcAft>
                            <a:spcPts val="0"/>
                          </a:spcAft>
                          <a:buClr>
                            <a:srgbClr val="000000"/>
                          </a:buClr>
                          <a:buSzPts val="1100"/>
                          <a:buFont typeface="Arial"/>
                          <a:buNone/>
                        </a:pPr>
                        <a:r>
                          <a:rPr lang="en" sz="1000" u="none" strike="noStrike" cap="none">
                            <a:latin typeface="Avenir"/>
                            <a:ea typeface="Avenir"/>
                            <a:cs typeface="Avenir"/>
                            <a:sym typeface="Avenir"/>
                          </a:rPr>
                          <a:t>...</a:t>
                        </a:r>
                        <a:endParaRPr sz="1000" u="none" strike="noStrike" cap="none">
                          <a:latin typeface="Avenir"/>
                          <a:ea typeface="Avenir"/>
                          <a:cs typeface="Avenir"/>
                          <a:sym typeface="Avenir"/>
                        </a:endParaRPr>
                      </a:p>
                    </a:txBody>
                    <a:tcPr marL="91425" marR="91425" marT="91425" marB="91425" anchor="ctr"/>
                  </a:tc>
                  <a:extLst>
                    <a:ext uri="{0D108BD9-81ED-4DB2-BD59-A6C34878D82A}">
                      <a16:rowId xmlns:a16="http://schemas.microsoft.com/office/drawing/2014/main" val="10005"/>
                    </a:ext>
                  </a:extLst>
                </a:tr>
                <a:tr h="331440">
                  <a:tc>
                    <a:txBody>
                      <a:bodyPr/>
                      <a:lstStyle/>
                      <a:p>
                        <a:pPr marL="0" marR="0" lvl="0" indent="0" algn="ctr" rtl="0">
                          <a:lnSpc>
                            <a:spcPct val="100000"/>
                          </a:lnSpc>
                          <a:spcBef>
                            <a:spcPts val="0"/>
                          </a:spcBef>
                          <a:spcAft>
                            <a:spcPts val="0"/>
                          </a:spcAft>
                          <a:buClr>
                            <a:srgbClr val="000000"/>
                          </a:buClr>
                          <a:buSzPts val="1100"/>
                          <a:buFont typeface="Arial"/>
                          <a:buNone/>
                        </a:pPr>
                        <a:r>
                          <a:rPr lang="en" sz="1000" u="none" strike="noStrike" cap="none">
                            <a:latin typeface="Avenir"/>
                            <a:ea typeface="Avenir"/>
                            <a:cs typeface="Avenir"/>
                            <a:sym typeface="Avenir"/>
                          </a:rPr>
                          <a:t>...</a:t>
                        </a:r>
                        <a:endParaRPr sz="1000" u="none" strike="noStrike" cap="none">
                          <a:latin typeface="Avenir"/>
                          <a:ea typeface="Avenir"/>
                          <a:cs typeface="Avenir"/>
                          <a:sym typeface="Avenir"/>
                        </a:endParaRPr>
                      </a:p>
                    </a:txBody>
                    <a:tcPr marL="91425" marR="91425" marT="91425" marB="91425" anchor="ctr"/>
                  </a:tc>
                  <a:extLst>
                    <a:ext uri="{0D108BD9-81ED-4DB2-BD59-A6C34878D82A}">
                      <a16:rowId xmlns:a16="http://schemas.microsoft.com/office/drawing/2014/main" val="10006"/>
                    </a:ext>
                  </a:extLst>
                </a:tr>
                <a:tr h="331440">
                  <a:tc>
                    <a:txBody>
                      <a:bodyPr/>
                      <a:lstStyle/>
                      <a:p>
                        <a:pPr marL="0" marR="0" lvl="0" indent="0" algn="ctr" rtl="0">
                          <a:lnSpc>
                            <a:spcPct val="100000"/>
                          </a:lnSpc>
                          <a:spcBef>
                            <a:spcPts val="0"/>
                          </a:spcBef>
                          <a:spcAft>
                            <a:spcPts val="0"/>
                          </a:spcAft>
                          <a:buClr>
                            <a:srgbClr val="000000"/>
                          </a:buClr>
                          <a:buSzPts val="1100"/>
                          <a:buFont typeface="Arial"/>
                          <a:buNone/>
                        </a:pPr>
                        <a:r>
                          <a:rPr lang="en" sz="1000" u="none" strike="noStrike" cap="none">
                            <a:latin typeface="Avenir"/>
                            <a:ea typeface="Avenir"/>
                            <a:cs typeface="Avenir"/>
                            <a:sym typeface="Avenir"/>
                          </a:rPr>
                          <a:t>0</a:t>
                        </a:r>
                        <a:endParaRPr sz="1000" u="none" strike="noStrike" cap="none">
                          <a:latin typeface="Avenir"/>
                          <a:ea typeface="Avenir"/>
                          <a:cs typeface="Avenir"/>
                          <a:sym typeface="Avenir"/>
                        </a:endParaRPr>
                      </a:p>
                    </a:txBody>
                    <a:tcPr marL="91425" marR="91425" marT="91425" marB="91425" anchor="ctr"/>
                  </a:tc>
                  <a:extLst>
                    <a:ext uri="{0D108BD9-81ED-4DB2-BD59-A6C34878D82A}">
                      <a16:rowId xmlns:a16="http://schemas.microsoft.com/office/drawing/2014/main" val="10007"/>
                    </a:ext>
                  </a:extLst>
                </a:tr>
                <a:tr h="331440">
                  <a:tc>
                    <a:txBody>
                      <a:bodyPr/>
                      <a:lstStyle/>
                      <a:p>
                        <a:pPr marL="0" marR="0" lvl="0" indent="0" algn="ctr" rtl="0">
                          <a:lnSpc>
                            <a:spcPct val="100000"/>
                          </a:lnSpc>
                          <a:spcBef>
                            <a:spcPts val="0"/>
                          </a:spcBef>
                          <a:spcAft>
                            <a:spcPts val="0"/>
                          </a:spcAft>
                          <a:buClr>
                            <a:srgbClr val="000000"/>
                          </a:buClr>
                          <a:buSzPts val="1100"/>
                          <a:buFont typeface="Arial"/>
                          <a:buNone/>
                        </a:pPr>
                        <a:r>
                          <a:rPr lang="en" sz="1000" u="none" strike="noStrike" cap="none">
                            <a:latin typeface="Avenir"/>
                            <a:ea typeface="Avenir"/>
                            <a:cs typeface="Avenir"/>
                            <a:sym typeface="Avenir"/>
                          </a:rPr>
                          <a:t>0</a:t>
                        </a:r>
                        <a:endParaRPr sz="1000" u="none" strike="noStrike" cap="none">
                          <a:latin typeface="Avenir"/>
                          <a:ea typeface="Avenir"/>
                          <a:cs typeface="Avenir"/>
                          <a:sym typeface="Avenir"/>
                        </a:endParaRPr>
                      </a:p>
                    </a:txBody>
                    <a:tcPr marL="91425" marR="91425" marT="91425" marB="91425" anchor="ctr"/>
                  </a:tc>
                  <a:extLst>
                    <a:ext uri="{0D108BD9-81ED-4DB2-BD59-A6C34878D82A}">
                      <a16:rowId xmlns:a16="http://schemas.microsoft.com/office/drawing/2014/main" val="10008"/>
                    </a:ext>
                  </a:extLst>
                </a:tr>
              </a:tbl>
            </a:graphicData>
          </a:graphic>
        </p:graphicFrame>
        <p:sp>
          <p:nvSpPr>
            <p:cNvPr id="763" name="Google Shape;763;p60"/>
            <p:cNvSpPr txBox="1"/>
            <p:nvPr/>
          </p:nvSpPr>
          <p:spPr>
            <a:xfrm>
              <a:off x="973922" y="1096304"/>
              <a:ext cx="2036100" cy="423600"/>
            </a:xfrm>
            <a:prstGeom prst="rect">
              <a:avLst/>
            </a:prstGeom>
            <a:noFill/>
            <a:ln>
              <a:noFill/>
            </a:ln>
          </p:spPr>
          <p:txBody>
            <a:bodyPr spcFirstLastPara="1" wrap="square" lIns="91425" tIns="91425" rIns="91425" bIns="91425" anchor="ctr" anchorCtr="0">
              <a:noAutofit/>
            </a:bodyPr>
            <a:lstStyle/>
            <a:p>
              <a:pPr algn="ctr"/>
              <a:r>
                <a:rPr lang="en" sz="1050">
                  <a:solidFill>
                    <a:srgbClr val="434343"/>
                  </a:solidFill>
                  <a:latin typeface="Architects Daughter"/>
                  <a:ea typeface="Architects Daughter"/>
                  <a:cs typeface="Architects Daughter"/>
                  <a:sym typeface="Architects Daughter"/>
                </a:rPr>
                <a:t>Input word as One hot</a:t>
              </a:r>
              <a:endParaRPr sz="1050">
                <a:solidFill>
                  <a:srgbClr val="434343"/>
                </a:solidFill>
                <a:latin typeface="Architects Daughter"/>
                <a:ea typeface="Architects Daughter"/>
                <a:cs typeface="Architects Daughter"/>
                <a:sym typeface="Architects Daughter"/>
              </a:endParaRPr>
            </a:p>
          </p:txBody>
        </p:sp>
        <p:sp>
          <p:nvSpPr>
            <p:cNvPr id="764" name="Google Shape;764;p60"/>
            <p:cNvSpPr/>
            <p:nvPr/>
          </p:nvSpPr>
          <p:spPr>
            <a:xfrm>
              <a:off x="3568972" y="1478104"/>
              <a:ext cx="453900" cy="4728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sp>
          <p:nvSpPr>
            <p:cNvPr id="765" name="Google Shape;765;p60"/>
            <p:cNvSpPr/>
            <p:nvPr/>
          </p:nvSpPr>
          <p:spPr>
            <a:xfrm>
              <a:off x="3568972" y="2087704"/>
              <a:ext cx="453900" cy="4728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sp>
          <p:nvSpPr>
            <p:cNvPr id="766" name="Google Shape;766;p60"/>
            <p:cNvSpPr/>
            <p:nvPr/>
          </p:nvSpPr>
          <p:spPr>
            <a:xfrm>
              <a:off x="3568972" y="2697304"/>
              <a:ext cx="453900" cy="4728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sp>
          <p:nvSpPr>
            <p:cNvPr id="767" name="Google Shape;767;p60"/>
            <p:cNvSpPr/>
            <p:nvPr/>
          </p:nvSpPr>
          <p:spPr>
            <a:xfrm>
              <a:off x="3568972" y="3306904"/>
              <a:ext cx="453900" cy="4728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sp>
          <p:nvSpPr>
            <p:cNvPr id="768" name="Google Shape;768;p60"/>
            <p:cNvSpPr/>
            <p:nvPr/>
          </p:nvSpPr>
          <p:spPr>
            <a:xfrm>
              <a:off x="3568972" y="3916504"/>
              <a:ext cx="453900" cy="4728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cxnSp>
          <p:nvCxnSpPr>
            <p:cNvPr id="769" name="Google Shape;769;p60"/>
            <p:cNvCxnSpPr>
              <a:endCxn id="764" idx="2"/>
            </p:cNvCxnSpPr>
            <p:nvPr/>
          </p:nvCxnSpPr>
          <p:spPr>
            <a:xfrm rot="10800000" flipH="1">
              <a:off x="2194897" y="1714504"/>
              <a:ext cx="1374075" cy="1216125"/>
            </a:xfrm>
            <a:prstGeom prst="straightConnector1">
              <a:avLst/>
            </a:prstGeom>
            <a:noFill/>
            <a:ln w="9525" cap="flat" cmpd="sng">
              <a:solidFill>
                <a:srgbClr val="999999"/>
              </a:solidFill>
              <a:prstDash val="solid"/>
              <a:round/>
              <a:headEnd type="none" w="sm" len="sm"/>
              <a:tailEnd type="triangle" w="med" len="med"/>
            </a:ln>
          </p:spPr>
        </p:cxnSp>
        <p:cxnSp>
          <p:nvCxnSpPr>
            <p:cNvPr id="770" name="Google Shape;770;p60"/>
            <p:cNvCxnSpPr>
              <a:endCxn id="765" idx="2"/>
            </p:cNvCxnSpPr>
            <p:nvPr/>
          </p:nvCxnSpPr>
          <p:spPr>
            <a:xfrm rot="10800000" flipH="1">
              <a:off x="2194897" y="2324104"/>
              <a:ext cx="1374075" cy="612900"/>
            </a:xfrm>
            <a:prstGeom prst="straightConnector1">
              <a:avLst/>
            </a:prstGeom>
            <a:noFill/>
            <a:ln w="9525" cap="flat" cmpd="sng">
              <a:solidFill>
                <a:srgbClr val="999999"/>
              </a:solidFill>
              <a:prstDash val="solid"/>
              <a:round/>
              <a:headEnd type="none" w="sm" len="sm"/>
              <a:tailEnd type="triangle" w="med" len="med"/>
            </a:ln>
          </p:spPr>
        </p:cxnSp>
        <p:cxnSp>
          <p:nvCxnSpPr>
            <p:cNvPr id="771" name="Google Shape;771;p60"/>
            <p:cNvCxnSpPr>
              <a:endCxn id="766" idx="2"/>
            </p:cNvCxnSpPr>
            <p:nvPr/>
          </p:nvCxnSpPr>
          <p:spPr>
            <a:xfrm rot="10800000" flipH="1">
              <a:off x="2201197" y="2933704"/>
              <a:ext cx="1367775" cy="15975"/>
            </a:xfrm>
            <a:prstGeom prst="straightConnector1">
              <a:avLst/>
            </a:prstGeom>
            <a:noFill/>
            <a:ln w="9525" cap="flat" cmpd="sng">
              <a:solidFill>
                <a:srgbClr val="999999"/>
              </a:solidFill>
              <a:prstDash val="solid"/>
              <a:round/>
              <a:headEnd type="none" w="sm" len="sm"/>
              <a:tailEnd type="triangle" w="med" len="med"/>
            </a:ln>
          </p:spPr>
        </p:cxnSp>
        <p:cxnSp>
          <p:nvCxnSpPr>
            <p:cNvPr id="772" name="Google Shape;772;p60"/>
            <p:cNvCxnSpPr>
              <a:endCxn id="767" idx="2"/>
            </p:cNvCxnSpPr>
            <p:nvPr/>
          </p:nvCxnSpPr>
          <p:spPr>
            <a:xfrm>
              <a:off x="2194897" y="2949529"/>
              <a:ext cx="1374075" cy="593775"/>
            </a:xfrm>
            <a:prstGeom prst="straightConnector1">
              <a:avLst/>
            </a:prstGeom>
            <a:noFill/>
            <a:ln w="9525" cap="flat" cmpd="sng">
              <a:solidFill>
                <a:srgbClr val="999999"/>
              </a:solidFill>
              <a:prstDash val="solid"/>
              <a:round/>
              <a:headEnd type="none" w="sm" len="sm"/>
              <a:tailEnd type="triangle" w="med" len="med"/>
            </a:ln>
          </p:spPr>
        </p:cxnSp>
        <p:cxnSp>
          <p:nvCxnSpPr>
            <p:cNvPr id="773" name="Google Shape;773;p60"/>
            <p:cNvCxnSpPr>
              <a:endCxn id="768" idx="2"/>
            </p:cNvCxnSpPr>
            <p:nvPr/>
          </p:nvCxnSpPr>
          <p:spPr>
            <a:xfrm>
              <a:off x="2201197" y="2955904"/>
              <a:ext cx="1367775" cy="1197000"/>
            </a:xfrm>
            <a:prstGeom prst="straightConnector1">
              <a:avLst/>
            </a:prstGeom>
            <a:noFill/>
            <a:ln w="9525" cap="flat" cmpd="sng">
              <a:solidFill>
                <a:srgbClr val="999999"/>
              </a:solidFill>
              <a:prstDash val="solid"/>
              <a:round/>
              <a:headEnd type="none" w="sm" len="sm"/>
              <a:tailEnd type="triangle" w="med" len="med"/>
            </a:ln>
          </p:spPr>
        </p:cxnSp>
        <p:sp>
          <p:nvSpPr>
            <p:cNvPr id="774" name="Google Shape;774;p60"/>
            <p:cNvSpPr txBox="1"/>
            <p:nvPr/>
          </p:nvSpPr>
          <p:spPr>
            <a:xfrm>
              <a:off x="738147" y="2748754"/>
              <a:ext cx="983400" cy="385800"/>
            </a:xfrm>
            <a:prstGeom prst="rect">
              <a:avLst/>
            </a:prstGeom>
            <a:noFill/>
            <a:ln>
              <a:noFill/>
            </a:ln>
          </p:spPr>
          <p:txBody>
            <a:bodyPr spcFirstLastPara="1" wrap="square" lIns="91425" tIns="91425" rIns="91425" bIns="91425" anchor="ctr" anchorCtr="0">
              <a:noAutofit/>
            </a:bodyPr>
            <a:lstStyle/>
            <a:p>
              <a:pPr algn="ctr"/>
              <a:r>
                <a:rPr lang="en" sz="1000">
                  <a:solidFill>
                    <a:srgbClr val="666666"/>
                  </a:solidFill>
                  <a:latin typeface="Georgia"/>
                  <a:ea typeface="Georgia"/>
                  <a:cs typeface="Georgia"/>
                  <a:sym typeface="Georgia"/>
                </a:rPr>
                <a:t>[1,10000]</a:t>
              </a:r>
              <a:endParaRPr sz="1000">
                <a:solidFill>
                  <a:srgbClr val="666666"/>
                </a:solidFill>
                <a:latin typeface="Georgia"/>
                <a:ea typeface="Georgia"/>
                <a:cs typeface="Georgia"/>
                <a:sym typeface="Georgia"/>
              </a:endParaRPr>
            </a:p>
          </p:txBody>
        </p:sp>
        <p:sp>
          <p:nvSpPr>
            <p:cNvPr id="775" name="Google Shape;775;p60"/>
            <p:cNvSpPr txBox="1"/>
            <p:nvPr/>
          </p:nvSpPr>
          <p:spPr>
            <a:xfrm>
              <a:off x="3304222" y="1065504"/>
              <a:ext cx="983400" cy="385800"/>
            </a:xfrm>
            <a:prstGeom prst="rect">
              <a:avLst/>
            </a:prstGeom>
            <a:noFill/>
            <a:ln>
              <a:noFill/>
            </a:ln>
          </p:spPr>
          <p:txBody>
            <a:bodyPr spcFirstLastPara="1" wrap="square" lIns="91425" tIns="91425" rIns="91425" bIns="91425" anchor="ctr" anchorCtr="0">
              <a:noAutofit/>
            </a:bodyPr>
            <a:lstStyle/>
            <a:p>
              <a:pPr algn="ctr"/>
              <a:r>
                <a:rPr lang="en" sz="1000">
                  <a:solidFill>
                    <a:srgbClr val="666666"/>
                  </a:solidFill>
                  <a:latin typeface="Georgia"/>
                  <a:ea typeface="Georgia"/>
                  <a:cs typeface="Georgia"/>
                  <a:sym typeface="Georgia"/>
                </a:rPr>
                <a:t>[50]</a:t>
              </a:r>
              <a:endParaRPr sz="1000">
                <a:solidFill>
                  <a:srgbClr val="666666"/>
                </a:solidFill>
                <a:latin typeface="Georgia"/>
                <a:ea typeface="Georgia"/>
                <a:cs typeface="Georgia"/>
                <a:sym typeface="Georgia"/>
              </a:endParaRPr>
            </a:p>
          </p:txBody>
        </p:sp>
        <p:sp>
          <p:nvSpPr>
            <p:cNvPr id="776" name="Google Shape;776;p60"/>
            <p:cNvSpPr/>
            <p:nvPr/>
          </p:nvSpPr>
          <p:spPr>
            <a:xfrm>
              <a:off x="5697122" y="1153729"/>
              <a:ext cx="209700" cy="487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sp>
          <p:nvSpPr>
            <p:cNvPr id="777" name="Google Shape;777;p60"/>
            <p:cNvSpPr/>
            <p:nvPr/>
          </p:nvSpPr>
          <p:spPr>
            <a:xfrm>
              <a:off x="5697122" y="1839529"/>
              <a:ext cx="209700" cy="487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sp>
          <p:nvSpPr>
            <p:cNvPr id="778" name="Google Shape;778;p60"/>
            <p:cNvSpPr/>
            <p:nvPr/>
          </p:nvSpPr>
          <p:spPr>
            <a:xfrm>
              <a:off x="5697122" y="3515929"/>
              <a:ext cx="209700" cy="487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sp>
          <p:nvSpPr>
            <p:cNvPr id="779" name="Google Shape;779;p60"/>
            <p:cNvSpPr/>
            <p:nvPr/>
          </p:nvSpPr>
          <p:spPr>
            <a:xfrm>
              <a:off x="5697122" y="4201729"/>
              <a:ext cx="209700" cy="487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sp>
          <p:nvSpPr>
            <p:cNvPr id="780" name="Google Shape;780;p60"/>
            <p:cNvSpPr txBox="1"/>
            <p:nvPr/>
          </p:nvSpPr>
          <p:spPr>
            <a:xfrm>
              <a:off x="5610572" y="2525329"/>
              <a:ext cx="382800" cy="304500"/>
            </a:xfrm>
            <a:prstGeom prst="rect">
              <a:avLst/>
            </a:prstGeom>
            <a:noFill/>
            <a:ln>
              <a:noFill/>
            </a:ln>
          </p:spPr>
          <p:txBody>
            <a:bodyPr spcFirstLastPara="1" wrap="square" lIns="91425" tIns="91425" rIns="91425" bIns="91425" anchor="ctr" anchorCtr="0">
              <a:noAutofit/>
            </a:bodyPr>
            <a:lstStyle/>
            <a:p>
              <a:pPr algn="ctr"/>
              <a:r>
                <a:rPr lang="en" sz="1000">
                  <a:solidFill>
                    <a:schemeClr val="dk1"/>
                  </a:solidFill>
                  <a:latin typeface="Georgia"/>
                  <a:ea typeface="Georgia"/>
                  <a:cs typeface="Georgia"/>
                  <a:sym typeface="Georgia"/>
                </a:rPr>
                <a:t>...</a:t>
              </a:r>
              <a:endParaRPr sz="1000">
                <a:solidFill>
                  <a:schemeClr val="dk1"/>
                </a:solidFill>
                <a:latin typeface="Georgia"/>
                <a:ea typeface="Georgia"/>
                <a:cs typeface="Georgia"/>
                <a:sym typeface="Georgia"/>
              </a:endParaRPr>
            </a:p>
          </p:txBody>
        </p:sp>
        <p:sp>
          <p:nvSpPr>
            <p:cNvPr id="781" name="Google Shape;781;p60"/>
            <p:cNvSpPr txBox="1"/>
            <p:nvPr/>
          </p:nvSpPr>
          <p:spPr>
            <a:xfrm>
              <a:off x="5610572" y="2753929"/>
              <a:ext cx="382800" cy="304500"/>
            </a:xfrm>
            <a:prstGeom prst="rect">
              <a:avLst/>
            </a:prstGeom>
            <a:noFill/>
            <a:ln>
              <a:noFill/>
            </a:ln>
          </p:spPr>
          <p:txBody>
            <a:bodyPr spcFirstLastPara="1" wrap="square" lIns="91425" tIns="91425" rIns="91425" bIns="91425" anchor="ctr" anchorCtr="0">
              <a:noAutofit/>
            </a:bodyPr>
            <a:lstStyle/>
            <a:p>
              <a:pPr algn="ctr"/>
              <a:r>
                <a:rPr lang="en" sz="1000">
                  <a:solidFill>
                    <a:schemeClr val="dk1"/>
                  </a:solidFill>
                  <a:latin typeface="Georgia"/>
                  <a:ea typeface="Georgia"/>
                  <a:cs typeface="Georgia"/>
                  <a:sym typeface="Georgia"/>
                </a:rPr>
                <a:t>...</a:t>
              </a:r>
              <a:endParaRPr sz="1000">
                <a:solidFill>
                  <a:schemeClr val="dk1"/>
                </a:solidFill>
                <a:latin typeface="Georgia"/>
                <a:ea typeface="Georgia"/>
                <a:cs typeface="Georgia"/>
                <a:sym typeface="Georgia"/>
              </a:endParaRPr>
            </a:p>
          </p:txBody>
        </p:sp>
        <p:sp>
          <p:nvSpPr>
            <p:cNvPr id="782" name="Google Shape;782;p60"/>
            <p:cNvSpPr txBox="1"/>
            <p:nvPr/>
          </p:nvSpPr>
          <p:spPr>
            <a:xfrm>
              <a:off x="5610572" y="2982529"/>
              <a:ext cx="382800" cy="304500"/>
            </a:xfrm>
            <a:prstGeom prst="rect">
              <a:avLst/>
            </a:prstGeom>
            <a:noFill/>
            <a:ln>
              <a:noFill/>
            </a:ln>
          </p:spPr>
          <p:txBody>
            <a:bodyPr spcFirstLastPara="1" wrap="square" lIns="91425" tIns="91425" rIns="91425" bIns="91425" anchor="ctr" anchorCtr="0">
              <a:noAutofit/>
            </a:bodyPr>
            <a:lstStyle/>
            <a:p>
              <a:pPr algn="ctr"/>
              <a:r>
                <a:rPr lang="en" sz="1000">
                  <a:solidFill>
                    <a:schemeClr val="dk1"/>
                  </a:solidFill>
                  <a:latin typeface="Georgia"/>
                  <a:ea typeface="Georgia"/>
                  <a:cs typeface="Georgia"/>
                  <a:sym typeface="Georgia"/>
                </a:rPr>
                <a:t>...</a:t>
              </a:r>
              <a:endParaRPr sz="1000">
                <a:solidFill>
                  <a:schemeClr val="dk1"/>
                </a:solidFill>
                <a:latin typeface="Georgia"/>
                <a:ea typeface="Georgia"/>
                <a:cs typeface="Georgia"/>
                <a:sym typeface="Georgia"/>
              </a:endParaRPr>
            </a:p>
          </p:txBody>
        </p:sp>
        <p:cxnSp>
          <p:nvCxnSpPr>
            <p:cNvPr id="783" name="Google Shape;783;p60"/>
            <p:cNvCxnSpPr>
              <a:stCxn id="764" idx="6"/>
              <a:endCxn id="776" idx="1"/>
            </p:cNvCxnSpPr>
            <p:nvPr/>
          </p:nvCxnSpPr>
          <p:spPr>
            <a:xfrm rot="10800000" flipH="1">
              <a:off x="4022872" y="1397704"/>
              <a:ext cx="1674225" cy="316800"/>
            </a:xfrm>
            <a:prstGeom prst="straightConnector1">
              <a:avLst/>
            </a:prstGeom>
            <a:noFill/>
            <a:ln w="9525" cap="flat" cmpd="sng">
              <a:solidFill>
                <a:srgbClr val="999999"/>
              </a:solidFill>
              <a:prstDash val="solid"/>
              <a:round/>
              <a:headEnd type="none" w="sm" len="sm"/>
              <a:tailEnd type="triangle" w="med" len="med"/>
            </a:ln>
          </p:spPr>
        </p:cxnSp>
        <p:cxnSp>
          <p:nvCxnSpPr>
            <p:cNvPr id="784" name="Google Shape;784;p60"/>
            <p:cNvCxnSpPr>
              <a:stCxn id="765" idx="6"/>
              <a:endCxn id="776" idx="1"/>
            </p:cNvCxnSpPr>
            <p:nvPr/>
          </p:nvCxnSpPr>
          <p:spPr>
            <a:xfrm rot="10800000" flipH="1">
              <a:off x="4022872" y="1397554"/>
              <a:ext cx="1674225" cy="926550"/>
            </a:xfrm>
            <a:prstGeom prst="straightConnector1">
              <a:avLst/>
            </a:prstGeom>
            <a:noFill/>
            <a:ln w="9525" cap="flat" cmpd="sng">
              <a:solidFill>
                <a:srgbClr val="999999"/>
              </a:solidFill>
              <a:prstDash val="solid"/>
              <a:round/>
              <a:headEnd type="none" w="sm" len="sm"/>
              <a:tailEnd type="triangle" w="med" len="med"/>
            </a:ln>
          </p:spPr>
        </p:cxnSp>
        <p:cxnSp>
          <p:nvCxnSpPr>
            <p:cNvPr id="785" name="Google Shape;785;p60"/>
            <p:cNvCxnSpPr>
              <a:stCxn id="766" idx="6"/>
              <a:endCxn id="776" idx="1"/>
            </p:cNvCxnSpPr>
            <p:nvPr/>
          </p:nvCxnSpPr>
          <p:spPr>
            <a:xfrm rot="10800000" flipH="1">
              <a:off x="4022872" y="1397629"/>
              <a:ext cx="1674225" cy="1536075"/>
            </a:xfrm>
            <a:prstGeom prst="straightConnector1">
              <a:avLst/>
            </a:prstGeom>
            <a:noFill/>
            <a:ln w="9525" cap="flat" cmpd="sng">
              <a:solidFill>
                <a:srgbClr val="999999"/>
              </a:solidFill>
              <a:prstDash val="solid"/>
              <a:round/>
              <a:headEnd type="none" w="sm" len="sm"/>
              <a:tailEnd type="triangle" w="med" len="med"/>
            </a:ln>
          </p:spPr>
        </p:cxnSp>
        <p:cxnSp>
          <p:nvCxnSpPr>
            <p:cNvPr id="786" name="Google Shape;786;p60"/>
            <p:cNvCxnSpPr>
              <a:stCxn id="767" idx="6"/>
              <a:endCxn id="776" idx="1"/>
            </p:cNvCxnSpPr>
            <p:nvPr/>
          </p:nvCxnSpPr>
          <p:spPr>
            <a:xfrm rot="10800000" flipH="1">
              <a:off x="4022872" y="1397704"/>
              <a:ext cx="1674225" cy="2145600"/>
            </a:xfrm>
            <a:prstGeom prst="straightConnector1">
              <a:avLst/>
            </a:prstGeom>
            <a:noFill/>
            <a:ln w="9525" cap="flat" cmpd="sng">
              <a:solidFill>
                <a:srgbClr val="999999"/>
              </a:solidFill>
              <a:prstDash val="solid"/>
              <a:round/>
              <a:headEnd type="none" w="sm" len="sm"/>
              <a:tailEnd type="triangle" w="med" len="med"/>
            </a:ln>
          </p:spPr>
        </p:cxnSp>
        <p:cxnSp>
          <p:nvCxnSpPr>
            <p:cNvPr id="787" name="Google Shape;787;p60"/>
            <p:cNvCxnSpPr>
              <a:stCxn id="768" idx="6"/>
              <a:endCxn id="776" idx="1"/>
            </p:cNvCxnSpPr>
            <p:nvPr/>
          </p:nvCxnSpPr>
          <p:spPr>
            <a:xfrm rot="10800000" flipH="1">
              <a:off x="4022872" y="1397554"/>
              <a:ext cx="1674225" cy="2755350"/>
            </a:xfrm>
            <a:prstGeom prst="straightConnector1">
              <a:avLst/>
            </a:prstGeom>
            <a:noFill/>
            <a:ln w="9525" cap="flat" cmpd="sng">
              <a:solidFill>
                <a:srgbClr val="999999"/>
              </a:solidFill>
              <a:prstDash val="solid"/>
              <a:round/>
              <a:headEnd type="none" w="sm" len="sm"/>
              <a:tailEnd type="triangle" w="med" len="med"/>
            </a:ln>
          </p:spPr>
        </p:cxnSp>
        <p:cxnSp>
          <p:nvCxnSpPr>
            <p:cNvPr id="789" name="Google Shape;789;p60"/>
            <p:cNvCxnSpPr>
              <a:stCxn id="764" idx="6"/>
              <a:endCxn id="777" idx="1"/>
            </p:cNvCxnSpPr>
            <p:nvPr/>
          </p:nvCxnSpPr>
          <p:spPr>
            <a:xfrm>
              <a:off x="4022872" y="1714504"/>
              <a:ext cx="1674225" cy="369000"/>
            </a:xfrm>
            <a:prstGeom prst="straightConnector1">
              <a:avLst/>
            </a:prstGeom>
            <a:noFill/>
            <a:ln w="9525" cap="flat" cmpd="sng">
              <a:solidFill>
                <a:srgbClr val="999999"/>
              </a:solidFill>
              <a:prstDash val="solid"/>
              <a:round/>
              <a:headEnd type="none" w="sm" len="sm"/>
              <a:tailEnd type="triangle" w="med" len="med"/>
            </a:ln>
          </p:spPr>
        </p:cxnSp>
        <p:cxnSp>
          <p:nvCxnSpPr>
            <p:cNvPr id="790" name="Google Shape;790;p60"/>
            <p:cNvCxnSpPr>
              <a:stCxn id="765" idx="6"/>
              <a:endCxn id="777" idx="1"/>
            </p:cNvCxnSpPr>
            <p:nvPr/>
          </p:nvCxnSpPr>
          <p:spPr>
            <a:xfrm rot="10800000" flipH="1">
              <a:off x="4022872" y="2083354"/>
              <a:ext cx="1674225" cy="240750"/>
            </a:xfrm>
            <a:prstGeom prst="straightConnector1">
              <a:avLst/>
            </a:prstGeom>
            <a:noFill/>
            <a:ln w="9525" cap="flat" cmpd="sng">
              <a:solidFill>
                <a:srgbClr val="999999"/>
              </a:solidFill>
              <a:prstDash val="solid"/>
              <a:round/>
              <a:headEnd type="none" w="sm" len="sm"/>
              <a:tailEnd type="triangle" w="med" len="med"/>
            </a:ln>
          </p:spPr>
        </p:cxnSp>
        <p:cxnSp>
          <p:nvCxnSpPr>
            <p:cNvPr id="791" name="Google Shape;791;p60"/>
            <p:cNvCxnSpPr>
              <a:stCxn id="766" idx="6"/>
              <a:endCxn id="777" idx="1"/>
            </p:cNvCxnSpPr>
            <p:nvPr/>
          </p:nvCxnSpPr>
          <p:spPr>
            <a:xfrm rot="10800000" flipH="1">
              <a:off x="4022872" y="2083429"/>
              <a:ext cx="1674225" cy="850275"/>
            </a:xfrm>
            <a:prstGeom prst="straightConnector1">
              <a:avLst/>
            </a:prstGeom>
            <a:noFill/>
            <a:ln w="9525" cap="flat" cmpd="sng">
              <a:solidFill>
                <a:srgbClr val="999999"/>
              </a:solidFill>
              <a:prstDash val="solid"/>
              <a:round/>
              <a:headEnd type="none" w="sm" len="sm"/>
              <a:tailEnd type="triangle" w="med" len="med"/>
            </a:ln>
          </p:spPr>
        </p:cxnSp>
        <p:cxnSp>
          <p:nvCxnSpPr>
            <p:cNvPr id="792" name="Google Shape;792;p60"/>
            <p:cNvCxnSpPr>
              <a:stCxn id="767" idx="6"/>
              <a:endCxn id="777" idx="1"/>
            </p:cNvCxnSpPr>
            <p:nvPr/>
          </p:nvCxnSpPr>
          <p:spPr>
            <a:xfrm rot="10800000" flipH="1">
              <a:off x="4022872" y="2083504"/>
              <a:ext cx="1674225" cy="1459800"/>
            </a:xfrm>
            <a:prstGeom prst="straightConnector1">
              <a:avLst/>
            </a:prstGeom>
            <a:noFill/>
            <a:ln w="9525" cap="flat" cmpd="sng">
              <a:solidFill>
                <a:srgbClr val="999999"/>
              </a:solidFill>
              <a:prstDash val="solid"/>
              <a:round/>
              <a:headEnd type="none" w="sm" len="sm"/>
              <a:tailEnd type="triangle" w="med" len="med"/>
            </a:ln>
          </p:spPr>
        </p:cxnSp>
        <p:cxnSp>
          <p:nvCxnSpPr>
            <p:cNvPr id="793" name="Google Shape;793;p60"/>
            <p:cNvCxnSpPr>
              <a:stCxn id="768" idx="6"/>
              <a:endCxn id="777" idx="1"/>
            </p:cNvCxnSpPr>
            <p:nvPr/>
          </p:nvCxnSpPr>
          <p:spPr>
            <a:xfrm rot="10800000" flipH="1">
              <a:off x="4022872" y="2083354"/>
              <a:ext cx="1674225" cy="2069550"/>
            </a:xfrm>
            <a:prstGeom prst="straightConnector1">
              <a:avLst/>
            </a:prstGeom>
            <a:noFill/>
            <a:ln w="9525" cap="flat" cmpd="sng">
              <a:solidFill>
                <a:srgbClr val="999999"/>
              </a:solidFill>
              <a:prstDash val="solid"/>
              <a:round/>
              <a:headEnd type="none" w="sm" len="sm"/>
              <a:tailEnd type="triangle" w="med" len="med"/>
            </a:ln>
          </p:spPr>
        </p:cxnSp>
        <p:cxnSp>
          <p:nvCxnSpPr>
            <p:cNvPr id="794" name="Google Shape;794;p60"/>
            <p:cNvCxnSpPr>
              <a:stCxn id="764" idx="6"/>
              <a:endCxn id="778" idx="1"/>
            </p:cNvCxnSpPr>
            <p:nvPr/>
          </p:nvCxnSpPr>
          <p:spPr>
            <a:xfrm>
              <a:off x="4022872" y="1714504"/>
              <a:ext cx="1674225" cy="2045250"/>
            </a:xfrm>
            <a:prstGeom prst="straightConnector1">
              <a:avLst/>
            </a:prstGeom>
            <a:noFill/>
            <a:ln w="9525" cap="flat" cmpd="sng">
              <a:solidFill>
                <a:srgbClr val="999999"/>
              </a:solidFill>
              <a:prstDash val="solid"/>
              <a:round/>
              <a:headEnd type="none" w="sm" len="sm"/>
              <a:tailEnd type="triangle" w="med" len="med"/>
            </a:ln>
          </p:spPr>
        </p:cxnSp>
        <p:cxnSp>
          <p:nvCxnSpPr>
            <p:cNvPr id="795" name="Google Shape;795;p60"/>
            <p:cNvCxnSpPr>
              <a:stCxn id="764" idx="6"/>
              <a:endCxn id="779" idx="1"/>
            </p:cNvCxnSpPr>
            <p:nvPr/>
          </p:nvCxnSpPr>
          <p:spPr>
            <a:xfrm>
              <a:off x="4022872" y="1714504"/>
              <a:ext cx="1674225" cy="2731050"/>
            </a:xfrm>
            <a:prstGeom prst="straightConnector1">
              <a:avLst/>
            </a:prstGeom>
            <a:noFill/>
            <a:ln w="9525" cap="flat" cmpd="sng">
              <a:solidFill>
                <a:srgbClr val="999999"/>
              </a:solidFill>
              <a:prstDash val="solid"/>
              <a:round/>
              <a:headEnd type="none" w="sm" len="sm"/>
              <a:tailEnd type="triangle" w="med" len="med"/>
            </a:ln>
          </p:spPr>
        </p:cxnSp>
        <p:cxnSp>
          <p:nvCxnSpPr>
            <p:cNvPr id="796" name="Google Shape;796;p60"/>
            <p:cNvCxnSpPr>
              <a:stCxn id="765" idx="6"/>
              <a:endCxn id="778" idx="1"/>
            </p:cNvCxnSpPr>
            <p:nvPr/>
          </p:nvCxnSpPr>
          <p:spPr>
            <a:xfrm>
              <a:off x="4022872" y="2324104"/>
              <a:ext cx="1674225" cy="1435725"/>
            </a:xfrm>
            <a:prstGeom prst="straightConnector1">
              <a:avLst/>
            </a:prstGeom>
            <a:noFill/>
            <a:ln w="9525" cap="flat" cmpd="sng">
              <a:solidFill>
                <a:srgbClr val="999999"/>
              </a:solidFill>
              <a:prstDash val="solid"/>
              <a:round/>
              <a:headEnd type="none" w="sm" len="sm"/>
              <a:tailEnd type="triangle" w="med" len="med"/>
            </a:ln>
          </p:spPr>
        </p:cxnSp>
        <p:cxnSp>
          <p:nvCxnSpPr>
            <p:cNvPr id="797" name="Google Shape;797;p60"/>
            <p:cNvCxnSpPr>
              <a:stCxn id="765" idx="6"/>
              <a:endCxn id="779" idx="1"/>
            </p:cNvCxnSpPr>
            <p:nvPr/>
          </p:nvCxnSpPr>
          <p:spPr>
            <a:xfrm>
              <a:off x="4022872" y="2324104"/>
              <a:ext cx="1674225" cy="2121525"/>
            </a:xfrm>
            <a:prstGeom prst="straightConnector1">
              <a:avLst/>
            </a:prstGeom>
            <a:noFill/>
            <a:ln w="9525" cap="flat" cmpd="sng">
              <a:solidFill>
                <a:srgbClr val="999999"/>
              </a:solidFill>
              <a:prstDash val="solid"/>
              <a:round/>
              <a:headEnd type="none" w="sm" len="sm"/>
              <a:tailEnd type="triangle" w="med" len="med"/>
            </a:ln>
          </p:spPr>
        </p:cxnSp>
        <p:cxnSp>
          <p:nvCxnSpPr>
            <p:cNvPr id="798" name="Google Shape;798;p60"/>
            <p:cNvCxnSpPr>
              <a:stCxn id="767" idx="6"/>
              <a:endCxn id="778" idx="1"/>
            </p:cNvCxnSpPr>
            <p:nvPr/>
          </p:nvCxnSpPr>
          <p:spPr>
            <a:xfrm>
              <a:off x="4022872" y="3543304"/>
              <a:ext cx="1674225" cy="216450"/>
            </a:xfrm>
            <a:prstGeom prst="straightConnector1">
              <a:avLst/>
            </a:prstGeom>
            <a:noFill/>
            <a:ln w="9525" cap="flat" cmpd="sng">
              <a:solidFill>
                <a:srgbClr val="999999"/>
              </a:solidFill>
              <a:prstDash val="solid"/>
              <a:round/>
              <a:headEnd type="none" w="sm" len="sm"/>
              <a:tailEnd type="triangle" w="med" len="med"/>
            </a:ln>
          </p:spPr>
        </p:cxnSp>
        <p:cxnSp>
          <p:nvCxnSpPr>
            <p:cNvPr id="799" name="Google Shape;799;p60"/>
            <p:cNvCxnSpPr>
              <a:stCxn id="767" idx="6"/>
              <a:endCxn id="779" idx="1"/>
            </p:cNvCxnSpPr>
            <p:nvPr/>
          </p:nvCxnSpPr>
          <p:spPr>
            <a:xfrm>
              <a:off x="4022872" y="3543304"/>
              <a:ext cx="1674225" cy="902250"/>
            </a:xfrm>
            <a:prstGeom prst="straightConnector1">
              <a:avLst/>
            </a:prstGeom>
            <a:noFill/>
            <a:ln w="9525" cap="flat" cmpd="sng">
              <a:solidFill>
                <a:srgbClr val="999999"/>
              </a:solidFill>
              <a:prstDash val="solid"/>
              <a:round/>
              <a:headEnd type="none" w="sm" len="sm"/>
              <a:tailEnd type="triangle" w="med" len="med"/>
            </a:ln>
          </p:spPr>
        </p:cxnSp>
        <p:cxnSp>
          <p:nvCxnSpPr>
            <p:cNvPr id="800" name="Google Shape;800;p60"/>
            <p:cNvCxnSpPr>
              <a:stCxn id="768" idx="6"/>
              <a:endCxn id="778" idx="1"/>
            </p:cNvCxnSpPr>
            <p:nvPr/>
          </p:nvCxnSpPr>
          <p:spPr>
            <a:xfrm rot="10800000" flipH="1">
              <a:off x="4022872" y="3759829"/>
              <a:ext cx="1674225" cy="393075"/>
            </a:xfrm>
            <a:prstGeom prst="straightConnector1">
              <a:avLst/>
            </a:prstGeom>
            <a:noFill/>
            <a:ln w="9525" cap="flat" cmpd="sng">
              <a:solidFill>
                <a:srgbClr val="999999"/>
              </a:solidFill>
              <a:prstDash val="solid"/>
              <a:round/>
              <a:headEnd type="none" w="sm" len="sm"/>
              <a:tailEnd type="triangle" w="med" len="med"/>
            </a:ln>
          </p:spPr>
        </p:cxnSp>
        <p:cxnSp>
          <p:nvCxnSpPr>
            <p:cNvPr id="801" name="Google Shape;801;p60"/>
            <p:cNvCxnSpPr>
              <a:stCxn id="768" idx="6"/>
              <a:endCxn id="779" idx="1"/>
            </p:cNvCxnSpPr>
            <p:nvPr/>
          </p:nvCxnSpPr>
          <p:spPr>
            <a:xfrm>
              <a:off x="4022872" y="4152904"/>
              <a:ext cx="1674225" cy="292725"/>
            </a:xfrm>
            <a:prstGeom prst="straightConnector1">
              <a:avLst/>
            </a:prstGeom>
            <a:noFill/>
            <a:ln w="9525" cap="flat" cmpd="sng">
              <a:solidFill>
                <a:srgbClr val="999999"/>
              </a:solidFill>
              <a:prstDash val="solid"/>
              <a:round/>
              <a:headEnd type="none" w="sm" len="sm"/>
              <a:tailEnd type="triangle" w="med" len="med"/>
            </a:ln>
          </p:spPr>
        </p:cxnSp>
      </p:grpSp>
      <p:sp>
        <p:nvSpPr>
          <p:cNvPr id="802" name="Google Shape;802;p60"/>
          <p:cNvSpPr txBox="1"/>
          <p:nvPr/>
        </p:nvSpPr>
        <p:spPr>
          <a:xfrm>
            <a:off x="113204" y="150563"/>
            <a:ext cx="8030100" cy="427500"/>
          </a:xfrm>
          <a:prstGeom prst="rect">
            <a:avLst/>
          </a:prstGeom>
          <a:noFill/>
          <a:ln>
            <a:noFill/>
          </a:ln>
        </p:spPr>
        <p:txBody>
          <a:bodyPr spcFirstLastPara="1" wrap="square" lIns="91425" tIns="91425" rIns="91425" bIns="91425" anchor="ctr" anchorCtr="0">
            <a:noAutofit/>
          </a:bodyPr>
          <a:lstStyle/>
          <a:p>
            <a:pPr>
              <a:spcAft>
                <a:spcPts val="1600"/>
              </a:spcAft>
            </a:pPr>
            <a:r>
              <a:rPr lang="en" sz="2100">
                <a:solidFill>
                  <a:schemeClr val="dk1"/>
                </a:solidFill>
                <a:latin typeface="Avenir"/>
                <a:ea typeface="Avenir"/>
                <a:cs typeface="Avenir"/>
                <a:sym typeface="Avenir"/>
              </a:rPr>
              <a:t>Building NN</a:t>
            </a:r>
            <a:endParaRPr sz="2100">
              <a:solidFill>
                <a:schemeClr val="dk1"/>
              </a:solidFill>
              <a:latin typeface="Avenir"/>
              <a:ea typeface="Avenir"/>
              <a:cs typeface="Avenir"/>
              <a:sym typeface="Avenir"/>
            </a:endParaRPr>
          </a:p>
        </p:txBody>
      </p:sp>
    </p:spTree>
    <p:extLst>
      <p:ext uri="{BB962C8B-B14F-4D97-AF65-F5344CB8AC3E}">
        <p14:creationId xmlns:p14="http://schemas.microsoft.com/office/powerpoint/2010/main" val="3280292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1766775" y="2612025"/>
            <a:ext cx="4967400" cy="1233900"/>
          </a:xfrm>
          <a:prstGeom prst="rect">
            <a:avLst/>
          </a:prstGeom>
          <a:noFill/>
          <a:ln>
            <a:noFill/>
          </a:ln>
        </p:spPr>
        <p:txBody>
          <a:bodyPr spcFirstLastPara="1" wrap="square" lIns="91425" tIns="91425" rIns="91425" bIns="91425" anchor="ctr" anchorCtr="0">
            <a:noAutofit/>
          </a:bodyPr>
          <a:lstStyle/>
          <a:p>
            <a:pPr algn="ctr"/>
            <a:r>
              <a:rPr lang="en-US" dirty="0">
                <a:solidFill>
                  <a:srgbClr val="434343"/>
                </a:solidFill>
                <a:latin typeface="Roboto"/>
                <a:ea typeface="Roboto"/>
                <a:cs typeface="Roboto"/>
                <a:sym typeface="Roboto"/>
              </a:rPr>
              <a:t>Most organization have humongous amount of textual data but struggling to get value out of it.</a:t>
            </a:r>
            <a:endParaRPr dirty="0">
              <a:solidFill>
                <a:srgbClr val="434343"/>
              </a:solidFill>
              <a:latin typeface="Roboto"/>
              <a:ea typeface="Roboto"/>
              <a:cs typeface="Roboto"/>
              <a:sym typeface="Roboto"/>
            </a:endParaRPr>
          </a:p>
        </p:txBody>
      </p:sp>
      <p:pic>
        <p:nvPicPr>
          <p:cNvPr id="143" name="Google Shape;143;p6"/>
          <p:cNvPicPr preferRelativeResize="0"/>
          <p:nvPr/>
        </p:nvPicPr>
        <p:blipFill rotWithShape="1">
          <a:blip r:embed="rId3">
            <a:alphaModFix/>
          </a:blip>
          <a:srcRect/>
          <a:stretch/>
        </p:blipFill>
        <p:spPr>
          <a:xfrm>
            <a:off x="452326" y="1196766"/>
            <a:ext cx="556574" cy="556574"/>
          </a:xfrm>
          <a:prstGeom prst="rect">
            <a:avLst/>
          </a:prstGeom>
          <a:noFill/>
          <a:ln>
            <a:noFill/>
          </a:ln>
        </p:spPr>
      </p:pic>
      <p:sp>
        <p:nvSpPr>
          <p:cNvPr id="144" name="Google Shape;144;p6"/>
          <p:cNvSpPr txBox="1"/>
          <p:nvPr/>
        </p:nvSpPr>
        <p:spPr>
          <a:xfrm>
            <a:off x="-105295" y="1190438"/>
            <a:ext cx="6891857" cy="676800"/>
          </a:xfrm>
          <a:prstGeom prst="rect">
            <a:avLst/>
          </a:prstGeom>
          <a:noFill/>
          <a:ln>
            <a:noFill/>
          </a:ln>
        </p:spPr>
        <p:txBody>
          <a:bodyPr spcFirstLastPara="1" wrap="square" lIns="91425" tIns="91425" rIns="91425" bIns="91425" anchor="ctr" anchorCtr="0">
            <a:noAutofit/>
          </a:bodyPr>
          <a:lstStyle/>
          <a:p>
            <a:pPr algn="ctr"/>
            <a:r>
              <a:rPr lang="en-US" sz="2100" b="1">
                <a:solidFill>
                  <a:srgbClr val="434343"/>
                </a:solidFill>
                <a:latin typeface="Roboto"/>
                <a:ea typeface="Roboto"/>
                <a:cs typeface="Roboto"/>
                <a:sym typeface="Roboto"/>
              </a:rPr>
              <a:t>NLP presents a huge opportunity...</a:t>
            </a:r>
            <a:endParaRPr sz="2100" b="1">
              <a:solidFill>
                <a:srgbClr val="434343"/>
              </a:solidFill>
              <a:latin typeface="Roboto"/>
              <a:ea typeface="Roboto"/>
              <a:cs typeface="Roboto"/>
              <a:sym typeface="Roboto"/>
            </a:endParaRPr>
          </a:p>
        </p:txBody>
      </p:sp>
      <p:sp>
        <p:nvSpPr>
          <p:cNvPr id="5" name="Title 1"/>
          <p:cNvSpPr>
            <a:spLocks noGrp="1"/>
          </p:cNvSpPr>
          <p:nvPr>
            <p:ph type="title"/>
          </p:nvPr>
        </p:nvSpPr>
        <p:spPr>
          <a:xfrm>
            <a:off x="0" y="0"/>
            <a:ext cx="9144000" cy="728888"/>
          </a:xfrm>
        </p:spPr>
        <p:txBody>
          <a:bodyPr/>
          <a:lstStyle/>
          <a:p>
            <a:r>
              <a:rPr lang="en-IN" dirty="0"/>
              <a:t>Introduction</a:t>
            </a:r>
          </a:p>
        </p:txBody>
      </p:sp>
    </p:spTree>
    <p:extLst>
      <p:ext uri="{BB962C8B-B14F-4D97-AF65-F5344CB8AC3E}">
        <p14:creationId xmlns:p14="http://schemas.microsoft.com/office/powerpoint/2010/main" val="20245812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64"/>
          <p:cNvSpPr txBox="1"/>
          <p:nvPr/>
        </p:nvSpPr>
        <p:spPr>
          <a:xfrm>
            <a:off x="1611150" y="2868600"/>
            <a:ext cx="5921700" cy="1120800"/>
          </a:xfrm>
          <a:prstGeom prst="rect">
            <a:avLst/>
          </a:prstGeom>
          <a:noFill/>
          <a:ln>
            <a:noFill/>
          </a:ln>
        </p:spPr>
        <p:txBody>
          <a:bodyPr spcFirstLastPara="1" wrap="square" lIns="91425" tIns="91425" rIns="91425" bIns="91425" anchor="ctr" anchorCtr="0">
            <a:noAutofit/>
          </a:bodyPr>
          <a:lstStyle/>
          <a:p>
            <a:pPr algn="ctr">
              <a:spcAft>
                <a:spcPts val="1600"/>
              </a:spcAft>
            </a:pPr>
            <a:r>
              <a:rPr lang="en" sz="3000">
                <a:solidFill>
                  <a:schemeClr val="dk1"/>
                </a:solidFill>
                <a:latin typeface="Avenir"/>
                <a:ea typeface="Avenir"/>
                <a:cs typeface="Avenir"/>
                <a:sym typeface="Avenir"/>
              </a:rPr>
              <a:t>What happens after training?</a:t>
            </a:r>
            <a:endParaRPr sz="3000">
              <a:solidFill>
                <a:schemeClr val="dk1"/>
              </a:solidFill>
              <a:latin typeface="Avenir"/>
              <a:ea typeface="Avenir"/>
              <a:cs typeface="Avenir"/>
              <a:sym typeface="Avenir"/>
            </a:endParaRPr>
          </a:p>
        </p:txBody>
      </p:sp>
    </p:spTree>
    <p:extLst>
      <p:ext uri="{BB962C8B-B14F-4D97-AF65-F5344CB8AC3E}">
        <p14:creationId xmlns:p14="http://schemas.microsoft.com/office/powerpoint/2010/main" val="1407923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65"/>
          <p:cNvSpPr txBox="1"/>
          <p:nvPr/>
        </p:nvSpPr>
        <p:spPr>
          <a:xfrm>
            <a:off x="1862950" y="5137900"/>
            <a:ext cx="633600" cy="251700"/>
          </a:xfrm>
          <a:prstGeom prst="rect">
            <a:avLst/>
          </a:prstGeom>
          <a:noFill/>
          <a:ln>
            <a:noFill/>
          </a:ln>
        </p:spPr>
        <p:txBody>
          <a:bodyPr spcFirstLastPara="1" wrap="square" lIns="91425" tIns="91425" rIns="91425" bIns="91425" anchor="ctr" anchorCtr="0">
            <a:noAutofit/>
          </a:bodyPr>
          <a:lstStyle/>
          <a:p>
            <a:pPr algn="ctr"/>
            <a:r>
              <a:rPr lang="en" sz="1225">
                <a:solidFill>
                  <a:schemeClr val="dk1"/>
                </a:solidFill>
                <a:latin typeface="Avenir"/>
                <a:ea typeface="Avenir"/>
                <a:cs typeface="Avenir"/>
                <a:sym typeface="Avenir"/>
              </a:rPr>
              <a:t>W</a:t>
            </a:r>
            <a:r>
              <a:rPr lang="en" sz="1225" baseline="-25000">
                <a:solidFill>
                  <a:schemeClr val="dk1"/>
                </a:solidFill>
                <a:latin typeface="Avenir"/>
                <a:ea typeface="Avenir"/>
                <a:cs typeface="Avenir"/>
                <a:sym typeface="Avenir"/>
              </a:rPr>
              <a:t>t</a:t>
            </a:r>
            <a:endParaRPr sz="1225" baseline="-25000">
              <a:solidFill>
                <a:schemeClr val="dk1"/>
              </a:solidFill>
              <a:latin typeface="Avenir"/>
              <a:ea typeface="Avenir"/>
              <a:cs typeface="Avenir"/>
              <a:sym typeface="Avenir"/>
            </a:endParaRPr>
          </a:p>
        </p:txBody>
      </p:sp>
      <p:graphicFrame>
        <p:nvGraphicFramePr>
          <p:cNvPr id="912" name="Google Shape;912;p65"/>
          <p:cNvGraphicFramePr/>
          <p:nvPr/>
        </p:nvGraphicFramePr>
        <p:xfrm>
          <a:off x="1988326" y="2109475"/>
          <a:ext cx="382856" cy="2803890"/>
        </p:xfrm>
        <a:graphic>
          <a:graphicData uri="http://schemas.openxmlformats.org/drawingml/2006/table">
            <a:tbl>
              <a:tblPr>
                <a:noFill/>
              </a:tblPr>
              <a:tblGrid>
                <a:gridCol w="382856">
                  <a:extLst>
                    <a:ext uri="{9D8B030D-6E8A-4147-A177-3AD203B41FA5}">
                      <a16:colId xmlns:a16="http://schemas.microsoft.com/office/drawing/2014/main" val="20000"/>
                    </a:ext>
                  </a:extLst>
                </a:gridCol>
              </a:tblGrid>
              <a:tr h="331440">
                <a:tc>
                  <a:txBody>
                    <a:bodyPr/>
                    <a:lstStyle/>
                    <a:p>
                      <a:pPr marL="0" marR="0" lvl="0" indent="0" algn="ctr" rtl="0">
                        <a:lnSpc>
                          <a:spcPct val="100000"/>
                        </a:lnSpc>
                        <a:spcBef>
                          <a:spcPts val="0"/>
                        </a:spcBef>
                        <a:spcAft>
                          <a:spcPts val="0"/>
                        </a:spcAft>
                        <a:buClr>
                          <a:srgbClr val="000000"/>
                        </a:buClr>
                        <a:buSzPts val="1100"/>
                        <a:buFont typeface="Arial"/>
                        <a:buNone/>
                      </a:pPr>
                      <a:r>
                        <a:rPr lang="en" sz="1000" u="none" strike="noStrike" cap="none">
                          <a:latin typeface="Avenir"/>
                          <a:ea typeface="Avenir"/>
                          <a:cs typeface="Avenir"/>
                          <a:sym typeface="Avenir"/>
                        </a:rPr>
                        <a:t>0</a:t>
                      </a:r>
                      <a:endParaRPr sz="1000" u="none" strike="noStrike" cap="none">
                        <a:latin typeface="Avenir"/>
                        <a:ea typeface="Avenir"/>
                        <a:cs typeface="Avenir"/>
                        <a:sym typeface="Avenir"/>
                      </a:endParaRPr>
                    </a:p>
                  </a:txBody>
                  <a:tcPr marL="91425" marR="91425" marT="91425" marB="91425" anchor="ctr"/>
                </a:tc>
                <a:extLst>
                  <a:ext uri="{0D108BD9-81ED-4DB2-BD59-A6C34878D82A}">
                    <a16:rowId xmlns:a16="http://schemas.microsoft.com/office/drawing/2014/main" val="10000"/>
                  </a:ext>
                </a:extLst>
              </a:tr>
              <a:tr h="308580">
                <a:tc>
                  <a:txBody>
                    <a:bodyPr/>
                    <a:lstStyle/>
                    <a:p>
                      <a:pPr marL="0" marR="0" lvl="0" indent="0" algn="ctr" rtl="0">
                        <a:lnSpc>
                          <a:spcPct val="100000"/>
                        </a:lnSpc>
                        <a:spcBef>
                          <a:spcPts val="0"/>
                        </a:spcBef>
                        <a:spcAft>
                          <a:spcPts val="0"/>
                        </a:spcAft>
                        <a:buClr>
                          <a:srgbClr val="000000"/>
                        </a:buClr>
                        <a:buSzPts val="1100"/>
                        <a:buFont typeface="Arial"/>
                        <a:buNone/>
                      </a:pPr>
                      <a:r>
                        <a:rPr lang="en" sz="800" u="none" strike="noStrike" cap="none">
                          <a:latin typeface="Georgia"/>
                          <a:ea typeface="Georgia"/>
                          <a:cs typeface="Georgia"/>
                          <a:sym typeface="Georgia"/>
                        </a:rPr>
                        <a:t>1</a:t>
                      </a:r>
                      <a:endParaRPr sz="800" u="none" strike="noStrike" cap="none">
                        <a:latin typeface="Georgia"/>
                        <a:ea typeface="Georgia"/>
                        <a:cs typeface="Georgia"/>
                        <a:sym typeface="Georgia"/>
                      </a:endParaRPr>
                    </a:p>
                  </a:txBody>
                  <a:tcPr marL="91425" marR="91425" marT="91425" marB="91425" anchor="ctr"/>
                </a:tc>
                <a:extLst>
                  <a:ext uri="{0D108BD9-81ED-4DB2-BD59-A6C34878D82A}">
                    <a16:rowId xmlns:a16="http://schemas.microsoft.com/office/drawing/2014/main" val="10001"/>
                  </a:ext>
                </a:extLst>
              </a:tr>
              <a:tr h="308580">
                <a:tc>
                  <a:txBody>
                    <a:bodyPr/>
                    <a:lstStyle/>
                    <a:p>
                      <a:pPr marL="0" marR="0" lvl="0" indent="0" algn="ctr" rtl="0">
                        <a:lnSpc>
                          <a:spcPct val="100000"/>
                        </a:lnSpc>
                        <a:spcBef>
                          <a:spcPts val="0"/>
                        </a:spcBef>
                        <a:spcAft>
                          <a:spcPts val="0"/>
                        </a:spcAft>
                        <a:buClr>
                          <a:srgbClr val="000000"/>
                        </a:buClr>
                        <a:buSzPts val="1100"/>
                        <a:buFont typeface="Arial"/>
                        <a:buNone/>
                      </a:pPr>
                      <a:r>
                        <a:rPr lang="en" sz="800" u="none" strike="noStrike" cap="none">
                          <a:latin typeface="Georgia"/>
                          <a:ea typeface="Georgia"/>
                          <a:cs typeface="Georgia"/>
                          <a:sym typeface="Georgia"/>
                        </a:rPr>
                        <a:t>0</a:t>
                      </a:r>
                      <a:endParaRPr sz="800" u="none" strike="noStrike" cap="none">
                        <a:latin typeface="Georgia"/>
                        <a:ea typeface="Georgia"/>
                        <a:cs typeface="Georgia"/>
                        <a:sym typeface="Georgia"/>
                      </a:endParaRPr>
                    </a:p>
                  </a:txBody>
                  <a:tcPr marL="91425" marR="91425" marT="91425" marB="91425" anchor="ctr"/>
                </a:tc>
                <a:extLst>
                  <a:ext uri="{0D108BD9-81ED-4DB2-BD59-A6C34878D82A}">
                    <a16:rowId xmlns:a16="http://schemas.microsoft.com/office/drawing/2014/main" val="10002"/>
                  </a:ext>
                </a:extLst>
              </a:tr>
              <a:tr h="308580">
                <a:tc>
                  <a:txBody>
                    <a:bodyPr/>
                    <a:lstStyle/>
                    <a:p>
                      <a:pPr marL="0" marR="0" lvl="0" indent="0" algn="ctr" rtl="0">
                        <a:lnSpc>
                          <a:spcPct val="100000"/>
                        </a:lnSpc>
                        <a:spcBef>
                          <a:spcPts val="0"/>
                        </a:spcBef>
                        <a:spcAft>
                          <a:spcPts val="0"/>
                        </a:spcAft>
                        <a:buClr>
                          <a:srgbClr val="000000"/>
                        </a:buClr>
                        <a:buSzPts val="1100"/>
                        <a:buFont typeface="Arial"/>
                        <a:buNone/>
                      </a:pPr>
                      <a:r>
                        <a:rPr lang="en" sz="800" u="none" strike="noStrike" cap="none">
                          <a:latin typeface="Georgia"/>
                          <a:ea typeface="Georgia"/>
                          <a:cs typeface="Georgia"/>
                          <a:sym typeface="Georgia"/>
                        </a:rPr>
                        <a:t>0</a:t>
                      </a:r>
                      <a:endParaRPr sz="800" u="none" strike="noStrike" cap="none">
                        <a:latin typeface="Georgia"/>
                        <a:ea typeface="Georgia"/>
                        <a:cs typeface="Georgia"/>
                        <a:sym typeface="Georgia"/>
                      </a:endParaRPr>
                    </a:p>
                  </a:txBody>
                  <a:tcPr marL="91425" marR="91425" marT="91425" marB="91425" anchor="ctr"/>
                </a:tc>
                <a:extLst>
                  <a:ext uri="{0D108BD9-81ED-4DB2-BD59-A6C34878D82A}">
                    <a16:rowId xmlns:a16="http://schemas.microsoft.com/office/drawing/2014/main" val="10003"/>
                  </a:ext>
                </a:extLst>
              </a:tr>
              <a:tr h="308580">
                <a:tc>
                  <a:txBody>
                    <a:bodyPr/>
                    <a:lstStyle/>
                    <a:p>
                      <a:pPr marL="0" marR="0" lvl="0" indent="0" algn="ctr" rtl="0">
                        <a:lnSpc>
                          <a:spcPct val="100000"/>
                        </a:lnSpc>
                        <a:spcBef>
                          <a:spcPts val="0"/>
                        </a:spcBef>
                        <a:spcAft>
                          <a:spcPts val="0"/>
                        </a:spcAft>
                        <a:buClr>
                          <a:srgbClr val="000000"/>
                        </a:buClr>
                        <a:buSzPts val="1100"/>
                        <a:buFont typeface="Arial"/>
                        <a:buNone/>
                      </a:pPr>
                      <a:r>
                        <a:rPr lang="en" sz="800" u="none" strike="noStrike" cap="none">
                          <a:latin typeface="Georgia"/>
                          <a:ea typeface="Georgia"/>
                          <a:cs typeface="Georgia"/>
                          <a:sym typeface="Georgia"/>
                        </a:rPr>
                        <a:t>0</a:t>
                      </a:r>
                      <a:endParaRPr sz="800" u="none" strike="noStrike" cap="none">
                        <a:latin typeface="Georgia"/>
                        <a:ea typeface="Georgia"/>
                        <a:cs typeface="Georgia"/>
                        <a:sym typeface="Georgia"/>
                      </a:endParaRPr>
                    </a:p>
                  </a:txBody>
                  <a:tcPr marL="91425" marR="91425" marT="91425" marB="91425" anchor="ctr"/>
                </a:tc>
                <a:extLst>
                  <a:ext uri="{0D108BD9-81ED-4DB2-BD59-A6C34878D82A}">
                    <a16:rowId xmlns:a16="http://schemas.microsoft.com/office/drawing/2014/main" val="10004"/>
                  </a:ext>
                </a:extLst>
              </a:tr>
              <a:tr h="308580">
                <a:tc>
                  <a:txBody>
                    <a:bodyPr/>
                    <a:lstStyle/>
                    <a:p>
                      <a:pPr marL="0" marR="0" lvl="0" indent="0" algn="ctr" rtl="0">
                        <a:lnSpc>
                          <a:spcPct val="100000"/>
                        </a:lnSpc>
                        <a:spcBef>
                          <a:spcPts val="0"/>
                        </a:spcBef>
                        <a:spcAft>
                          <a:spcPts val="0"/>
                        </a:spcAft>
                        <a:buClr>
                          <a:srgbClr val="000000"/>
                        </a:buClr>
                        <a:buSzPts val="1100"/>
                        <a:buFont typeface="Arial"/>
                        <a:buNone/>
                      </a:pPr>
                      <a:r>
                        <a:rPr lang="en" sz="800" u="none" strike="noStrike" cap="none">
                          <a:latin typeface="Georgia"/>
                          <a:ea typeface="Georgia"/>
                          <a:cs typeface="Georgia"/>
                          <a:sym typeface="Georgia"/>
                        </a:rPr>
                        <a:t>...</a:t>
                      </a:r>
                      <a:endParaRPr sz="800" u="none" strike="noStrike" cap="none">
                        <a:latin typeface="Georgia"/>
                        <a:ea typeface="Georgia"/>
                        <a:cs typeface="Georgia"/>
                        <a:sym typeface="Georgia"/>
                      </a:endParaRPr>
                    </a:p>
                  </a:txBody>
                  <a:tcPr marL="91425" marR="91425" marT="91425" marB="91425" anchor="ctr"/>
                </a:tc>
                <a:extLst>
                  <a:ext uri="{0D108BD9-81ED-4DB2-BD59-A6C34878D82A}">
                    <a16:rowId xmlns:a16="http://schemas.microsoft.com/office/drawing/2014/main" val="10005"/>
                  </a:ext>
                </a:extLst>
              </a:tr>
              <a:tr h="308580">
                <a:tc>
                  <a:txBody>
                    <a:bodyPr/>
                    <a:lstStyle/>
                    <a:p>
                      <a:pPr marL="0" marR="0" lvl="0" indent="0" algn="ctr" rtl="0">
                        <a:lnSpc>
                          <a:spcPct val="100000"/>
                        </a:lnSpc>
                        <a:spcBef>
                          <a:spcPts val="0"/>
                        </a:spcBef>
                        <a:spcAft>
                          <a:spcPts val="0"/>
                        </a:spcAft>
                        <a:buClr>
                          <a:srgbClr val="000000"/>
                        </a:buClr>
                        <a:buSzPts val="1100"/>
                        <a:buFont typeface="Arial"/>
                        <a:buNone/>
                      </a:pPr>
                      <a:r>
                        <a:rPr lang="en" sz="800" u="none" strike="noStrike" cap="none">
                          <a:latin typeface="Georgia"/>
                          <a:ea typeface="Georgia"/>
                          <a:cs typeface="Georgia"/>
                          <a:sym typeface="Georgia"/>
                        </a:rPr>
                        <a:t>...</a:t>
                      </a:r>
                      <a:endParaRPr sz="800" u="none" strike="noStrike" cap="none">
                        <a:latin typeface="Georgia"/>
                        <a:ea typeface="Georgia"/>
                        <a:cs typeface="Georgia"/>
                        <a:sym typeface="Georgia"/>
                      </a:endParaRPr>
                    </a:p>
                  </a:txBody>
                  <a:tcPr marL="91425" marR="91425" marT="91425" marB="91425" anchor="ctr"/>
                </a:tc>
                <a:extLst>
                  <a:ext uri="{0D108BD9-81ED-4DB2-BD59-A6C34878D82A}">
                    <a16:rowId xmlns:a16="http://schemas.microsoft.com/office/drawing/2014/main" val="10006"/>
                  </a:ext>
                </a:extLst>
              </a:tr>
              <a:tr h="308580">
                <a:tc>
                  <a:txBody>
                    <a:bodyPr/>
                    <a:lstStyle/>
                    <a:p>
                      <a:pPr marL="0" marR="0" lvl="0" indent="0" algn="ctr" rtl="0">
                        <a:lnSpc>
                          <a:spcPct val="100000"/>
                        </a:lnSpc>
                        <a:spcBef>
                          <a:spcPts val="0"/>
                        </a:spcBef>
                        <a:spcAft>
                          <a:spcPts val="0"/>
                        </a:spcAft>
                        <a:buClr>
                          <a:srgbClr val="000000"/>
                        </a:buClr>
                        <a:buSzPts val="1100"/>
                        <a:buFont typeface="Arial"/>
                        <a:buNone/>
                      </a:pPr>
                      <a:r>
                        <a:rPr lang="en" sz="800" u="none" strike="noStrike" cap="none">
                          <a:latin typeface="Georgia"/>
                          <a:ea typeface="Georgia"/>
                          <a:cs typeface="Georgia"/>
                          <a:sym typeface="Georgia"/>
                        </a:rPr>
                        <a:t>0</a:t>
                      </a:r>
                      <a:endParaRPr sz="800" u="none" strike="noStrike" cap="none">
                        <a:latin typeface="Georgia"/>
                        <a:ea typeface="Georgia"/>
                        <a:cs typeface="Georgia"/>
                        <a:sym typeface="Georgia"/>
                      </a:endParaRPr>
                    </a:p>
                  </a:txBody>
                  <a:tcPr marL="91425" marR="91425" marT="91425" marB="91425" anchor="ctr"/>
                </a:tc>
                <a:extLst>
                  <a:ext uri="{0D108BD9-81ED-4DB2-BD59-A6C34878D82A}">
                    <a16:rowId xmlns:a16="http://schemas.microsoft.com/office/drawing/2014/main" val="10007"/>
                  </a:ext>
                </a:extLst>
              </a:tr>
              <a:tr h="308580">
                <a:tc>
                  <a:txBody>
                    <a:bodyPr/>
                    <a:lstStyle/>
                    <a:p>
                      <a:pPr marL="0" marR="0" lvl="0" indent="0" algn="ctr" rtl="0">
                        <a:lnSpc>
                          <a:spcPct val="100000"/>
                        </a:lnSpc>
                        <a:spcBef>
                          <a:spcPts val="0"/>
                        </a:spcBef>
                        <a:spcAft>
                          <a:spcPts val="0"/>
                        </a:spcAft>
                        <a:buClr>
                          <a:srgbClr val="000000"/>
                        </a:buClr>
                        <a:buSzPts val="1100"/>
                        <a:buFont typeface="Arial"/>
                        <a:buNone/>
                      </a:pPr>
                      <a:r>
                        <a:rPr lang="en" sz="800" u="none" strike="noStrike" cap="none">
                          <a:latin typeface="Georgia"/>
                          <a:ea typeface="Georgia"/>
                          <a:cs typeface="Georgia"/>
                          <a:sym typeface="Georgia"/>
                        </a:rPr>
                        <a:t>0</a:t>
                      </a:r>
                      <a:endParaRPr sz="800" u="none" strike="noStrike" cap="none">
                        <a:latin typeface="Georgia"/>
                        <a:ea typeface="Georgia"/>
                        <a:cs typeface="Georgia"/>
                        <a:sym typeface="Georgia"/>
                      </a:endParaRPr>
                    </a:p>
                  </a:txBody>
                  <a:tcPr marL="91425" marR="91425" marT="91425" marB="91425" anchor="ctr"/>
                </a:tc>
                <a:extLst>
                  <a:ext uri="{0D108BD9-81ED-4DB2-BD59-A6C34878D82A}">
                    <a16:rowId xmlns:a16="http://schemas.microsoft.com/office/drawing/2014/main" val="10008"/>
                  </a:ext>
                </a:extLst>
              </a:tr>
            </a:tbl>
          </a:graphicData>
        </a:graphic>
      </p:graphicFrame>
      <p:sp>
        <p:nvSpPr>
          <p:cNvPr id="913" name="Google Shape;913;p65"/>
          <p:cNvSpPr txBox="1"/>
          <p:nvPr/>
        </p:nvSpPr>
        <p:spPr>
          <a:xfrm>
            <a:off x="1161700" y="1651475"/>
            <a:ext cx="2036100" cy="423600"/>
          </a:xfrm>
          <a:prstGeom prst="rect">
            <a:avLst/>
          </a:prstGeom>
          <a:noFill/>
          <a:ln>
            <a:noFill/>
          </a:ln>
        </p:spPr>
        <p:txBody>
          <a:bodyPr spcFirstLastPara="1" wrap="square" lIns="91425" tIns="91425" rIns="91425" bIns="91425" anchor="ctr" anchorCtr="0">
            <a:noAutofit/>
          </a:bodyPr>
          <a:lstStyle/>
          <a:p>
            <a:pPr algn="ctr"/>
            <a:r>
              <a:rPr lang="en" sz="1050">
                <a:solidFill>
                  <a:srgbClr val="434343"/>
                </a:solidFill>
                <a:latin typeface="Architects Daughter"/>
                <a:ea typeface="Architects Daughter"/>
                <a:cs typeface="Architects Daughter"/>
                <a:sym typeface="Architects Daughter"/>
              </a:rPr>
              <a:t>Input word as One hot</a:t>
            </a:r>
            <a:endParaRPr sz="1050">
              <a:solidFill>
                <a:srgbClr val="434343"/>
              </a:solidFill>
              <a:latin typeface="Architects Daughter"/>
              <a:ea typeface="Architects Daughter"/>
              <a:cs typeface="Architects Daughter"/>
              <a:sym typeface="Architects Daughter"/>
            </a:endParaRPr>
          </a:p>
        </p:txBody>
      </p:sp>
      <p:sp>
        <p:nvSpPr>
          <p:cNvPr id="914" name="Google Shape;914;p65"/>
          <p:cNvSpPr/>
          <p:nvPr/>
        </p:nvSpPr>
        <p:spPr>
          <a:xfrm>
            <a:off x="3756750" y="2033275"/>
            <a:ext cx="453900" cy="4728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sp>
        <p:nvSpPr>
          <p:cNvPr id="915" name="Google Shape;915;p65"/>
          <p:cNvSpPr/>
          <p:nvPr/>
        </p:nvSpPr>
        <p:spPr>
          <a:xfrm>
            <a:off x="3756750" y="2642875"/>
            <a:ext cx="453900" cy="4728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sp>
        <p:nvSpPr>
          <p:cNvPr id="916" name="Google Shape;916;p65"/>
          <p:cNvSpPr/>
          <p:nvPr/>
        </p:nvSpPr>
        <p:spPr>
          <a:xfrm>
            <a:off x="3756750" y="3252475"/>
            <a:ext cx="453900" cy="4728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sp>
        <p:nvSpPr>
          <p:cNvPr id="917" name="Google Shape;917;p65"/>
          <p:cNvSpPr/>
          <p:nvPr/>
        </p:nvSpPr>
        <p:spPr>
          <a:xfrm>
            <a:off x="3756750" y="3862075"/>
            <a:ext cx="453900" cy="4728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sp>
        <p:nvSpPr>
          <p:cNvPr id="918" name="Google Shape;918;p65"/>
          <p:cNvSpPr/>
          <p:nvPr/>
        </p:nvSpPr>
        <p:spPr>
          <a:xfrm>
            <a:off x="3756750" y="4471675"/>
            <a:ext cx="453900" cy="4728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cxnSp>
        <p:nvCxnSpPr>
          <p:cNvPr id="919" name="Google Shape;919;p65"/>
          <p:cNvCxnSpPr>
            <a:endCxn id="914" idx="2"/>
          </p:cNvCxnSpPr>
          <p:nvPr/>
        </p:nvCxnSpPr>
        <p:spPr>
          <a:xfrm rot="10800000" flipH="1">
            <a:off x="2382675" y="2269675"/>
            <a:ext cx="1374075" cy="1216125"/>
          </a:xfrm>
          <a:prstGeom prst="straightConnector1">
            <a:avLst/>
          </a:prstGeom>
          <a:noFill/>
          <a:ln w="9525" cap="flat" cmpd="sng">
            <a:solidFill>
              <a:srgbClr val="999999"/>
            </a:solidFill>
            <a:prstDash val="solid"/>
            <a:round/>
            <a:headEnd type="none" w="sm" len="sm"/>
            <a:tailEnd type="triangle" w="med" len="med"/>
          </a:ln>
        </p:spPr>
      </p:cxnSp>
      <p:cxnSp>
        <p:nvCxnSpPr>
          <p:cNvPr id="920" name="Google Shape;920;p65"/>
          <p:cNvCxnSpPr>
            <a:endCxn id="915" idx="2"/>
          </p:cNvCxnSpPr>
          <p:nvPr/>
        </p:nvCxnSpPr>
        <p:spPr>
          <a:xfrm rot="10800000" flipH="1">
            <a:off x="2382675" y="2879275"/>
            <a:ext cx="1374075" cy="612900"/>
          </a:xfrm>
          <a:prstGeom prst="straightConnector1">
            <a:avLst/>
          </a:prstGeom>
          <a:noFill/>
          <a:ln w="9525" cap="flat" cmpd="sng">
            <a:solidFill>
              <a:srgbClr val="999999"/>
            </a:solidFill>
            <a:prstDash val="solid"/>
            <a:round/>
            <a:headEnd type="none" w="sm" len="sm"/>
            <a:tailEnd type="triangle" w="med" len="med"/>
          </a:ln>
        </p:spPr>
      </p:cxnSp>
      <p:cxnSp>
        <p:nvCxnSpPr>
          <p:cNvPr id="921" name="Google Shape;921;p65"/>
          <p:cNvCxnSpPr>
            <a:endCxn id="916" idx="2"/>
          </p:cNvCxnSpPr>
          <p:nvPr/>
        </p:nvCxnSpPr>
        <p:spPr>
          <a:xfrm rot="10800000" flipH="1">
            <a:off x="2388975" y="3488875"/>
            <a:ext cx="1367775" cy="15975"/>
          </a:xfrm>
          <a:prstGeom prst="straightConnector1">
            <a:avLst/>
          </a:prstGeom>
          <a:noFill/>
          <a:ln w="9525" cap="flat" cmpd="sng">
            <a:solidFill>
              <a:srgbClr val="999999"/>
            </a:solidFill>
            <a:prstDash val="solid"/>
            <a:round/>
            <a:headEnd type="none" w="sm" len="sm"/>
            <a:tailEnd type="triangle" w="med" len="med"/>
          </a:ln>
        </p:spPr>
      </p:cxnSp>
      <p:cxnSp>
        <p:nvCxnSpPr>
          <p:cNvPr id="922" name="Google Shape;922;p65"/>
          <p:cNvCxnSpPr>
            <a:endCxn id="917" idx="2"/>
          </p:cNvCxnSpPr>
          <p:nvPr/>
        </p:nvCxnSpPr>
        <p:spPr>
          <a:xfrm>
            <a:off x="2382675" y="3504700"/>
            <a:ext cx="1374075" cy="593775"/>
          </a:xfrm>
          <a:prstGeom prst="straightConnector1">
            <a:avLst/>
          </a:prstGeom>
          <a:noFill/>
          <a:ln w="9525" cap="flat" cmpd="sng">
            <a:solidFill>
              <a:srgbClr val="999999"/>
            </a:solidFill>
            <a:prstDash val="solid"/>
            <a:round/>
            <a:headEnd type="none" w="sm" len="sm"/>
            <a:tailEnd type="triangle" w="med" len="med"/>
          </a:ln>
        </p:spPr>
      </p:cxnSp>
      <p:cxnSp>
        <p:nvCxnSpPr>
          <p:cNvPr id="923" name="Google Shape;923;p65"/>
          <p:cNvCxnSpPr>
            <a:endCxn id="918" idx="2"/>
          </p:cNvCxnSpPr>
          <p:nvPr/>
        </p:nvCxnSpPr>
        <p:spPr>
          <a:xfrm>
            <a:off x="2388975" y="3511075"/>
            <a:ext cx="1367775" cy="1197000"/>
          </a:xfrm>
          <a:prstGeom prst="straightConnector1">
            <a:avLst/>
          </a:prstGeom>
          <a:noFill/>
          <a:ln w="9525" cap="flat" cmpd="sng">
            <a:solidFill>
              <a:srgbClr val="999999"/>
            </a:solidFill>
            <a:prstDash val="solid"/>
            <a:round/>
            <a:headEnd type="none" w="sm" len="sm"/>
            <a:tailEnd type="triangle" w="med" len="med"/>
          </a:ln>
        </p:spPr>
      </p:cxnSp>
      <p:sp>
        <p:nvSpPr>
          <p:cNvPr id="924" name="Google Shape;924;p65"/>
          <p:cNvSpPr txBox="1"/>
          <p:nvPr/>
        </p:nvSpPr>
        <p:spPr>
          <a:xfrm>
            <a:off x="925925" y="3303925"/>
            <a:ext cx="983400" cy="385800"/>
          </a:xfrm>
          <a:prstGeom prst="rect">
            <a:avLst/>
          </a:prstGeom>
          <a:noFill/>
          <a:ln>
            <a:noFill/>
          </a:ln>
        </p:spPr>
        <p:txBody>
          <a:bodyPr spcFirstLastPara="1" wrap="square" lIns="91425" tIns="91425" rIns="91425" bIns="91425" anchor="ctr" anchorCtr="0">
            <a:noAutofit/>
          </a:bodyPr>
          <a:lstStyle/>
          <a:p>
            <a:pPr algn="ctr"/>
            <a:r>
              <a:rPr lang="en" sz="1000">
                <a:solidFill>
                  <a:srgbClr val="666666"/>
                </a:solidFill>
                <a:latin typeface="Georgia"/>
                <a:ea typeface="Georgia"/>
                <a:cs typeface="Georgia"/>
                <a:sym typeface="Georgia"/>
              </a:rPr>
              <a:t>[1,10000]</a:t>
            </a:r>
            <a:endParaRPr sz="1000">
              <a:solidFill>
                <a:srgbClr val="666666"/>
              </a:solidFill>
              <a:latin typeface="Georgia"/>
              <a:ea typeface="Georgia"/>
              <a:cs typeface="Georgia"/>
              <a:sym typeface="Georgia"/>
            </a:endParaRPr>
          </a:p>
        </p:txBody>
      </p:sp>
      <p:sp>
        <p:nvSpPr>
          <p:cNvPr id="925" name="Google Shape;925;p65"/>
          <p:cNvSpPr txBox="1"/>
          <p:nvPr/>
        </p:nvSpPr>
        <p:spPr>
          <a:xfrm>
            <a:off x="3492000" y="1620675"/>
            <a:ext cx="983400" cy="385800"/>
          </a:xfrm>
          <a:prstGeom prst="rect">
            <a:avLst/>
          </a:prstGeom>
          <a:noFill/>
          <a:ln>
            <a:noFill/>
          </a:ln>
        </p:spPr>
        <p:txBody>
          <a:bodyPr spcFirstLastPara="1" wrap="square" lIns="91425" tIns="91425" rIns="91425" bIns="91425" anchor="ctr" anchorCtr="0">
            <a:noAutofit/>
          </a:bodyPr>
          <a:lstStyle/>
          <a:p>
            <a:pPr algn="ctr"/>
            <a:r>
              <a:rPr lang="en" sz="1000">
                <a:solidFill>
                  <a:srgbClr val="666666"/>
                </a:solidFill>
                <a:latin typeface="Georgia"/>
                <a:ea typeface="Georgia"/>
                <a:cs typeface="Georgia"/>
                <a:sym typeface="Georgia"/>
              </a:rPr>
              <a:t>[50]</a:t>
            </a:r>
            <a:endParaRPr sz="1000">
              <a:solidFill>
                <a:srgbClr val="666666"/>
              </a:solidFill>
              <a:latin typeface="Georgia"/>
              <a:ea typeface="Georgia"/>
              <a:cs typeface="Georgia"/>
              <a:sym typeface="Georgia"/>
            </a:endParaRPr>
          </a:p>
        </p:txBody>
      </p:sp>
      <p:sp>
        <p:nvSpPr>
          <p:cNvPr id="926" name="Google Shape;926;p65"/>
          <p:cNvSpPr/>
          <p:nvPr/>
        </p:nvSpPr>
        <p:spPr>
          <a:xfrm>
            <a:off x="5884900" y="1708900"/>
            <a:ext cx="209700" cy="487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sp>
        <p:nvSpPr>
          <p:cNvPr id="927" name="Google Shape;927;p65"/>
          <p:cNvSpPr/>
          <p:nvPr/>
        </p:nvSpPr>
        <p:spPr>
          <a:xfrm>
            <a:off x="5884900" y="2394700"/>
            <a:ext cx="209700" cy="487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sp>
        <p:nvSpPr>
          <p:cNvPr id="928" name="Google Shape;928;p65"/>
          <p:cNvSpPr/>
          <p:nvPr/>
        </p:nvSpPr>
        <p:spPr>
          <a:xfrm>
            <a:off x="5884900" y="4071100"/>
            <a:ext cx="209700" cy="487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sp>
        <p:nvSpPr>
          <p:cNvPr id="929" name="Google Shape;929;p65"/>
          <p:cNvSpPr/>
          <p:nvPr/>
        </p:nvSpPr>
        <p:spPr>
          <a:xfrm>
            <a:off x="5884900" y="4756900"/>
            <a:ext cx="209700" cy="487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sp>
        <p:nvSpPr>
          <p:cNvPr id="930" name="Google Shape;930;p65"/>
          <p:cNvSpPr txBox="1"/>
          <p:nvPr/>
        </p:nvSpPr>
        <p:spPr>
          <a:xfrm>
            <a:off x="5798350" y="3080500"/>
            <a:ext cx="382800" cy="304500"/>
          </a:xfrm>
          <a:prstGeom prst="rect">
            <a:avLst/>
          </a:prstGeom>
          <a:noFill/>
          <a:ln>
            <a:noFill/>
          </a:ln>
        </p:spPr>
        <p:txBody>
          <a:bodyPr spcFirstLastPara="1" wrap="square" lIns="91425" tIns="91425" rIns="91425" bIns="91425" anchor="ctr" anchorCtr="0">
            <a:noAutofit/>
          </a:bodyPr>
          <a:lstStyle/>
          <a:p>
            <a:pPr algn="ctr"/>
            <a:r>
              <a:rPr lang="en" sz="1000">
                <a:solidFill>
                  <a:schemeClr val="dk1"/>
                </a:solidFill>
                <a:latin typeface="Georgia"/>
                <a:ea typeface="Georgia"/>
                <a:cs typeface="Georgia"/>
                <a:sym typeface="Georgia"/>
              </a:rPr>
              <a:t>...</a:t>
            </a:r>
            <a:endParaRPr sz="1000">
              <a:solidFill>
                <a:schemeClr val="dk1"/>
              </a:solidFill>
              <a:latin typeface="Georgia"/>
              <a:ea typeface="Georgia"/>
              <a:cs typeface="Georgia"/>
              <a:sym typeface="Georgia"/>
            </a:endParaRPr>
          </a:p>
        </p:txBody>
      </p:sp>
      <p:sp>
        <p:nvSpPr>
          <p:cNvPr id="931" name="Google Shape;931;p65"/>
          <p:cNvSpPr txBox="1"/>
          <p:nvPr/>
        </p:nvSpPr>
        <p:spPr>
          <a:xfrm>
            <a:off x="5798350" y="3309100"/>
            <a:ext cx="382800" cy="304500"/>
          </a:xfrm>
          <a:prstGeom prst="rect">
            <a:avLst/>
          </a:prstGeom>
          <a:noFill/>
          <a:ln>
            <a:noFill/>
          </a:ln>
        </p:spPr>
        <p:txBody>
          <a:bodyPr spcFirstLastPara="1" wrap="square" lIns="91425" tIns="91425" rIns="91425" bIns="91425" anchor="ctr" anchorCtr="0">
            <a:noAutofit/>
          </a:bodyPr>
          <a:lstStyle/>
          <a:p>
            <a:pPr algn="ctr"/>
            <a:r>
              <a:rPr lang="en" sz="1000">
                <a:solidFill>
                  <a:schemeClr val="dk1"/>
                </a:solidFill>
                <a:latin typeface="Georgia"/>
                <a:ea typeface="Georgia"/>
                <a:cs typeface="Georgia"/>
                <a:sym typeface="Georgia"/>
              </a:rPr>
              <a:t>...</a:t>
            </a:r>
            <a:endParaRPr sz="1000">
              <a:solidFill>
                <a:schemeClr val="dk1"/>
              </a:solidFill>
              <a:latin typeface="Georgia"/>
              <a:ea typeface="Georgia"/>
              <a:cs typeface="Georgia"/>
              <a:sym typeface="Georgia"/>
            </a:endParaRPr>
          </a:p>
        </p:txBody>
      </p:sp>
      <p:sp>
        <p:nvSpPr>
          <p:cNvPr id="932" name="Google Shape;932;p65"/>
          <p:cNvSpPr txBox="1"/>
          <p:nvPr/>
        </p:nvSpPr>
        <p:spPr>
          <a:xfrm>
            <a:off x="5798350" y="3537700"/>
            <a:ext cx="382800" cy="304500"/>
          </a:xfrm>
          <a:prstGeom prst="rect">
            <a:avLst/>
          </a:prstGeom>
          <a:noFill/>
          <a:ln>
            <a:noFill/>
          </a:ln>
        </p:spPr>
        <p:txBody>
          <a:bodyPr spcFirstLastPara="1" wrap="square" lIns="91425" tIns="91425" rIns="91425" bIns="91425" anchor="ctr" anchorCtr="0">
            <a:noAutofit/>
          </a:bodyPr>
          <a:lstStyle/>
          <a:p>
            <a:pPr algn="ctr"/>
            <a:r>
              <a:rPr lang="en" sz="1000">
                <a:solidFill>
                  <a:schemeClr val="dk1"/>
                </a:solidFill>
                <a:latin typeface="Georgia"/>
                <a:ea typeface="Georgia"/>
                <a:cs typeface="Georgia"/>
                <a:sym typeface="Georgia"/>
              </a:rPr>
              <a:t>...</a:t>
            </a:r>
            <a:endParaRPr sz="1000">
              <a:solidFill>
                <a:schemeClr val="dk1"/>
              </a:solidFill>
              <a:latin typeface="Georgia"/>
              <a:ea typeface="Georgia"/>
              <a:cs typeface="Georgia"/>
              <a:sym typeface="Georgia"/>
            </a:endParaRPr>
          </a:p>
        </p:txBody>
      </p:sp>
      <p:cxnSp>
        <p:nvCxnSpPr>
          <p:cNvPr id="933" name="Google Shape;933;p65"/>
          <p:cNvCxnSpPr>
            <a:stCxn id="914" idx="6"/>
            <a:endCxn id="926" idx="1"/>
          </p:cNvCxnSpPr>
          <p:nvPr/>
        </p:nvCxnSpPr>
        <p:spPr>
          <a:xfrm rot="10800000" flipH="1">
            <a:off x="4210650" y="1952875"/>
            <a:ext cx="1674225" cy="316800"/>
          </a:xfrm>
          <a:prstGeom prst="straightConnector1">
            <a:avLst/>
          </a:prstGeom>
          <a:noFill/>
          <a:ln w="9525" cap="flat" cmpd="sng">
            <a:solidFill>
              <a:srgbClr val="999999"/>
            </a:solidFill>
            <a:prstDash val="solid"/>
            <a:round/>
            <a:headEnd type="none" w="sm" len="sm"/>
            <a:tailEnd type="triangle" w="med" len="med"/>
          </a:ln>
        </p:spPr>
      </p:cxnSp>
      <p:cxnSp>
        <p:nvCxnSpPr>
          <p:cNvPr id="934" name="Google Shape;934;p65"/>
          <p:cNvCxnSpPr>
            <a:stCxn id="915" idx="6"/>
            <a:endCxn id="926" idx="1"/>
          </p:cNvCxnSpPr>
          <p:nvPr/>
        </p:nvCxnSpPr>
        <p:spPr>
          <a:xfrm rot="10800000" flipH="1">
            <a:off x="4210650" y="1952725"/>
            <a:ext cx="1674225" cy="926550"/>
          </a:xfrm>
          <a:prstGeom prst="straightConnector1">
            <a:avLst/>
          </a:prstGeom>
          <a:noFill/>
          <a:ln w="9525" cap="flat" cmpd="sng">
            <a:solidFill>
              <a:srgbClr val="999999"/>
            </a:solidFill>
            <a:prstDash val="solid"/>
            <a:round/>
            <a:headEnd type="none" w="sm" len="sm"/>
            <a:tailEnd type="triangle" w="med" len="med"/>
          </a:ln>
        </p:spPr>
      </p:cxnSp>
      <p:cxnSp>
        <p:nvCxnSpPr>
          <p:cNvPr id="935" name="Google Shape;935;p65"/>
          <p:cNvCxnSpPr>
            <a:stCxn id="916" idx="6"/>
            <a:endCxn id="926" idx="1"/>
          </p:cNvCxnSpPr>
          <p:nvPr/>
        </p:nvCxnSpPr>
        <p:spPr>
          <a:xfrm rot="10800000" flipH="1">
            <a:off x="4210650" y="1952800"/>
            <a:ext cx="1674225" cy="1536075"/>
          </a:xfrm>
          <a:prstGeom prst="straightConnector1">
            <a:avLst/>
          </a:prstGeom>
          <a:noFill/>
          <a:ln w="9525" cap="flat" cmpd="sng">
            <a:solidFill>
              <a:srgbClr val="999999"/>
            </a:solidFill>
            <a:prstDash val="solid"/>
            <a:round/>
            <a:headEnd type="none" w="sm" len="sm"/>
            <a:tailEnd type="triangle" w="med" len="med"/>
          </a:ln>
        </p:spPr>
      </p:cxnSp>
      <p:cxnSp>
        <p:nvCxnSpPr>
          <p:cNvPr id="936" name="Google Shape;936;p65"/>
          <p:cNvCxnSpPr>
            <a:stCxn id="917" idx="6"/>
            <a:endCxn id="926" idx="1"/>
          </p:cNvCxnSpPr>
          <p:nvPr/>
        </p:nvCxnSpPr>
        <p:spPr>
          <a:xfrm rot="10800000" flipH="1">
            <a:off x="4210650" y="1952875"/>
            <a:ext cx="1674225" cy="2145600"/>
          </a:xfrm>
          <a:prstGeom prst="straightConnector1">
            <a:avLst/>
          </a:prstGeom>
          <a:noFill/>
          <a:ln w="9525" cap="flat" cmpd="sng">
            <a:solidFill>
              <a:srgbClr val="999999"/>
            </a:solidFill>
            <a:prstDash val="solid"/>
            <a:round/>
            <a:headEnd type="none" w="sm" len="sm"/>
            <a:tailEnd type="triangle" w="med" len="med"/>
          </a:ln>
        </p:spPr>
      </p:cxnSp>
      <p:cxnSp>
        <p:nvCxnSpPr>
          <p:cNvPr id="937" name="Google Shape;937;p65"/>
          <p:cNvCxnSpPr>
            <a:stCxn id="918" idx="6"/>
            <a:endCxn id="926" idx="1"/>
          </p:cNvCxnSpPr>
          <p:nvPr/>
        </p:nvCxnSpPr>
        <p:spPr>
          <a:xfrm rot="10800000" flipH="1">
            <a:off x="4210650" y="1952725"/>
            <a:ext cx="1674225" cy="2755350"/>
          </a:xfrm>
          <a:prstGeom prst="straightConnector1">
            <a:avLst/>
          </a:prstGeom>
          <a:noFill/>
          <a:ln w="9525" cap="flat" cmpd="sng">
            <a:solidFill>
              <a:srgbClr val="999999"/>
            </a:solidFill>
            <a:prstDash val="solid"/>
            <a:round/>
            <a:headEnd type="none" w="sm" len="sm"/>
            <a:tailEnd type="triangle" w="med" len="med"/>
          </a:ln>
        </p:spPr>
      </p:cxnSp>
      <p:sp>
        <p:nvSpPr>
          <p:cNvPr id="938" name="Google Shape;938;p65"/>
          <p:cNvSpPr txBox="1"/>
          <p:nvPr/>
        </p:nvSpPr>
        <p:spPr>
          <a:xfrm>
            <a:off x="6759000" y="3217200"/>
            <a:ext cx="2036100" cy="423600"/>
          </a:xfrm>
          <a:prstGeom prst="rect">
            <a:avLst/>
          </a:prstGeom>
          <a:noFill/>
          <a:ln>
            <a:noFill/>
          </a:ln>
        </p:spPr>
        <p:txBody>
          <a:bodyPr spcFirstLastPara="1" wrap="square" lIns="91425" tIns="91425" rIns="91425" bIns="91425" anchor="ctr" anchorCtr="0">
            <a:noAutofit/>
          </a:bodyPr>
          <a:lstStyle/>
          <a:p>
            <a:pPr algn="ctr"/>
            <a:r>
              <a:rPr lang="en">
                <a:solidFill>
                  <a:srgbClr val="38761D"/>
                </a:solidFill>
                <a:latin typeface="Architects Daughter"/>
                <a:ea typeface="Architects Daughter"/>
                <a:cs typeface="Architects Daughter"/>
                <a:sym typeface="Architects Daughter"/>
              </a:rPr>
              <a:t>Output Layer is discarded</a:t>
            </a:r>
            <a:endParaRPr sz="1200">
              <a:solidFill>
                <a:srgbClr val="38761D"/>
              </a:solidFill>
              <a:latin typeface="Architects Daughter"/>
              <a:ea typeface="Architects Daughter"/>
              <a:cs typeface="Architects Daughter"/>
              <a:sym typeface="Architects Daughter"/>
            </a:endParaRPr>
          </a:p>
        </p:txBody>
      </p:sp>
      <p:cxnSp>
        <p:nvCxnSpPr>
          <p:cNvPr id="939" name="Google Shape;939;p65"/>
          <p:cNvCxnSpPr>
            <a:stCxn id="914" idx="6"/>
            <a:endCxn id="927" idx="1"/>
          </p:cNvCxnSpPr>
          <p:nvPr/>
        </p:nvCxnSpPr>
        <p:spPr>
          <a:xfrm>
            <a:off x="4210650" y="2269675"/>
            <a:ext cx="1674225" cy="369000"/>
          </a:xfrm>
          <a:prstGeom prst="straightConnector1">
            <a:avLst/>
          </a:prstGeom>
          <a:noFill/>
          <a:ln w="9525" cap="flat" cmpd="sng">
            <a:solidFill>
              <a:srgbClr val="999999"/>
            </a:solidFill>
            <a:prstDash val="solid"/>
            <a:round/>
            <a:headEnd type="none" w="sm" len="sm"/>
            <a:tailEnd type="triangle" w="med" len="med"/>
          </a:ln>
        </p:spPr>
      </p:cxnSp>
      <p:cxnSp>
        <p:nvCxnSpPr>
          <p:cNvPr id="940" name="Google Shape;940;p65"/>
          <p:cNvCxnSpPr>
            <a:stCxn id="915" idx="6"/>
            <a:endCxn id="927" idx="1"/>
          </p:cNvCxnSpPr>
          <p:nvPr/>
        </p:nvCxnSpPr>
        <p:spPr>
          <a:xfrm rot="10800000" flipH="1">
            <a:off x="4210650" y="2638525"/>
            <a:ext cx="1674225" cy="240750"/>
          </a:xfrm>
          <a:prstGeom prst="straightConnector1">
            <a:avLst/>
          </a:prstGeom>
          <a:noFill/>
          <a:ln w="9525" cap="flat" cmpd="sng">
            <a:solidFill>
              <a:srgbClr val="999999"/>
            </a:solidFill>
            <a:prstDash val="solid"/>
            <a:round/>
            <a:headEnd type="none" w="sm" len="sm"/>
            <a:tailEnd type="triangle" w="med" len="med"/>
          </a:ln>
        </p:spPr>
      </p:cxnSp>
      <p:cxnSp>
        <p:nvCxnSpPr>
          <p:cNvPr id="941" name="Google Shape;941;p65"/>
          <p:cNvCxnSpPr>
            <a:stCxn id="916" idx="6"/>
            <a:endCxn id="927" idx="1"/>
          </p:cNvCxnSpPr>
          <p:nvPr/>
        </p:nvCxnSpPr>
        <p:spPr>
          <a:xfrm rot="10800000" flipH="1">
            <a:off x="4210650" y="2638600"/>
            <a:ext cx="1674225" cy="850275"/>
          </a:xfrm>
          <a:prstGeom prst="straightConnector1">
            <a:avLst/>
          </a:prstGeom>
          <a:noFill/>
          <a:ln w="9525" cap="flat" cmpd="sng">
            <a:solidFill>
              <a:srgbClr val="999999"/>
            </a:solidFill>
            <a:prstDash val="solid"/>
            <a:round/>
            <a:headEnd type="none" w="sm" len="sm"/>
            <a:tailEnd type="triangle" w="med" len="med"/>
          </a:ln>
        </p:spPr>
      </p:cxnSp>
      <p:cxnSp>
        <p:nvCxnSpPr>
          <p:cNvPr id="942" name="Google Shape;942;p65"/>
          <p:cNvCxnSpPr>
            <a:stCxn id="917" idx="6"/>
            <a:endCxn id="927" idx="1"/>
          </p:cNvCxnSpPr>
          <p:nvPr/>
        </p:nvCxnSpPr>
        <p:spPr>
          <a:xfrm rot="10800000" flipH="1">
            <a:off x="4210650" y="2638675"/>
            <a:ext cx="1674225" cy="1459800"/>
          </a:xfrm>
          <a:prstGeom prst="straightConnector1">
            <a:avLst/>
          </a:prstGeom>
          <a:noFill/>
          <a:ln w="9525" cap="flat" cmpd="sng">
            <a:solidFill>
              <a:srgbClr val="999999"/>
            </a:solidFill>
            <a:prstDash val="solid"/>
            <a:round/>
            <a:headEnd type="none" w="sm" len="sm"/>
            <a:tailEnd type="triangle" w="med" len="med"/>
          </a:ln>
        </p:spPr>
      </p:cxnSp>
      <p:cxnSp>
        <p:nvCxnSpPr>
          <p:cNvPr id="943" name="Google Shape;943;p65"/>
          <p:cNvCxnSpPr>
            <a:stCxn id="918" idx="6"/>
            <a:endCxn id="927" idx="1"/>
          </p:cNvCxnSpPr>
          <p:nvPr/>
        </p:nvCxnSpPr>
        <p:spPr>
          <a:xfrm rot="10800000" flipH="1">
            <a:off x="4210650" y="2638525"/>
            <a:ext cx="1674225" cy="2069550"/>
          </a:xfrm>
          <a:prstGeom prst="straightConnector1">
            <a:avLst/>
          </a:prstGeom>
          <a:noFill/>
          <a:ln w="9525" cap="flat" cmpd="sng">
            <a:solidFill>
              <a:srgbClr val="999999"/>
            </a:solidFill>
            <a:prstDash val="solid"/>
            <a:round/>
            <a:headEnd type="none" w="sm" len="sm"/>
            <a:tailEnd type="triangle" w="med" len="med"/>
          </a:ln>
        </p:spPr>
      </p:cxnSp>
      <p:cxnSp>
        <p:nvCxnSpPr>
          <p:cNvPr id="944" name="Google Shape;944;p65"/>
          <p:cNvCxnSpPr>
            <a:stCxn id="914" idx="6"/>
            <a:endCxn id="928" idx="1"/>
          </p:cNvCxnSpPr>
          <p:nvPr/>
        </p:nvCxnSpPr>
        <p:spPr>
          <a:xfrm>
            <a:off x="4210650" y="2269675"/>
            <a:ext cx="1674225" cy="2045250"/>
          </a:xfrm>
          <a:prstGeom prst="straightConnector1">
            <a:avLst/>
          </a:prstGeom>
          <a:noFill/>
          <a:ln w="9525" cap="flat" cmpd="sng">
            <a:solidFill>
              <a:srgbClr val="999999"/>
            </a:solidFill>
            <a:prstDash val="solid"/>
            <a:round/>
            <a:headEnd type="none" w="sm" len="sm"/>
            <a:tailEnd type="triangle" w="med" len="med"/>
          </a:ln>
        </p:spPr>
      </p:cxnSp>
      <p:cxnSp>
        <p:nvCxnSpPr>
          <p:cNvPr id="945" name="Google Shape;945;p65"/>
          <p:cNvCxnSpPr>
            <a:stCxn id="914" idx="6"/>
            <a:endCxn id="929" idx="1"/>
          </p:cNvCxnSpPr>
          <p:nvPr/>
        </p:nvCxnSpPr>
        <p:spPr>
          <a:xfrm>
            <a:off x="4210650" y="2269675"/>
            <a:ext cx="1674225" cy="2731050"/>
          </a:xfrm>
          <a:prstGeom prst="straightConnector1">
            <a:avLst/>
          </a:prstGeom>
          <a:noFill/>
          <a:ln w="9525" cap="flat" cmpd="sng">
            <a:solidFill>
              <a:srgbClr val="999999"/>
            </a:solidFill>
            <a:prstDash val="solid"/>
            <a:round/>
            <a:headEnd type="none" w="sm" len="sm"/>
            <a:tailEnd type="triangle" w="med" len="med"/>
          </a:ln>
        </p:spPr>
      </p:cxnSp>
      <p:cxnSp>
        <p:nvCxnSpPr>
          <p:cNvPr id="946" name="Google Shape;946;p65"/>
          <p:cNvCxnSpPr>
            <a:stCxn id="915" idx="6"/>
            <a:endCxn id="928" idx="1"/>
          </p:cNvCxnSpPr>
          <p:nvPr/>
        </p:nvCxnSpPr>
        <p:spPr>
          <a:xfrm>
            <a:off x="4210650" y="2879275"/>
            <a:ext cx="1674225" cy="1435725"/>
          </a:xfrm>
          <a:prstGeom prst="straightConnector1">
            <a:avLst/>
          </a:prstGeom>
          <a:noFill/>
          <a:ln w="9525" cap="flat" cmpd="sng">
            <a:solidFill>
              <a:srgbClr val="999999"/>
            </a:solidFill>
            <a:prstDash val="solid"/>
            <a:round/>
            <a:headEnd type="none" w="sm" len="sm"/>
            <a:tailEnd type="triangle" w="med" len="med"/>
          </a:ln>
        </p:spPr>
      </p:cxnSp>
      <p:cxnSp>
        <p:nvCxnSpPr>
          <p:cNvPr id="947" name="Google Shape;947;p65"/>
          <p:cNvCxnSpPr>
            <a:stCxn id="915" idx="6"/>
            <a:endCxn id="929" idx="1"/>
          </p:cNvCxnSpPr>
          <p:nvPr/>
        </p:nvCxnSpPr>
        <p:spPr>
          <a:xfrm>
            <a:off x="4210650" y="2879275"/>
            <a:ext cx="1674225" cy="2121525"/>
          </a:xfrm>
          <a:prstGeom prst="straightConnector1">
            <a:avLst/>
          </a:prstGeom>
          <a:noFill/>
          <a:ln w="9525" cap="flat" cmpd="sng">
            <a:solidFill>
              <a:srgbClr val="999999"/>
            </a:solidFill>
            <a:prstDash val="solid"/>
            <a:round/>
            <a:headEnd type="none" w="sm" len="sm"/>
            <a:tailEnd type="triangle" w="med" len="med"/>
          </a:ln>
        </p:spPr>
      </p:cxnSp>
      <p:cxnSp>
        <p:nvCxnSpPr>
          <p:cNvPr id="948" name="Google Shape;948;p65"/>
          <p:cNvCxnSpPr>
            <a:stCxn id="917" idx="6"/>
            <a:endCxn id="928" idx="1"/>
          </p:cNvCxnSpPr>
          <p:nvPr/>
        </p:nvCxnSpPr>
        <p:spPr>
          <a:xfrm>
            <a:off x="4210650" y="4098475"/>
            <a:ext cx="1674225" cy="216450"/>
          </a:xfrm>
          <a:prstGeom prst="straightConnector1">
            <a:avLst/>
          </a:prstGeom>
          <a:noFill/>
          <a:ln w="9525" cap="flat" cmpd="sng">
            <a:solidFill>
              <a:srgbClr val="999999"/>
            </a:solidFill>
            <a:prstDash val="solid"/>
            <a:round/>
            <a:headEnd type="none" w="sm" len="sm"/>
            <a:tailEnd type="triangle" w="med" len="med"/>
          </a:ln>
        </p:spPr>
      </p:cxnSp>
      <p:cxnSp>
        <p:nvCxnSpPr>
          <p:cNvPr id="949" name="Google Shape;949;p65"/>
          <p:cNvCxnSpPr>
            <a:stCxn id="917" idx="6"/>
            <a:endCxn id="929" idx="1"/>
          </p:cNvCxnSpPr>
          <p:nvPr/>
        </p:nvCxnSpPr>
        <p:spPr>
          <a:xfrm>
            <a:off x="4210650" y="4098475"/>
            <a:ext cx="1674225" cy="902250"/>
          </a:xfrm>
          <a:prstGeom prst="straightConnector1">
            <a:avLst/>
          </a:prstGeom>
          <a:noFill/>
          <a:ln w="9525" cap="flat" cmpd="sng">
            <a:solidFill>
              <a:srgbClr val="999999"/>
            </a:solidFill>
            <a:prstDash val="solid"/>
            <a:round/>
            <a:headEnd type="none" w="sm" len="sm"/>
            <a:tailEnd type="triangle" w="med" len="med"/>
          </a:ln>
        </p:spPr>
      </p:cxnSp>
      <p:cxnSp>
        <p:nvCxnSpPr>
          <p:cNvPr id="950" name="Google Shape;950;p65"/>
          <p:cNvCxnSpPr>
            <a:stCxn id="918" idx="6"/>
            <a:endCxn id="928" idx="1"/>
          </p:cNvCxnSpPr>
          <p:nvPr/>
        </p:nvCxnSpPr>
        <p:spPr>
          <a:xfrm rot="10800000" flipH="1">
            <a:off x="4210650" y="4315000"/>
            <a:ext cx="1674225" cy="393075"/>
          </a:xfrm>
          <a:prstGeom prst="straightConnector1">
            <a:avLst/>
          </a:prstGeom>
          <a:noFill/>
          <a:ln w="9525" cap="flat" cmpd="sng">
            <a:solidFill>
              <a:srgbClr val="999999"/>
            </a:solidFill>
            <a:prstDash val="solid"/>
            <a:round/>
            <a:headEnd type="none" w="sm" len="sm"/>
            <a:tailEnd type="triangle" w="med" len="med"/>
          </a:ln>
        </p:spPr>
      </p:cxnSp>
      <p:cxnSp>
        <p:nvCxnSpPr>
          <p:cNvPr id="951" name="Google Shape;951;p65"/>
          <p:cNvCxnSpPr>
            <a:stCxn id="918" idx="6"/>
            <a:endCxn id="929" idx="1"/>
          </p:cNvCxnSpPr>
          <p:nvPr/>
        </p:nvCxnSpPr>
        <p:spPr>
          <a:xfrm>
            <a:off x="4210650" y="4708075"/>
            <a:ext cx="1674225" cy="292725"/>
          </a:xfrm>
          <a:prstGeom prst="straightConnector1">
            <a:avLst/>
          </a:prstGeom>
          <a:noFill/>
          <a:ln w="9525" cap="flat" cmpd="sng">
            <a:solidFill>
              <a:srgbClr val="999999"/>
            </a:solidFill>
            <a:prstDash val="solid"/>
            <a:round/>
            <a:headEnd type="none" w="sm" len="sm"/>
            <a:tailEnd type="triangle" w="med" len="med"/>
          </a:ln>
        </p:spPr>
      </p:cxnSp>
      <p:cxnSp>
        <p:nvCxnSpPr>
          <p:cNvPr id="952" name="Google Shape;952;p65"/>
          <p:cNvCxnSpPr/>
          <p:nvPr/>
        </p:nvCxnSpPr>
        <p:spPr>
          <a:xfrm>
            <a:off x="4639225" y="1399325"/>
            <a:ext cx="1809000" cy="4053000"/>
          </a:xfrm>
          <a:prstGeom prst="straightConnector1">
            <a:avLst/>
          </a:prstGeom>
          <a:noFill/>
          <a:ln w="76200" cap="flat" cmpd="sng">
            <a:solidFill>
              <a:srgbClr val="FF0000"/>
            </a:solidFill>
            <a:prstDash val="solid"/>
            <a:round/>
            <a:headEnd type="none" w="sm" len="sm"/>
            <a:tailEnd type="none" w="sm" len="sm"/>
          </a:ln>
        </p:spPr>
      </p:cxnSp>
      <p:cxnSp>
        <p:nvCxnSpPr>
          <p:cNvPr id="953" name="Google Shape;953;p65"/>
          <p:cNvCxnSpPr/>
          <p:nvPr/>
        </p:nvCxnSpPr>
        <p:spPr>
          <a:xfrm flipH="1">
            <a:off x="4538300" y="1367825"/>
            <a:ext cx="2143200" cy="4021500"/>
          </a:xfrm>
          <a:prstGeom prst="straightConnector1">
            <a:avLst/>
          </a:prstGeom>
          <a:noFill/>
          <a:ln w="76200" cap="flat" cmpd="sng">
            <a:solidFill>
              <a:srgbClr val="FF0000"/>
            </a:solidFill>
            <a:prstDash val="solid"/>
            <a:round/>
            <a:headEnd type="none" w="sm" len="sm"/>
            <a:tailEnd type="none" w="sm" len="sm"/>
          </a:ln>
        </p:spPr>
      </p:cxnSp>
      <p:sp>
        <p:nvSpPr>
          <p:cNvPr id="954" name="Google Shape;954;p65"/>
          <p:cNvSpPr txBox="1"/>
          <p:nvPr/>
        </p:nvSpPr>
        <p:spPr>
          <a:xfrm>
            <a:off x="325475" y="1441800"/>
            <a:ext cx="8030100" cy="427500"/>
          </a:xfrm>
          <a:prstGeom prst="rect">
            <a:avLst/>
          </a:prstGeom>
          <a:noFill/>
          <a:ln>
            <a:noFill/>
          </a:ln>
        </p:spPr>
        <p:txBody>
          <a:bodyPr spcFirstLastPara="1" wrap="square" lIns="91425" tIns="91425" rIns="91425" bIns="91425" anchor="ctr" anchorCtr="0">
            <a:noAutofit/>
          </a:bodyPr>
          <a:lstStyle/>
          <a:p>
            <a:pPr>
              <a:spcAft>
                <a:spcPts val="1600"/>
              </a:spcAft>
            </a:pPr>
            <a:r>
              <a:rPr lang="en" sz="2100">
                <a:solidFill>
                  <a:schemeClr val="dk1"/>
                </a:solidFill>
                <a:latin typeface="Avenir"/>
                <a:ea typeface="Avenir"/>
                <a:cs typeface="Avenir"/>
                <a:sym typeface="Avenir"/>
              </a:rPr>
              <a:t>Building NN</a:t>
            </a:r>
            <a:endParaRPr sz="2100">
              <a:solidFill>
                <a:schemeClr val="dk1"/>
              </a:solidFill>
              <a:latin typeface="Avenir"/>
              <a:ea typeface="Avenir"/>
              <a:cs typeface="Avenir"/>
              <a:sym typeface="Avenir"/>
            </a:endParaRPr>
          </a:p>
        </p:txBody>
      </p:sp>
    </p:spTree>
    <p:extLst>
      <p:ext uri="{BB962C8B-B14F-4D97-AF65-F5344CB8AC3E}">
        <p14:creationId xmlns:p14="http://schemas.microsoft.com/office/powerpoint/2010/main" val="21505491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67"/>
          <p:cNvSpPr txBox="1"/>
          <p:nvPr/>
        </p:nvSpPr>
        <p:spPr>
          <a:xfrm>
            <a:off x="1862950" y="5137900"/>
            <a:ext cx="633600" cy="251700"/>
          </a:xfrm>
          <a:prstGeom prst="rect">
            <a:avLst/>
          </a:prstGeom>
          <a:noFill/>
          <a:ln>
            <a:noFill/>
          </a:ln>
        </p:spPr>
        <p:txBody>
          <a:bodyPr spcFirstLastPara="1" wrap="square" lIns="91425" tIns="91425" rIns="91425" bIns="91425" anchor="ctr" anchorCtr="0">
            <a:noAutofit/>
          </a:bodyPr>
          <a:lstStyle/>
          <a:p>
            <a:pPr algn="ctr"/>
            <a:r>
              <a:rPr lang="en" sz="1225">
                <a:solidFill>
                  <a:schemeClr val="dk1"/>
                </a:solidFill>
                <a:latin typeface="Avenir"/>
                <a:ea typeface="Avenir"/>
                <a:cs typeface="Avenir"/>
                <a:sym typeface="Avenir"/>
              </a:rPr>
              <a:t>W</a:t>
            </a:r>
            <a:r>
              <a:rPr lang="en" sz="1225" baseline="-25000">
                <a:solidFill>
                  <a:schemeClr val="dk1"/>
                </a:solidFill>
                <a:latin typeface="Avenir"/>
                <a:ea typeface="Avenir"/>
                <a:cs typeface="Avenir"/>
                <a:sym typeface="Avenir"/>
              </a:rPr>
              <a:t>t</a:t>
            </a:r>
            <a:endParaRPr sz="1225" baseline="-25000">
              <a:solidFill>
                <a:schemeClr val="dk1"/>
              </a:solidFill>
              <a:latin typeface="Avenir"/>
              <a:ea typeface="Avenir"/>
              <a:cs typeface="Avenir"/>
              <a:sym typeface="Avenir"/>
            </a:endParaRPr>
          </a:p>
        </p:txBody>
      </p:sp>
      <p:graphicFrame>
        <p:nvGraphicFramePr>
          <p:cNvPr id="981" name="Google Shape;981;p67"/>
          <p:cNvGraphicFramePr/>
          <p:nvPr/>
        </p:nvGraphicFramePr>
        <p:xfrm>
          <a:off x="1988326" y="2109475"/>
          <a:ext cx="382856" cy="3565890"/>
        </p:xfrm>
        <a:graphic>
          <a:graphicData uri="http://schemas.openxmlformats.org/drawingml/2006/table">
            <a:tbl>
              <a:tblPr>
                <a:noFill/>
              </a:tblPr>
              <a:tblGrid>
                <a:gridCol w="382856">
                  <a:extLst>
                    <a:ext uri="{9D8B030D-6E8A-4147-A177-3AD203B41FA5}">
                      <a16:colId xmlns:a16="http://schemas.microsoft.com/office/drawing/2014/main" val="20000"/>
                    </a:ext>
                  </a:extLst>
                </a:gridCol>
              </a:tblGrid>
              <a:tr h="388590">
                <a:tc>
                  <a:txBody>
                    <a:bodyPr/>
                    <a:lstStyle/>
                    <a:p>
                      <a:pPr marL="0" marR="0" lvl="0" indent="0" algn="ctr" rtl="0">
                        <a:lnSpc>
                          <a:spcPct val="100000"/>
                        </a:lnSpc>
                        <a:spcBef>
                          <a:spcPts val="0"/>
                        </a:spcBef>
                        <a:spcAft>
                          <a:spcPts val="0"/>
                        </a:spcAft>
                        <a:buClr>
                          <a:srgbClr val="000000"/>
                        </a:buClr>
                        <a:buSzPts val="1100"/>
                        <a:buFont typeface="Arial"/>
                        <a:buNone/>
                      </a:pPr>
                      <a:r>
                        <a:rPr lang="en" sz="1400" u="none" strike="noStrike" cap="none">
                          <a:latin typeface="Avenir"/>
                          <a:ea typeface="Avenir"/>
                          <a:cs typeface="Avenir"/>
                          <a:sym typeface="Avenir"/>
                        </a:rPr>
                        <a:t>0</a:t>
                      </a:r>
                      <a:endParaRPr sz="1400" u="none" strike="noStrike" cap="none">
                        <a:latin typeface="Avenir"/>
                        <a:ea typeface="Avenir"/>
                        <a:cs typeface="Avenir"/>
                        <a:sym typeface="Avenir"/>
                      </a:endParaRPr>
                    </a:p>
                  </a:txBody>
                  <a:tcPr marL="91425" marR="91425" marT="91425" marB="91425" anchor="ctr"/>
                </a:tc>
                <a:extLst>
                  <a:ext uri="{0D108BD9-81ED-4DB2-BD59-A6C34878D82A}">
                    <a16:rowId xmlns:a16="http://schemas.microsoft.com/office/drawing/2014/main" val="10000"/>
                  </a:ext>
                </a:extLst>
              </a:tr>
              <a:tr h="388590">
                <a:tc>
                  <a:txBody>
                    <a:bodyPr/>
                    <a:lstStyle/>
                    <a:p>
                      <a:pPr marL="0" marR="0" lvl="0" indent="0" algn="ctr" rtl="0">
                        <a:lnSpc>
                          <a:spcPct val="100000"/>
                        </a:lnSpc>
                        <a:spcBef>
                          <a:spcPts val="0"/>
                        </a:spcBef>
                        <a:spcAft>
                          <a:spcPts val="0"/>
                        </a:spcAft>
                        <a:buClr>
                          <a:srgbClr val="000000"/>
                        </a:buClr>
                        <a:buSzPts val="1100"/>
                        <a:buFont typeface="Arial"/>
                        <a:buNone/>
                      </a:pPr>
                      <a:r>
                        <a:rPr lang="en" sz="1400" u="none" strike="noStrike" cap="none">
                          <a:latin typeface="Avenir"/>
                          <a:ea typeface="Avenir"/>
                          <a:cs typeface="Avenir"/>
                          <a:sym typeface="Avenir"/>
                        </a:rPr>
                        <a:t>1</a:t>
                      </a:r>
                      <a:endParaRPr sz="1400" u="none" strike="noStrike" cap="none">
                        <a:latin typeface="Avenir"/>
                        <a:ea typeface="Avenir"/>
                        <a:cs typeface="Avenir"/>
                        <a:sym typeface="Avenir"/>
                      </a:endParaRPr>
                    </a:p>
                  </a:txBody>
                  <a:tcPr marL="91425" marR="91425" marT="91425" marB="91425" anchor="ctr"/>
                </a:tc>
                <a:extLst>
                  <a:ext uri="{0D108BD9-81ED-4DB2-BD59-A6C34878D82A}">
                    <a16:rowId xmlns:a16="http://schemas.microsoft.com/office/drawing/2014/main" val="10001"/>
                  </a:ext>
                </a:extLst>
              </a:tr>
              <a:tr h="388590">
                <a:tc>
                  <a:txBody>
                    <a:bodyPr/>
                    <a:lstStyle/>
                    <a:p>
                      <a:pPr marL="0" marR="0" lvl="0" indent="0" algn="ctr" rtl="0">
                        <a:lnSpc>
                          <a:spcPct val="100000"/>
                        </a:lnSpc>
                        <a:spcBef>
                          <a:spcPts val="0"/>
                        </a:spcBef>
                        <a:spcAft>
                          <a:spcPts val="0"/>
                        </a:spcAft>
                        <a:buClr>
                          <a:srgbClr val="000000"/>
                        </a:buClr>
                        <a:buSzPts val="1100"/>
                        <a:buFont typeface="Arial"/>
                        <a:buNone/>
                      </a:pPr>
                      <a:r>
                        <a:rPr lang="en" sz="1400" u="none" strike="noStrike" cap="none">
                          <a:latin typeface="Avenir"/>
                          <a:ea typeface="Avenir"/>
                          <a:cs typeface="Avenir"/>
                          <a:sym typeface="Avenir"/>
                        </a:rPr>
                        <a:t>0</a:t>
                      </a:r>
                      <a:endParaRPr sz="1400" u="none" strike="noStrike" cap="none">
                        <a:latin typeface="Avenir"/>
                        <a:ea typeface="Avenir"/>
                        <a:cs typeface="Avenir"/>
                        <a:sym typeface="Avenir"/>
                      </a:endParaRPr>
                    </a:p>
                  </a:txBody>
                  <a:tcPr marL="91425" marR="91425" marT="91425" marB="91425" anchor="ctr"/>
                </a:tc>
                <a:extLst>
                  <a:ext uri="{0D108BD9-81ED-4DB2-BD59-A6C34878D82A}">
                    <a16:rowId xmlns:a16="http://schemas.microsoft.com/office/drawing/2014/main" val="10002"/>
                  </a:ext>
                </a:extLst>
              </a:tr>
              <a:tr h="388590">
                <a:tc>
                  <a:txBody>
                    <a:bodyPr/>
                    <a:lstStyle/>
                    <a:p>
                      <a:pPr marL="0" marR="0" lvl="0" indent="0" algn="ctr" rtl="0">
                        <a:lnSpc>
                          <a:spcPct val="100000"/>
                        </a:lnSpc>
                        <a:spcBef>
                          <a:spcPts val="0"/>
                        </a:spcBef>
                        <a:spcAft>
                          <a:spcPts val="0"/>
                        </a:spcAft>
                        <a:buClr>
                          <a:srgbClr val="000000"/>
                        </a:buClr>
                        <a:buSzPts val="1100"/>
                        <a:buFont typeface="Arial"/>
                        <a:buNone/>
                      </a:pPr>
                      <a:r>
                        <a:rPr lang="en" sz="1400" u="none" strike="noStrike" cap="none">
                          <a:latin typeface="Avenir"/>
                          <a:ea typeface="Avenir"/>
                          <a:cs typeface="Avenir"/>
                          <a:sym typeface="Avenir"/>
                        </a:rPr>
                        <a:t>0</a:t>
                      </a:r>
                      <a:endParaRPr sz="1400" u="none" strike="noStrike" cap="none">
                        <a:latin typeface="Avenir"/>
                        <a:ea typeface="Avenir"/>
                        <a:cs typeface="Avenir"/>
                        <a:sym typeface="Avenir"/>
                      </a:endParaRPr>
                    </a:p>
                  </a:txBody>
                  <a:tcPr marL="91425" marR="91425" marT="91425" marB="91425" anchor="ctr"/>
                </a:tc>
                <a:extLst>
                  <a:ext uri="{0D108BD9-81ED-4DB2-BD59-A6C34878D82A}">
                    <a16:rowId xmlns:a16="http://schemas.microsoft.com/office/drawing/2014/main" val="10003"/>
                  </a:ext>
                </a:extLst>
              </a:tr>
              <a:tr h="388590">
                <a:tc>
                  <a:txBody>
                    <a:bodyPr/>
                    <a:lstStyle/>
                    <a:p>
                      <a:pPr marL="0" marR="0" lvl="0" indent="0" algn="ctr" rtl="0">
                        <a:lnSpc>
                          <a:spcPct val="100000"/>
                        </a:lnSpc>
                        <a:spcBef>
                          <a:spcPts val="0"/>
                        </a:spcBef>
                        <a:spcAft>
                          <a:spcPts val="0"/>
                        </a:spcAft>
                        <a:buClr>
                          <a:srgbClr val="000000"/>
                        </a:buClr>
                        <a:buSzPts val="1100"/>
                        <a:buFont typeface="Arial"/>
                        <a:buNone/>
                      </a:pPr>
                      <a:r>
                        <a:rPr lang="en" sz="1400" u="none" strike="noStrike" cap="none">
                          <a:latin typeface="Avenir"/>
                          <a:ea typeface="Avenir"/>
                          <a:cs typeface="Avenir"/>
                          <a:sym typeface="Avenir"/>
                        </a:rPr>
                        <a:t>0</a:t>
                      </a:r>
                      <a:endParaRPr sz="1400" u="none" strike="noStrike" cap="none">
                        <a:latin typeface="Avenir"/>
                        <a:ea typeface="Avenir"/>
                        <a:cs typeface="Avenir"/>
                        <a:sym typeface="Avenir"/>
                      </a:endParaRPr>
                    </a:p>
                  </a:txBody>
                  <a:tcPr marL="91425" marR="91425" marT="91425" marB="91425" anchor="ctr"/>
                </a:tc>
                <a:extLst>
                  <a:ext uri="{0D108BD9-81ED-4DB2-BD59-A6C34878D82A}">
                    <a16:rowId xmlns:a16="http://schemas.microsoft.com/office/drawing/2014/main" val="10004"/>
                  </a:ext>
                </a:extLst>
              </a:tr>
              <a:tr h="388590">
                <a:tc>
                  <a:txBody>
                    <a:bodyPr/>
                    <a:lstStyle/>
                    <a:p>
                      <a:pPr marL="0" marR="0" lvl="0" indent="0" algn="ctr" rtl="0">
                        <a:lnSpc>
                          <a:spcPct val="100000"/>
                        </a:lnSpc>
                        <a:spcBef>
                          <a:spcPts val="0"/>
                        </a:spcBef>
                        <a:spcAft>
                          <a:spcPts val="0"/>
                        </a:spcAft>
                        <a:buClr>
                          <a:srgbClr val="000000"/>
                        </a:buClr>
                        <a:buSzPts val="1100"/>
                        <a:buFont typeface="Arial"/>
                        <a:buNone/>
                      </a:pPr>
                      <a:r>
                        <a:rPr lang="en" sz="1400" u="none" strike="noStrike" cap="none">
                          <a:latin typeface="Avenir"/>
                          <a:ea typeface="Avenir"/>
                          <a:cs typeface="Avenir"/>
                          <a:sym typeface="Avenir"/>
                        </a:rPr>
                        <a:t>...</a:t>
                      </a:r>
                      <a:endParaRPr sz="1400" u="none" strike="noStrike" cap="none">
                        <a:latin typeface="Avenir"/>
                        <a:ea typeface="Avenir"/>
                        <a:cs typeface="Avenir"/>
                        <a:sym typeface="Avenir"/>
                      </a:endParaRPr>
                    </a:p>
                  </a:txBody>
                  <a:tcPr marL="91425" marR="91425" marT="91425" marB="91425" anchor="ctr"/>
                </a:tc>
                <a:extLst>
                  <a:ext uri="{0D108BD9-81ED-4DB2-BD59-A6C34878D82A}">
                    <a16:rowId xmlns:a16="http://schemas.microsoft.com/office/drawing/2014/main" val="10005"/>
                  </a:ext>
                </a:extLst>
              </a:tr>
              <a:tr h="388590">
                <a:tc>
                  <a:txBody>
                    <a:bodyPr/>
                    <a:lstStyle/>
                    <a:p>
                      <a:pPr marL="0" marR="0" lvl="0" indent="0" algn="ctr" rtl="0">
                        <a:lnSpc>
                          <a:spcPct val="100000"/>
                        </a:lnSpc>
                        <a:spcBef>
                          <a:spcPts val="0"/>
                        </a:spcBef>
                        <a:spcAft>
                          <a:spcPts val="0"/>
                        </a:spcAft>
                        <a:buClr>
                          <a:srgbClr val="000000"/>
                        </a:buClr>
                        <a:buSzPts val="1100"/>
                        <a:buFont typeface="Arial"/>
                        <a:buNone/>
                      </a:pPr>
                      <a:r>
                        <a:rPr lang="en" sz="1400" u="none" strike="noStrike" cap="none">
                          <a:latin typeface="Avenir"/>
                          <a:ea typeface="Avenir"/>
                          <a:cs typeface="Avenir"/>
                          <a:sym typeface="Avenir"/>
                        </a:rPr>
                        <a:t>...</a:t>
                      </a:r>
                      <a:endParaRPr sz="1400" u="none" strike="noStrike" cap="none">
                        <a:latin typeface="Avenir"/>
                        <a:ea typeface="Avenir"/>
                        <a:cs typeface="Avenir"/>
                        <a:sym typeface="Avenir"/>
                      </a:endParaRPr>
                    </a:p>
                  </a:txBody>
                  <a:tcPr marL="91425" marR="91425" marT="91425" marB="91425" anchor="ctr"/>
                </a:tc>
                <a:extLst>
                  <a:ext uri="{0D108BD9-81ED-4DB2-BD59-A6C34878D82A}">
                    <a16:rowId xmlns:a16="http://schemas.microsoft.com/office/drawing/2014/main" val="10006"/>
                  </a:ext>
                </a:extLst>
              </a:tr>
              <a:tr h="388590">
                <a:tc>
                  <a:txBody>
                    <a:bodyPr/>
                    <a:lstStyle/>
                    <a:p>
                      <a:pPr marL="0" marR="0" lvl="0" indent="0" algn="ctr" rtl="0">
                        <a:lnSpc>
                          <a:spcPct val="100000"/>
                        </a:lnSpc>
                        <a:spcBef>
                          <a:spcPts val="0"/>
                        </a:spcBef>
                        <a:spcAft>
                          <a:spcPts val="0"/>
                        </a:spcAft>
                        <a:buClr>
                          <a:srgbClr val="000000"/>
                        </a:buClr>
                        <a:buSzPts val="1100"/>
                        <a:buFont typeface="Arial"/>
                        <a:buNone/>
                      </a:pPr>
                      <a:r>
                        <a:rPr lang="en" sz="1400" u="none" strike="noStrike" cap="none">
                          <a:latin typeface="Avenir"/>
                          <a:ea typeface="Avenir"/>
                          <a:cs typeface="Avenir"/>
                          <a:sym typeface="Avenir"/>
                        </a:rPr>
                        <a:t>0</a:t>
                      </a:r>
                      <a:endParaRPr sz="1400" u="none" strike="noStrike" cap="none">
                        <a:latin typeface="Avenir"/>
                        <a:ea typeface="Avenir"/>
                        <a:cs typeface="Avenir"/>
                        <a:sym typeface="Avenir"/>
                      </a:endParaRPr>
                    </a:p>
                  </a:txBody>
                  <a:tcPr marL="91425" marR="91425" marT="91425" marB="91425" anchor="ctr"/>
                </a:tc>
                <a:extLst>
                  <a:ext uri="{0D108BD9-81ED-4DB2-BD59-A6C34878D82A}">
                    <a16:rowId xmlns:a16="http://schemas.microsoft.com/office/drawing/2014/main" val="10007"/>
                  </a:ext>
                </a:extLst>
              </a:tr>
              <a:tr h="388590">
                <a:tc>
                  <a:txBody>
                    <a:bodyPr/>
                    <a:lstStyle/>
                    <a:p>
                      <a:pPr marL="0" marR="0" lvl="0" indent="0" algn="ctr" rtl="0">
                        <a:lnSpc>
                          <a:spcPct val="100000"/>
                        </a:lnSpc>
                        <a:spcBef>
                          <a:spcPts val="0"/>
                        </a:spcBef>
                        <a:spcAft>
                          <a:spcPts val="0"/>
                        </a:spcAft>
                        <a:buClr>
                          <a:srgbClr val="000000"/>
                        </a:buClr>
                        <a:buSzPts val="1100"/>
                        <a:buFont typeface="Arial"/>
                        <a:buNone/>
                      </a:pPr>
                      <a:r>
                        <a:rPr lang="en" sz="1400" u="none" strike="noStrike" cap="none">
                          <a:latin typeface="Avenir"/>
                          <a:ea typeface="Avenir"/>
                          <a:cs typeface="Avenir"/>
                          <a:sym typeface="Avenir"/>
                        </a:rPr>
                        <a:t>0</a:t>
                      </a:r>
                      <a:endParaRPr sz="1400" u="none" strike="noStrike" cap="none">
                        <a:latin typeface="Avenir"/>
                        <a:ea typeface="Avenir"/>
                        <a:cs typeface="Avenir"/>
                        <a:sym typeface="Avenir"/>
                      </a:endParaRPr>
                    </a:p>
                  </a:txBody>
                  <a:tcPr marL="91425" marR="91425" marT="91425" marB="91425" anchor="ctr"/>
                </a:tc>
                <a:extLst>
                  <a:ext uri="{0D108BD9-81ED-4DB2-BD59-A6C34878D82A}">
                    <a16:rowId xmlns:a16="http://schemas.microsoft.com/office/drawing/2014/main" val="10008"/>
                  </a:ext>
                </a:extLst>
              </a:tr>
            </a:tbl>
          </a:graphicData>
        </a:graphic>
      </p:graphicFrame>
      <p:sp>
        <p:nvSpPr>
          <p:cNvPr id="982" name="Google Shape;982;p67"/>
          <p:cNvSpPr txBox="1"/>
          <p:nvPr/>
        </p:nvSpPr>
        <p:spPr>
          <a:xfrm>
            <a:off x="793218" y="1651481"/>
            <a:ext cx="2404575" cy="423675"/>
          </a:xfrm>
          <a:prstGeom prst="rect">
            <a:avLst/>
          </a:prstGeom>
          <a:noFill/>
          <a:ln>
            <a:noFill/>
          </a:ln>
        </p:spPr>
        <p:txBody>
          <a:bodyPr spcFirstLastPara="1" wrap="square" lIns="91425" tIns="91425" rIns="91425" bIns="91425" anchor="ctr" anchorCtr="0">
            <a:noAutofit/>
          </a:bodyPr>
          <a:lstStyle/>
          <a:p>
            <a:pPr algn="ctr"/>
            <a:r>
              <a:rPr lang="en" sz="1575">
                <a:solidFill>
                  <a:srgbClr val="434343"/>
                </a:solidFill>
                <a:latin typeface="Architects Daughter"/>
                <a:ea typeface="Architects Daughter"/>
                <a:cs typeface="Architects Daughter"/>
                <a:sym typeface="Architects Daughter"/>
              </a:rPr>
              <a:t>Input word as One hot</a:t>
            </a:r>
            <a:endParaRPr sz="1575">
              <a:solidFill>
                <a:srgbClr val="434343"/>
              </a:solidFill>
              <a:latin typeface="Architects Daughter"/>
              <a:ea typeface="Architects Daughter"/>
              <a:cs typeface="Architects Daughter"/>
              <a:sym typeface="Architects Daughter"/>
            </a:endParaRPr>
          </a:p>
        </p:txBody>
      </p:sp>
      <p:sp>
        <p:nvSpPr>
          <p:cNvPr id="983" name="Google Shape;983;p67"/>
          <p:cNvSpPr/>
          <p:nvPr/>
        </p:nvSpPr>
        <p:spPr>
          <a:xfrm>
            <a:off x="3756750" y="2033275"/>
            <a:ext cx="453900" cy="4728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sp>
        <p:nvSpPr>
          <p:cNvPr id="984" name="Google Shape;984;p67"/>
          <p:cNvSpPr/>
          <p:nvPr/>
        </p:nvSpPr>
        <p:spPr>
          <a:xfrm>
            <a:off x="3756750" y="2642875"/>
            <a:ext cx="453900" cy="4728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sp>
        <p:nvSpPr>
          <p:cNvPr id="985" name="Google Shape;985;p67"/>
          <p:cNvSpPr/>
          <p:nvPr/>
        </p:nvSpPr>
        <p:spPr>
          <a:xfrm>
            <a:off x="3756750" y="3252475"/>
            <a:ext cx="453900" cy="4728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sp>
        <p:nvSpPr>
          <p:cNvPr id="986" name="Google Shape;986;p67"/>
          <p:cNvSpPr/>
          <p:nvPr/>
        </p:nvSpPr>
        <p:spPr>
          <a:xfrm>
            <a:off x="3756750" y="3862075"/>
            <a:ext cx="453900" cy="4728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sp>
        <p:nvSpPr>
          <p:cNvPr id="987" name="Google Shape;987;p67"/>
          <p:cNvSpPr/>
          <p:nvPr/>
        </p:nvSpPr>
        <p:spPr>
          <a:xfrm>
            <a:off x="3756750" y="4471675"/>
            <a:ext cx="453900" cy="4728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cxnSp>
        <p:nvCxnSpPr>
          <p:cNvPr id="988" name="Google Shape;988;p67"/>
          <p:cNvCxnSpPr>
            <a:endCxn id="983" idx="2"/>
          </p:cNvCxnSpPr>
          <p:nvPr/>
        </p:nvCxnSpPr>
        <p:spPr>
          <a:xfrm rot="10800000" flipH="1">
            <a:off x="2382675" y="2269675"/>
            <a:ext cx="1374075" cy="1216125"/>
          </a:xfrm>
          <a:prstGeom prst="straightConnector1">
            <a:avLst/>
          </a:prstGeom>
          <a:noFill/>
          <a:ln w="9525" cap="flat" cmpd="sng">
            <a:solidFill>
              <a:srgbClr val="999999"/>
            </a:solidFill>
            <a:prstDash val="solid"/>
            <a:round/>
            <a:headEnd type="none" w="sm" len="sm"/>
            <a:tailEnd type="triangle" w="med" len="med"/>
          </a:ln>
        </p:spPr>
      </p:cxnSp>
      <p:cxnSp>
        <p:nvCxnSpPr>
          <p:cNvPr id="989" name="Google Shape;989;p67"/>
          <p:cNvCxnSpPr>
            <a:endCxn id="984" idx="2"/>
          </p:cNvCxnSpPr>
          <p:nvPr/>
        </p:nvCxnSpPr>
        <p:spPr>
          <a:xfrm rot="10800000" flipH="1">
            <a:off x="2382675" y="2879275"/>
            <a:ext cx="1374075" cy="612900"/>
          </a:xfrm>
          <a:prstGeom prst="straightConnector1">
            <a:avLst/>
          </a:prstGeom>
          <a:noFill/>
          <a:ln w="9525" cap="flat" cmpd="sng">
            <a:solidFill>
              <a:srgbClr val="999999"/>
            </a:solidFill>
            <a:prstDash val="solid"/>
            <a:round/>
            <a:headEnd type="none" w="sm" len="sm"/>
            <a:tailEnd type="triangle" w="med" len="med"/>
          </a:ln>
        </p:spPr>
      </p:cxnSp>
      <p:cxnSp>
        <p:nvCxnSpPr>
          <p:cNvPr id="990" name="Google Shape;990;p67"/>
          <p:cNvCxnSpPr>
            <a:endCxn id="985" idx="2"/>
          </p:cNvCxnSpPr>
          <p:nvPr/>
        </p:nvCxnSpPr>
        <p:spPr>
          <a:xfrm rot="10800000" flipH="1">
            <a:off x="2388975" y="3488875"/>
            <a:ext cx="1367775" cy="15975"/>
          </a:xfrm>
          <a:prstGeom prst="straightConnector1">
            <a:avLst/>
          </a:prstGeom>
          <a:noFill/>
          <a:ln w="9525" cap="flat" cmpd="sng">
            <a:solidFill>
              <a:srgbClr val="999999"/>
            </a:solidFill>
            <a:prstDash val="solid"/>
            <a:round/>
            <a:headEnd type="none" w="sm" len="sm"/>
            <a:tailEnd type="triangle" w="med" len="med"/>
          </a:ln>
        </p:spPr>
      </p:cxnSp>
      <p:cxnSp>
        <p:nvCxnSpPr>
          <p:cNvPr id="991" name="Google Shape;991;p67"/>
          <p:cNvCxnSpPr>
            <a:endCxn id="986" idx="2"/>
          </p:cNvCxnSpPr>
          <p:nvPr/>
        </p:nvCxnSpPr>
        <p:spPr>
          <a:xfrm>
            <a:off x="2382675" y="3504700"/>
            <a:ext cx="1374075" cy="593775"/>
          </a:xfrm>
          <a:prstGeom prst="straightConnector1">
            <a:avLst/>
          </a:prstGeom>
          <a:noFill/>
          <a:ln w="9525" cap="flat" cmpd="sng">
            <a:solidFill>
              <a:srgbClr val="999999"/>
            </a:solidFill>
            <a:prstDash val="solid"/>
            <a:round/>
            <a:headEnd type="none" w="sm" len="sm"/>
            <a:tailEnd type="triangle" w="med" len="med"/>
          </a:ln>
        </p:spPr>
      </p:cxnSp>
      <p:cxnSp>
        <p:nvCxnSpPr>
          <p:cNvPr id="992" name="Google Shape;992;p67"/>
          <p:cNvCxnSpPr>
            <a:endCxn id="987" idx="2"/>
          </p:cNvCxnSpPr>
          <p:nvPr/>
        </p:nvCxnSpPr>
        <p:spPr>
          <a:xfrm>
            <a:off x="2388975" y="3511075"/>
            <a:ext cx="1367775" cy="1197000"/>
          </a:xfrm>
          <a:prstGeom prst="straightConnector1">
            <a:avLst/>
          </a:prstGeom>
          <a:noFill/>
          <a:ln w="9525" cap="flat" cmpd="sng">
            <a:solidFill>
              <a:srgbClr val="999999"/>
            </a:solidFill>
            <a:prstDash val="solid"/>
            <a:round/>
            <a:headEnd type="none" w="sm" len="sm"/>
            <a:tailEnd type="triangle" w="med" len="med"/>
          </a:ln>
        </p:spPr>
      </p:cxnSp>
      <p:sp>
        <p:nvSpPr>
          <p:cNvPr id="993" name="Google Shape;993;p67"/>
          <p:cNvSpPr txBox="1"/>
          <p:nvPr/>
        </p:nvSpPr>
        <p:spPr>
          <a:xfrm>
            <a:off x="607315" y="3303919"/>
            <a:ext cx="1302075" cy="385875"/>
          </a:xfrm>
          <a:prstGeom prst="rect">
            <a:avLst/>
          </a:prstGeom>
          <a:noFill/>
          <a:ln>
            <a:noFill/>
          </a:ln>
        </p:spPr>
        <p:txBody>
          <a:bodyPr spcFirstLastPara="1" wrap="square" lIns="91425" tIns="91425" rIns="91425" bIns="91425" anchor="ctr" anchorCtr="0">
            <a:noAutofit/>
          </a:bodyPr>
          <a:lstStyle/>
          <a:p>
            <a:pPr algn="ctr"/>
            <a:r>
              <a:rPr lang="en" sz="1600">
                <a:solidFill>
                  <a:srgbClr val="666666"/>
                </a:solidFill>
                <a:latin typeface="Georgia"/>
                <a:ea typeface="Georgia"/>
                <a:cs typeface="Georgia"/>
                <a:sym typeface="Georgia"/>
              </a:rPr>
              <a:t>[1,10000]</a:t>
            </a:r>
            <a:endParaRPr sz="1600">
              <a:solidFill>
                <a:srgbClr val="666666"/>
              </a:solidFill>
              <a:latin typeface="Georgia"/>
              <a:ea typeface="Georgia"/>
              <a:cs typeface="Georgia"/>
              <a:sym typeface="Georgia"/>
            </a:endParaRPr>
          </a:p>
        </p:txBody>
      </p:sp>
      <p:sp>
        <p:nvSpPr>
          <p:cNvPr id="994" name="Google Shape;994;p67"/>
          <p:cNvSpPr txBox="1"/>
          <p:nvPr/>
        </p:nvSpPr>
        <p:spPr>
          <a:xfrm>
            <a:off x="3492000" y="1620675"/>
            <a:ext cx="983400" cy="385800"/>
          </a:xfrm>
          <a:prstGeom prst="rect">
            <a:avLst/>
          </a:prstGeom>
          <a:noFill/>
          <a:ln>
            <a:noFill/>
          </a:ln>
        </p:spPr>
        <p:txBody>
          <a:bodyPr spcFirstLastPara="1" wrap="square" lIns="91425" tIns="91425" rIns="91425" bIns="91425" anchor="ctr" anchorCtr="0">
            <a:noAutofit/>
          </a:bodyPr>
          <a:lstStyle/>
          <a:p>
            <a:pPr algn="ctr"/>
            <a:r>
              <a:rPr lang="en" sz="1000">
                <a:solidFill>
                  <a:srgbClr val="666666"/>
                </a:solidFill>
                <a:latin typeface="Georgia"/>
                <a:ea typeface="Georgia"/>
                <a:cs typeface="Georgia"/>
                <a:sym typeface="Georgia"/>
              </a:rPr>
              <a:t>[50]</a:t>
            </a:r>
            <a:endParaRPr sz="1000">
              <a:solidFill>
                <a:srgbClr val="666666"/>
              </a:solidFill>
              <a:latin typeface="Georgia"/>
              <a:ea typeface="Georgia"/>
              <a:cs typeface="Georgia"/>
              <a:sym typeface="Georgia"/>
            </a:endParaRPr>
          </a:p>
        </p:txBody>
      </p:sp>
      <p:sp>
        <p:nvSpPr>
          <p:cNvPr id="995" name="Google Shape;995;p67"/>
          <p:cNvSpPr txBox="1"/>
          <p:nvPr/>
        </p:nvSpPr>
        <p:spPr>
          <a:xfrm>
            <a:off x="5435300" y="3217200"/>
            <a:ext cx="2248500" cy="423600"/>
          </a:xfrm>
          <a:prstGeom prst="rect">
            <a:avLst/>
          </a:prstGeom>
          <a:noFill/>
          <a:ln>
            <a:noFill/>
          </a:ln>
        </p:spPr>
        <p:txBody>
          <a:bodyPr spcFirstLastPara="1" wrap="square" lIns="91425" tIns="91425" rIns="91425" bIns="91425" anchor="ctr" anchorCtr="0">
            <a:noAutofit/>
          </a:bodyPr>
          <a:lstStyle/>
          <a:p>
            <a:pPr algn="ctr"/>
            <a:r>
              <a:rPr lang="en">
                <a:solidFill>
                  <a:srgbClr val="666666"/>
                </a:solidFill>
                <a:latin typeface="Architects Daughter"/>
                <a:ea typeface="Architects Daughter"/>
                <a:cs typeface="Architects Daughter"/>
                <a:sym typeface="Architects Daughter"/>
              </a:rPr>
              <a:t>For each Word in vocabulary, we get...</a:t>
            </a:r>
            <a:r>
              <a:rPr lang="en">
                <a:solidFill>
                  <a:srgbClr val="38761D"/>
                </a:solidFill>
                <a:latin typeface="Architects Daughter"/>
                <a:ea typeface="Architects Daughter"/>
                <a:cs typeface="Architects Daughter"/>
                <a:sym typeface="Architects Daughter"/>
              </a:rPr>
              <a:t> </a:t>
            </a:r>
            <a:endParaRPr>
              <a:solidFill>
                <a:srgbClr val="38761D"/>
              </a:solidFill>
              <a:latin typeface="Architects Daughter"/>
              <a:ea typeface="Architects Daughter"/>
              <a:cs typeface="Architects Daughter"/>
              <a:sym typeface="Architects Daughter"/>
            </a:endParaRPr>
          </a:p>
          <a:p>
            <a:pPr algn="ctr"/>
            <a:endParaRPr b="1">
              <a:solidFill>
                <a:srgbClr val="38761D"/>
              </a:solidFill>
              <a:latin typeface="Architects Daughter"/>
              <a:ea typeface="Architects Daughter"/>
              <a:cs typeface="Architects Daughter"/>
              <a:sym typeface="Architects Daughter"/>
            </a:endParaRPr>
          </a:p>
          <a:p>
            <a:pPr algn="ctr"/>
            <a:r>
              <a:rPr lang="en" b="1">
                <a:solidFill>
                  <a:srgbClr val="38761D"/>
                </a:solidFill>
                <a:latin typeface="Architects Daughter"/>
                <a:ea typeface="Architects Daughter"/>
                <a:cs typeface="Architects Daughter"/>
                <a:sym typeface="Architects Daughter"/>
              </a:rPr>
              <a:t>50 numbers</a:t>
            </a:r>
            <a:endParaRPr sz="1200" b="1">
              <a:solidFill>
                <a:srgbClr val="38761D"/>
              </a:solidFill>
              <a:latin typeface="Architects Daughter"/>
              <a:ea typeface="Architects Daughter"/>
              <a:cs typeface="Architects Daughter"/>
              <a:sym typeface="Architects Daughter"/>
            </a:endParaRPr>
          </a:p>
        </p:txBody>
      </p:sp>
      <p:sp>
        <p:nvSpPr>
          <p:cNvPr id="996" name="Google Shape;996;p67"/>
          <p:cNvSpPr/>
          <p:nvPr/>
        </p:nvSpPr>
        <p:spPr>
          <a:xfrm>
            <a:off x="5805350" y="3592875"/>
            <a:ext cx="491700" cy="472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solidFill>
                <a:schemeClr val="dk1"/>
              </a:solidFill>
              <a:latin typeface="Arial"/>
              <a:ea typeface="Arial"/>
              <a:cs typeface="Arial"/>
              <a:sym typeface="Arial"/>
            </a:endParaRPr>
          </a:p>
        </p:txBody>
      </p:sp>
      <p:sp>
        <p:nvSpPr>
          <p:cNvPr id="997" name="Google Shape;997;p67"/>
          <p:cNvSpPr txBox="1"/>
          <p:nvPr/>
        </p:nvSpPr>
        <p:spPr>
          <a:xfrm>
            <a:off x="5172525" y="4496275"/>
            <a:ext cx="2036100" cy="423600"/>
          </a:xfrm>
          <a:prstGeom prst="rect">
            <a:avLst/>
          </a:prstGeom>
          <a:noFill/>
          <a:ln>
            <a:noFill/>
          </a:ln>
        </p:spPr>
        <p:txBody>
          <a:bodyPr spcFirstLastPara="1" wrap="square" lIns="91425" tIns="91425" rIns="91425" bIns="91425" anchor="ctr" anchorCtr="0">
            <a:noAutofit/>
          </a:bodyPr>
          <a:lstStyle/>
          <a:p>
            <a:pPr algn="ctr"/>
            <a:r>
              <a:rPr lang="en">
                <a:solidFill>
                  <a:srgbClr val="FF0000"/>
                </a:solidFill>
                <a:latin typeface="Architects Daughter"/>
                <a:ea typeface="Architects Daughter"/>
                <a:cs typeface="Architects Daughter"/>
                <a:sym typeface="Architects Daughter"/>
              </a:rPr>
              <a:t>Embedding Size</a:t>
            </a:r>
            <a:endParaRPr sz="1200">
              <a:solidFill>
                <a:srgbClr val="FF0000"/>
              </a:solidFill>
              <a:latin typeface="Architects Daughter"/>
              <a:ea typeface="Architects Daughter"/>
              <a:cs typeface="Architects Daughter"/>
              <a:sym typeface="Architects Daughter"/>
            </a:endParaRPr>
          </a:p>
        </p:txBody>
      </p:sp>
      <p:cxnSp>
        <p:nvCxnSpPr>
          <p:cNvPr id="998" name="Google Shape;998;p67"/>
          <p:cNvCxnSpPr>
            <a:stCxn id="997" idx="0"/>
            <a:endCxn id="996" idx="4"/>
          </p:cNvCxnSpPr>
          <p:nvPr/>
        </p:nvCxnSpPr>
        <p:spPr>
          <a:xfrm rot="10800000">
            <a:off x="6051300" y="4065625"/>
            <a:ext cx="139275" cy="430650"/>
          </a:xfrm>
          <a:prstGeom prst="straightConnector1">
            <a:avLst/>
          </a:prstGeom>
          <a:noFill/>
          <a:ln w="9525" cap="flat" cmpd="sng">
            <a:solidFill>
              <a:schemeClr val="dk2"/>
            </a:solidFill>
            <a:prstDash val="solid"/>
            <a:round/>
            <a:headEnd type="none" w="sm" len="sm"/>
            <a:tailEnd type="triangle" w="med" len="med"/>
          </a:ln>
        </p:spPr>
      </p:cxnSp>
      <p:sp>
        <p:nvSpPr>
          <p:cNvPr id="999" name="Google Shape;999;p67"/>
          <p:cNvSpPr txBox="1"/>
          <p:nvPr/>
        </p:nvSpPr>
        <p:spPr>
          <a:xfrm>
            <a:off x="20733" y="114213"/>
            <a:ext cx="8030100" cy="427500"/>
          </a:xfrm>
          <a:prstGeom prst="rect">
            <a:avLst/>
          </a:prstGeom>
          <a:noFill/>
          <a:ln>
            <a:noFill/>
          </a:ln>
        </p:spPr>
        <p:txBody>
          <a:bodyPr spcFirstLastPara="1" wrap="square" lIns="91425" tIns="91425" rIns="91425" bIns="91425" anchor="ctr" anchorCtr="0">
            <a:noAutofit/>
          </a:bodyPr>
          <a:lstStyle/>
          <a:p>
            <a:pPr>
              <a:spcAft>
                <a:spcPts val="1600"/>
              </a:spcAft>
            </a:pPr>
            <a:r>
              <a:rPr lang="en" sz="2100" dirty="0">
                <a:solidFill>
                  <a:schemeClr val="dk1"/>
                </a:solidFill>
                <a:latin typeface="Avenir"/>
                <a:ea typeface="Avenir"/>
                <a:cs typeface="Avenir"/>
                <a:sym typeface="Avenir"/>
              </a:rPr>
              <a:t>Embedding with dimensions</a:t>
            </a:r>
            <a:endParaRPr sz="2100" dirty="0">
              <a:solidFill>
                <a:schemeClr val="dk1"/>
              </a:solidFill>
              <a:latin typeface="Avenir"/>
              <a:ea typeface="Avenir"/>
              <a:cs typeface="Avenir"/>
              <a:sym typeface="Avenir"/>
            </a:endParaRPr>
          </a:p>
        </p:txBody>
      </p:sp>
    </p:spTree>
    <p:extLst>
      <p:ext uri="{BB962C8B-B14F-4D97-AF65-F5344CB8AC3E}">
        <p14:creationId xmlns:p14="http://schemas.microsoft.com/office/powerpoint/2010/main" val="3081463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BBBB-2EFB-4AF2-B5B8-E5B46D3FF068}"/>
              </a:ext>
            </a:extLst>
          </p:cNvPr>
          <p:cNvSpPr>
            <a:spLocks noGrp="1"/>
          </p:cNvSpPr>
          <p:nvPr>
            <p:ph type="title"/>
          </p:nvPr>
        </p:nvSpPr>
        <p:spPr>
          <a:xfrm>
            <a:off x="0" y="0"/>
            <a:ext cx="9144000" cy="669471"/>
          </a:xfrm>
        </p:spPr>
        <p:txBody>
          <a:bodyPr/>
          <a:lstStyle/>
          <a:p>
            <a:pPr algn="just"/>
            <a:r>
              <a:rPr lang="en-GB" dirty="0"/>
              <a:t>Evaluating Word Embedding</a:t>
            </a:r>
            <a:endParaRPr lang="en-US" dirty="0"/>
          </a:p>
          <a:p>
            <a:br>
              <a:rPr lang="en-US" dirty="0"/>
            </a:br>
            <a:endParaRPr lang="en-US" dirty="0"/>
          </a:p>
        </p:txBody>
      </p:sp>
      <p:sp>
        <p:nvSpPr>
          <p:cNvPr id="6" name="TextBox 5">
            <a:extLst>
              <a:ext uri="{FF2B5EF4-FFF2-40B4-BE49-F238E27FC236}">
                <a16:creationId xmlns:a16="http://schemas.microsoft.com/office/drawing/2014/main" id="{D4319534-C67C-42AD-913A-D15FD811F858}"/>
              </a:ext>
            </a:extLst>
          </p:cNvPr>
          <p:cNvSpPr txBox="1"/>
          <p:nvPr/>
        </p:nvSpPr>
        <p:spPr>
          <a:xfrm>
            <a:off x="177574" y="1079727"/>
            <a:ext cx="8515349" cy="12249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14999"/>
              </a:lnSpc>
            </a:pPr>
            <a:r>
              <a:rPr lang="en-GB" sz="1600" b="1" dirty="0">
                <a:latin typeface="Helvetica Neue" panose="020B0604020202020204" charset="0"/>
              </a:rPr>
              <a:t>Intrinsic evaluation</a:t>
            </a:r>
            <a:endParaRPr lang="en-US" sz="1600" b="1" dirty="0">
              <a:latin typeface="Helvetica Neue" panose="020B0604020202020204" charset="0"/>
            </a:endParaRPr>
          </a:p>
          <a:p>
            <a:pPr marL="285750" lvl="1" indent="-285750" algn="just">
              <a:lnSpc>
                <a:spcPct val="114999"/>
              </a:lnSpc>
              <a:buChar char="•"/>
            </a:pPr>
            <a:r>
              <a:rPr lang="en-GB" sz="1600" dirty="0">
                <a:latin typeface="Helvetica Neue" panose="020B0604020202020204" charset="0"/>
              </a:rPr>
              <a:t> Intrinsic evaluation methods assess how well the word </a:t>
            </a:r>
            <a:r>
              <a:rPr lang="en-GB" sz="1600" dirty="0" err="1">
                <a:latin typeface="Helvetica Neue" panose="020B0604020202020204" charset="0"/>
              </a:rPr>
              <a:t>embeddings</a:t>
            </a:r>
            <a:r>
              <a:rPr lang="en-GB" sz="1600" dirty="0">
                <a:latin typeface="Helvetica Neue" panose="020B0604020202020204" charset="0"/>
              </a:rPr>
              <a:t> inherently capture the semantic(meaning) or syntactic(grammar) relationships between the words.</a:t>
            </a:r>
            <a:endParaRPr lang="en-US" sz="1600" dirty="0">
              <a:latin typeface="Helvetica Neue" panose="020B0604020202020204" charset="0"/>
            </a:endParaRPr>
          </a:p>
          <a:p>
            <a:pPr marL="285750" indent="-285750" algn="just">
              <a:lnSpc>
                <a:spcPct val="114999"/>
              </a:lnSpc>
              <a:buChar char="•"/>
            </a:pPr>
            <a:endParaRPr lang="en-US" sz="1600" dirty="0">
              <a:latin typeface="Helvetica Neue" panose="020B0604020202020204" charset="0"/>
            </a:endParaRPr>
          </a:p>
        </p:txBody>
      </p:sp>
      <p:pic>
        <p:nvPicPr>
          <p:cNvPr id="7" name="Picture 7" descr="Graphical user interface, text, application&#10;&#10;Description automatically generated">
            <a:extLst>
              <a:ext uri="{FF2B5EF4-FFF2-40B4-BE49-F238E27FC236}">
                <a16:creationId xmlns:a16="http://schemas.microsoft.com/office/drawing/2014/main" id="{E9ADE1C6-968F-4152-9EA2-D63568BC03C2}"/>
              </a:ext>
            </a:extLst>
          </p:cNvPr>
          <p:cNvPicPr>
            <a:picLocks noChangeAspect="1"/>
          </p:cNvPicPr>
          <p:nvPr/>
        </p:nvPicPr>
        <p:blipFill rotWithShape="1">
          <a:blip r:embed="rId2"/>
          <a:srcRect b="32636"/>
          <a:stretch/>
        </p:blipFill>
        <p:spPr>
          <a:xfrm>
            <a:off x="490876" y="3087727"/>
            <a:ext cx="3836193" cy="1150016"/>
          </a:xfrm>
          <a:prstGeom prst="rect">
            <a:avLst/>
          </a:prstGeom>
        </p:spPr>
      </p:pic>
      <p:pic>
        <p:nvPicPr>
          <p:cNvPr id="10" name="Picture 10" descr="Graphical user interface, text&#10;&#10;Description automatically generated">
            <a:extLst>
              <a:ext uri="{FF2B5EF4-FFF2-40B4-BE49-F238E27FC236}">
                <a16:creationId xmlns:a16="http://schemas.microsoft.com/office/drawing/2014/main" id="{01CCBA25-019E-459E-8085-3EF97BC48008}"/>
              </a:ext>
            </a:extLst>
          </p:cNvPr>
          <p:cNvPicPr>
            <a:picLocks noChangeAspect="1"/>
          </p:cNvPicPr>
          <p:nvPr/>
        </p:nvPicPr>
        <p:blipFill rotWithShape="1">
          <a:blip r:embed="rId3"/>
          <a:srcRect l="5989" r="10937" b="15779"/>
          <a:stretch/>
        </p:blipFill>
        <p:spPr>
          <a:xfrm>
            <a:off x="4591102" y="2834026"/>
            <a:ext cx="4236537" cy="2231126"/>
          </a:xfrm>
          <a:prstGeom prst="rect">
            <a:avLst/>
          </a:prstGeom>
        </p:spPr>
      </p:pic>
      <p:sp>
        <p:nvSpPr>
          <p:cNvPr id="11" name="TextBox 10">
            <a:extLst>
              <a:ext uri="{FF2B5EF4-FFF2-40B4-BE49-F238E27FC236}">
                <a16:creationId xmlns:a16="http://schemas.microsoft.com/office/drawing/2014/main" id="{CE87B5C0-D257-428D-A60A-D3D5A6AF5978}"/>
              </a:ext>
            </a:extLst>
          </p:cNvPr>
          <p:cNvSpPr txBox="1"/>
          <p:nvPr/>
        </p:nvSpPr>
        <p:spPr>
          <a:xfrm>
            <a:off x="6092599" y="2464694"/>
            <a:ext cx="1157288" cy="369332"/>
          </a:xfrm>
          <a:prstGeom prst="rect">
            <a:avLst/>
          </a:prstGeom>
          <a:solidFill>
            <a:srgbClr val="00B0F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t>Clustering</a:t>
            </a:r>
          </a:p>
        </p:txBody>
      </p:sp>
    </p:spTree>
    <p:extLst>
      <p:ext uri="{BB962C8B-B14F-4D97-AF65-F5344CB8AC3E}">
        <p14:creationId xmlns:p14="http://schemas.microsoft.com/office/powerpoint/2010/main" val="38334706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6"/>
          <p:cNvPicPr preferRelativeResize="0"/>
          <p:nvPr/>
        </p:nvPicPr>
        <p:blipFill>
          <a:blip r:embed="rId3">
            <a:alphaModFix/>
          </a:blip>
          <a:stretch>
            <a:fillRect/>
          </a:stretch>
        </p:blipFill>
        <p:spPr>
          <a:xfrm>
            <a:off x="533597" y="1004207"/>
            <a:ext cx="7949095" cy="4346906"/>
          </a:xfrm>
          <a:prstGeom prst="rect">
            <a:avLst/>
          </a:prstGeom>
          <a:noFill/>
          <a:ln>
            <a:noFill/>
          </a:ln>
        </p:spPr>
      </p:pic>
      <p:sp>
        <p:nvSpPr>
          <p:cNvPr id="127" name="Google Shape;127;p26"/>
          <p:cNvSpPr txBox="1"/>
          <p:nvPr/>
        </p:nvSpPr>
        <p:spPr>
          <a:xfrm>
            <a:off x="0" y="0"/>
            <a:ext cx="4268567" cy="561506"/>
          </a:xfrm>
          <a:prstGeom prst="rect">
            <a:avLst/>
          </a:prstGeom>
          <a:noFill/>
          <a:ln>
            <a:noFill/>
          </a:ln>
        </p:spPr>
        <p:txBody>
          <a:bodyPr spcFirstLastPara="1" wrap="square" lIns="91425" tIns="91425" rIns="91425" bIns="91425" anchor="t" anchorCtr="0">
            <a:noAutofit/>
          </a:bodyPr>
          <a:lstStyle/>
          <a:p>
            <a:r>
              <a:rPr lang="en" b="1" dirty="0">
                <a:latin typeface="Helvetica Neue"/>
                <a:sym typeface="Helvetica Neue"/>
              </a:rPr>
              <a:t>Intrinsic Evaluation Clustering</a:t>
            </a:r>
            <a:endParaRPr lang="en-US" dirty="0"/>
          </a:p>
        </p:txBody>
      </p:sp>
      <p:sp>
        <p:nvSpPr>
          <p:cNvPr id="129" name="Google Shape;129;p26"/>
          <p:cNvSpPr txBox="1"/>
          <p:nvPr/>
        </p:nvSpPr>
        <p:spPr>
          <a:xfrm>
            <a:off x="87325" y="5666100"/>
            <a:ext cx="4670700" cy="189300"/>
          </a:xfrm>
          <a:prstGeom prst="rect">
            <a:avLst/>
          </a:prstGeom>
          <a:noFill/>
          <a:ln>
            <a:noFill/>
          </a:ln>
        </p:spPr>
        <p:txBody>
          <a:bodyPr spcFirstLastPara="1" wrap="square" lIns="91425" tIns="91425" rIns="91425" bIns="91425" anchor="t" anchorCtr="0">
            <a:noAutofit/>
          </a:bodyPr>
          <a:lstStyle/>
          <a:p>
            <a:r>
              <a:rPr lang="en" sz="800">
                <a:solidFill>
                  <a:schemeClr val="dk1"/>
                </a:solidFill>
                <a:latin typeface="Helvetica Neue"/>
                <a:ea typeface="Helvetica Neue"/>
                <a:cs typeface="Helvetica Neue"/>
                <a:sym typeface="Helvetica Neue"/>
              </a:rPr>
              <a:t>Source: </a:t>
            </a:r>
            <a:r>
              <a:rPr lang="en" sz="800" u="sng">
                <a:solidFill>
                  <a:schemeClr val="hlink"/>
                </a:solidFill>
                <a:latin typeface="Helvetica Neue"/>
                <a:ea typeface="Helvetica Neue"/>
                <a:cs typeface="Helvetica Neue"/>
                <a:sym typeface="Helvetica Neue"/>
                <a:hlinkClick r:id="rId4"/>
              </a:rPr>
              <a:t>https://www.shanelynn.ie/get-busy-with-word-embeddings-introduction/</a:t>
            </a:r>
            <a:endParaRPr sz="80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6719558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BBBB-2EFB-4AF2-B5B8-E5B46D3FF068}"/>
              </a:ext>
            </a:extLst>
          </p:cNvPr>
          <p:cNvSpPr>
            <a:spLocks noGrp="1"/>
          </p:cNvSpPr>
          <p:nvPr>
            <p:ph type="title"/>
          </p:nvPr>
        </p:nvSpPr>
        <p:spPr>
          <a:xfrm>
            <a:off x="0" y="0"/>
            <a:ext cx="8520600" cy="763600"/>
          </a:xfrm>
        </p:spPr>
        <p:txBody>
          <a:bodyPr/>
          <a:lstStyle/>
          <a:p>
            <a:pPr algn="just"/>
            <a:r>
              <a:rPr lang="en-GB" dirty="0"/>
              <a:t>Evaluating Word Embeddings</a:t>
            </a:r>
            <a:endParaRPr lang="en-US" dirty="0"/>
          </a:p>
          <a:p>
            <a:br>
              <a:rPr lang="en-US" dirty="0"/>
            </a:br>
            <a:endParaRPr lang="en-US" dirty="0"/>
          </a:p>
        </p:txBody>
      </p:sp>
      <p:sp>
        <p:nvSpPr>
          <p:cNvPr id="6" name="TextBox 5">
            <a:extLst>
              <a:ext uri="{FF2B5EF4-FFF2-40B4-BE49-F238E27FC236}">
                <a16:creationId xmlns:a16="http://schemas.microsoft.com/office/drawing/2014/main" id="{D4319534-C67C-42AD-913A-D15FD811F858}"/>
              </a:ext>
            </a:extLst>
          </p:cNvPr>
          <p:cNvSpPr txBox="1"/>
          <p:nvPr/>
        </p:nvSpPr>
        <p:spPr>
          <a:xfrm>
            <a:off x="111238" y="1098097"/>
            <a:ext cx="85153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2400" b="1" dirty="0"/>
              <a:t>Extrinsic Evaluation</a:t>
            </a:r>
            <a:endParaRPr lang="en-US" sz="2400" dirty="0"/>
          </a:p>
        </p:txBody>
      </p:sp>
      <p:sp>
        <p:nvSpPr>
          <p:cNvPr id="3" name="TextBox 2">
            <a:extLst>
              <a:ext uri="{FF2B5EF4-FFF2-40B4-BE49-F238E27FC236}">
                <a16:creationId xmlns:a16="http://schemas.microsoft.com/office/drawing/2014/main" id="{3DFD97BC-3DD9-4560-A50C-10D2A2579698}"/>
              </a:ext>
            </a:extLst>
          </p:cNvPr>
          <p:cNvSpPr txBox="1"/>
          <p:nvPr/>
        </p:nvSpPr>
        <p:spPr>
          <a:xfrm>
            <a:off x="111238" y="1683884"/>
            <a:ext cx="784383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en-US" dirty="0">
                <a:latin typeface="Roboto"/>
              </a:rPr>
              <a:t>Test the word </a:t>
            </a:r>
            <a:r>
              <a:rPr lang="en-US" dirty="0" err="1">
                <a:latin typeface="Roboto"/>
              </a:rPr>
              <a:t>embeddings</a:t>
            </a:r>
            <a:r>
              <a:rPr lang="en-US" dirty="0">
                <a:latin typeface="Roboto"/>
              </a:rPr>
              <a:t> to perform an external task, Named Entity recognition, POS tagging</a:t>
            </a:r>
          </a:p>
          <a:p>
            <a:pPr algn="just">
              <a:buChar char="•"/>
            </a:pPr>
            <a:endParaRPr lang="en-US" dirty="0">
              <a:latin typeface="Roboto"/>
            </a:endParaRPr>
          </a:p>
          <a:p>
            <a:pPr algn="just">
              <a:buChar char="•"/>
            </a:pPr>
            <a:r>
              <a:rPr lang="en-US" dirty="0">
                <a:latin typeface="Roboto"/>
              </a:rPr>
              <a:t>Evaluate this classifier on the test set with some selected evaluation metric, such as accuracy or the F1 score.</a:t>
            </a:r>
          </a:p>
          <a:p>
            <a:pPr algn="just">
              <a:buChar char="•"/>
            </a:pPr>
            <a:endParaRPr lang="en-US" dirty="0">
              <a:latin typeface="Roboto"/>
            </a:endParaRPr>
          </a:p>
          <a:p>
            <a:pPr algn="just">
              <a:buChar char="•"/>
            </a:pPr>
            <a:r>
              <a:rPr lang="en-US" dirty="0">
                <a:latin typeface="Roboto"/>
              </a:rPr>
              <a:t>The evaluation will be more time-consuming than an intrinsic evaluation and more difficult to troubleshoot.</a:t>
            </a:r>
          </a:p>
        </p:txBody>
      </p:sp>
    </p:spTree>
    <p:extLst>
      <p:ext uri="{BB962C8B-B14F-4D97-AF65-F5344CB8AC3E}">
        <p14:creationId xmlns:p14="http://schemas.microsoft.com/office/powerpoint/2010/main" val="3383139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2053F-9C70-4357-BEEC-3AC446F47402}"/>
              </a:ext>
            </a:extLst>
          </p:cNvPr>
          <p:cNvSpPr>
            <a:spLocks noGrp="1"/>
          </p:cNvSpPr>
          <p:nvPr>
            <p:ph type="title"/>
          </p:nvPr>
        </p:nvSpPr>
        <p:spPr>
          <a:xfrm>
            <a:off x="0" y="0"/>
            <a:ext cx="9144000" cy="763600"/>
          </a:xfrm>
        </p:spPr>
        <p:txBody>
          <a:bodyPr/>
          <a:lstStyle/>
          <a:p>
            <a:r>
              <a:rPr lang="en-GB"/>
              <a:t>Glove Embeddings</a:t>
            </a:r>
          </a:p>
        </p:txBody>
      </p:sp>
      <p:sp>
        <p:nvSpPr>
          <p:cNvPr id="3" name="Text Placeholder 2">
            <a:extLst>
              <a:ext uri="{FF2B5EF4-FFF2-40B4-BE49-F238E27FC236}">
                <a16:creationId xmlns:a16="http://schemas.microsoft.com/office/drawing/2014/main" id="{9CFE92FD-03EB-4A9B-AF8B-A3C4DD6D8237}"/>
              </a:ext>
            </a:extLst>
          </p:cNvPr>
          <p:cNvSpPr>
            <a:spLocks noGrp="1"/>
          </p:cNvSpPr>
          <p:nvPr>
            <p:ph type="body" idx="1"/>
          </p:nvPr>
        </p:nvSpPr>
        <p:spPr>
          <a:xfrm>
            <a:off x="212270" y="1069522"/>
            <a:ext cx="8703130" cy="4645478"/>
          </a:xfrm>
        </p:spPr>
        <p:txBody>
          <a:bodyPr/>
          <a:lstStyle/>
          <a:p>
            <a:r>
              <a:rPr lang="en-GB" sz="2000" dirty="0" err="1"/>
              <a:t>GloVe</a:t>
            </a:r>
            <a:r>
              <a:rPr lang="en-GB" sz="2000" dirty="0"/>
              <a:t> is an unsupervised learning algorithm for obtaining vector representations for words</a:t>
            </a:r>
          </a:p>
          <a:p>
            <a:endParaRPr lang="en-GB" sz="2000" dirty="0"/>
          </a:p>
          <a:p>
            <a:pPr>
              <a:lnSpc>
                <a:spcPct val="114999"/>
              </a:lnSpc>
            </a:pPr>
            <a:r>
              <a:rPr lang="en-GB" sz="2000" dirty="0"/>
              <a:t>Training is performed on aggregated global word-word co-occurrence statistics from a corpus</a:t>
            </a:r>
          </a:p>
          <a:p>
            <a:pPr>
              <a:lnSpc>
                <a:spcPct val="114999"/>
              </a:lnSpc>
            </a:pPr>
            <a:endParaRPr lang="en-GB" sz="2000" dirty="0"/>
          </a:p>
          <a:p>
            <a:pPr>
              <a:lnSpc>
                <a:spcPct val="114999"/>
              </a:lnSpc>
            </a:pPr>
            <a:r>
              <a:rPr lang="en-GB" sz="2000" dirty="0" err="1"/>
              <a:t>GloVe</a:t>
            </a:r>
            <a:r>
              <a:rPr lang="en-GB" sz="2000" dirty="0"/>
              <a:t> is essentially a log-bilinear model with a weighted least-squares objective.</a:t>
            </a:r>
          </a:p>
          <a:p>
            <a:pPr>
              <a:lnSpc>
                <a:spcPct val="114999"/>
              </a:lnSpc>
            </a:pPr>
            <a:endParaRPr lang="en-GB" sz="2000" dirty="0"/>
          </a:p>
          <a:p>
            <a:pPr>
              <a:lnSpc>
                <a:spcPct val="114999"/>
              </a:lnSpc>
            </a:pPr>
            <a:r>
              <a:rPr lang="en-GB" sz="2000" dirty="0"/>
              <a:t>The advantage of </a:t>
            </a:r>
            <a:r>
              <a:rPr lang="en-GB" sz="2000" dirty="0" err="1"/>
              <a:t>GloVe</a:t>
            </a:r>
            <a:r>
              <a:rPr lang="en-GB" sz="2000" dirty="0"/>
              <a:t> is that, unlike Word2vec, </a:t>
            </a:r>
            <a:r>
              <a:rPr lang="en-GB" sz="2000" dirty="0" err="1"/>
              <a:t>GloVe</a:t>
            </a:r>
            <a:r>
              <a:rPr lang="en-GB" sz="2000" dirty="0"/>
              <a:t> does not rely just on local statistics (local context information of words), but incorporates global statistics (word co-occurrence) to obtain word vectors</a:t>
            </a:r>
          </a:p>
        </p:txBody>
      </p:sp>
    </p:spTree>
    <p:extLst>
      <p:ext uri="{BB962C8B-B14F-4D97-AF65-F5344CB8AC3E}">
        <p14:creationId xmlns:p14="http://schemas.microsoft.com/office/powerpoint/2010/main" val="25623996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3A6C-2A9A-463C-B478-93BC953A35FA}"/>
              </a:ext>
            </a:extLst>
          </p:cNvPr>
          <p:cNvSpPr>
            <a:spLocks noGrp="1"/>
          </p:cNvSpPr>
          <p:nvPr>
            <p:ph type="title"/>
          </p:nvPr>
        </p:nvSpPr>
        <p:spPr>
          <a:xfrm>
            <a:off x="0" y="-6469"/>
            <a:ext cx="9144000" cy="763600"/>
          </a:xfrm>
        </p:spPr>
        <p:txBody>
          <a:bodyPr/>
          <a:lstStyle/>
          <a:p>
            <a:r>
              <a:rPr lang="en-GB"/>
              <a:t>What is co occurance matrix</a:t>
            </a:r>
          </a:p>
        </p:txBody>
      </p:sp>
      <p:sp>
        <p:nvSpPr>
          <p:cNvPr id="3" name="Text Placeholder 2">
            <a:extLst>
              <a:ext uri="{FF2B5EF4-FFF2-40B4-BE49-F238E27FC236}">
                <a16:creationId xmlns:a16="http://schemas.microsoft.com/office/drawing/2014/main" id="{52E634A6-775C-4D77-85F1-9F91F4DAC9C6}"/>
              </a:ext>
            </a:extLst>
          </p:cNvPr>
          <p:cNvSpPr>
            <a:spLocks noGrp="1"/>
          </p:cNvSpPr>
          <p:nvPr>
            <p:ph type="body" idx="1"/>
          </p:nvPr>
        </p:nvSpPr>
        <p:spPr>
          <a:xfrm>
            <a:off x="58607" y="940640"/>
            <a:ext cx="8832300" cy="4555200"/>
          </a:xfrm>
        </p:spPr>
        <p:txBody>
          <a:bodyPr/>
          <a:lstStyle/>
          <a:p>
            <a:r>
              <a:rPr lang="en-GB" dirty="0"/>
              <a:t>Roses are red</a:t>
            </a:r>
          </a:p>
          <a:p>
            <a:pPr>
              <a:lnSpc>
                <a:spcPct val="114999"/>
              </a:lnSpc>
            </a:pPr>
            <a:r>
              <a:rPr lang="en-GB" dirty="0"/>
              <a:t>Sky is blue</a:t>
            </a:r>
          </a:p>
        </p:txBody>
      </p:sp>
      <p:pic>
        <p:nvPicPr>
          <p:cNvPr id="4" name="Picture 4" descr="A picture containing icon&#10;&#10;Description automatically generated">
            <a:extLst>
              <a:ext uri="{FF2B5EF4-FFF2-40B4-BE49-F238E27FC236}">
                <a16:creationId xmlns:a16="http://schemas.microsoft.com/office/drawing/2014/main" id="{69CB2487-8D4D-4E9E-ABFF-826C188E4259}"/>
              </a:ext>
            </a:extLst>
          </p:cNvPr>
          <p:cNvPicPr>
            <a:picLocks noChangeAspect="1"/>
          </p:cNvPicPr>
          <p:nvPr/>
        </p:nvPicPr>
        <p:blipFill>
          <a:blip r:embed="rId2"/>
          <a:stretch>
            <a:fillRect/>
          </a:stretch>
        </p:blipFill>
        <p:spPr>
          <a:xfrm>
            <a:off x="791936" y="2277836"/>
            <a:ext cx="5481808" cy="2192723"/>
          </a:xfrm>
          <a:prstGeom prst="rect">
            <a:avLst/>
          </a:prstGeom>
        </p:spPr>
      </p:pic>
      <p:sp>
        <p:nvSpPr>
          <p:cNvPr id="5" name="TextBox 4">
            <a:extLst>
              <a:ext uri="{FF2B5EF4-FFF2-40B4-BE49-F238E27FC236}">
                <a16:creationId xmlns:a16="http://schemas.microsoft.com/office/drawing/2014/main" id="{C2ECB1DA-8C54-4FFD-A164-5D071150B75C}"/>
              </a:ext>
            </a:extLst>
          </p:cNvPr>
          <p:cNvSpPr txBox="1"/>
          <p:nvPr/>
        </p:nvSpPr>
        <p:spPr>
          <a:xfrm>
            <a:off x="450055" y="4800601"/>
            <a:ext cx="764075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GB" dirty="0"/>
              <a:t>Here, each cell indicates whether the two items co-occur or not</a:t>
            </a:r>
            <a:endParaRPr lang="en-US" dirty="0"/>
          </a:p>
          <a:p>
            <a:pPr marL="285750" indent="-285750">
              <a:buChar char="•"/>
            </a:pPr>
            <a:endParaRPr lang="en-GB" dirty="0"/>
          </a:p>
          <a:p>
            <a:pPr marL="285750" indent="-285750">
              <a:buChar char="•"/>
            </a:pPr>
            <a:r>
              <a:rPr lang="en-GB" dirty="0"/>
              <a:t>You may replace it with the number of times it appears</a:t>
            </a:r>
          </a:p>
        </p:txBody>
      </p:sp>
    </p:spTree>
    <p:extLst>
      <p:ext uri="{BB962C8B-B14F-4D97-AF65-F5344CB8AC3E}">
        <p14:creationId xmlns:p14="http://schemas.microsoft.com/office/powerpoint/2010/main" val="14316525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CFA32-7F29-4EB0-93FD-2EC9D27C2A2A}"/>
              </a:ext>
            </a:extLst>
          </p:cNvPr>
          <p:cNvSpPr>
            <a:spLocks noGrp="1"/>
          </p:cNvSpPr>
          <p:nvPr>
            <p:ph type="title"/>
          </p:nvPr>
        </p:nvSpPr>
        <p:spPr>
          <a:xfrm>
            <a:off x="0" y="0"/>
            <a:ext cx="9144000" cy="763600"/>
          </a:xfrm>
        </p:spPr>
        <p:txBody>
          <a:bodyPr/>
          <a:lstStyle/>
          <a:p>
            <a:r>
              <a:rPr lang="en-GB"/>
              <a:t>Glove </a:t>
            </a:r>
          </a:p>
        </p:txBody>
      </p:sp>
      <p:sp>
        <p:nvSpPr>
          <p:cNvPr id="3" name="Text Placeholder 2">
            <a:extLst>
              <a:ext uri="{FF2B5EF4-FFF2-40B4-BE49-F238E27FC236}">
                <a16:creationId xmlns:a16="http://schemas.microsoft.com/office/drawing/2014/main" id="{B68CFF2D-C621-4F0A-BD3F-6C0282D300B2}"/>
              </a:ext>
            </a:extLst>
          </p:cNvPr>
          <p:cNvSpPr>
            <a:spLocks noGrp="1"/>
          </p:cNvSpPr>
          <p:nvPr>
            <p:ph type="body" idx="1"/>
          </p:nvPr>
        </p:nvSpPr>
        <p:spPr>
          <a:xfrm>
            <a:off x="163120" y="944566"/>
            <a:ext cx="8520600" cy="2492598"/>
          </a:xfrm>
        </p:spPr>
        <p:txBody>
          <a:bodyPr/>
          <a:lstStyle/>
          <a:p>
            <a:pPr>
              <a:lnSpc>
                <a:spcPct val="100000"/>
              </a:lnSpc>
            </a:pPr>
            <a:r>
              <a:rPr lang="en-GB" sz="2000" dirty="0"/>
              <a:t>The main intuition underlying the model is the simple observation that ratios of word-word co-occurrence probabilities have the potential for encoding some form of meaning</a:t>
            </a:r>
          </a:p>
          <a:p>
            <a:endParaRPr lang="en-GB" sz="2000" dirty="0"/>
          </a:p>
          <a:p>
            <a:endParaRPr lang="en-GB" sz="2000" dirty="0"/>
          </a:p>
          <a:p>
            <a:pPr>
              <a:lnSpc>
                <a:spcPct val="114999"/>
              </a:lnSpc>
            </a:pPr>
            <a:r>
              <a:rPr lang="en-GB" sz="2000" dirty="0"/>
              <a:t>For example, consider the co-occurrence probabilities for target words </a:t>
            </a:r>
            <a:r>
              <a:rPr lang="en-GB" sz="2000" i="1" dirty="0"/>
              <a:t>ice</a:t>
            </a:r>
            <a:r>
              <a:rPr lang="en-GB" sz="2000" dirty="0"/>
              <a:t> and </a:t>
            </a:r>
            <a:r>
              <a:rPr lang="en-GB" sz="2000" i="1" dirty="0"/>
              <a:t>steam</a:t>
            </a:r>
            <a:r>
              <a:rPr lang="en-GB" sz="2000" dirty="0"/>
              <a:t> with various probe words from the vocabulary.</a:t>
            </a:r>
          </a:p>
        </p:txBody>
      </p:sp>
      <p:pic>
        <p:nvPicPr>
          <p:cNvPr id="4" name="Picture 4" descr="Table&#10;&#10;Description automatically generated">
            <a:extLst>
              <a:ext uri="{FF2B5EF4-FFF2-40B4-BE49-F238E27FC236}">
                <a16:creationId xmlns:a16="http://schemas.microsoft.com/office/drawing/2014/main" id="{00CC3D41-EDFD-438F-998A-3635C75BA275}"/>
              </a:ext>
            </a:extLst>
          </p:cNvPr>
          <p:cNvPicPr>
            <a:picLocks noChangeAspect="1"/>
          </p:cNvPicPr>
          <p:nvPr/>
        </p:nvPicPr>
        <p:blipFill>
          <a:blip r:embed="rId2"/>
          <a:stretch>
            <a:fillRect/>
          </a:stretch>
        </p:blipFill>
        <p:spPr>
          <a:xfrm>
            <a:off x="0" y="3618130"/>
            <a:ext cx="8634570" cy="2077915"/>
          </a:xfrm>
          <a:prstGeom prst="rect">
            <a:avLst/>
          </a:prstGeom>
        </p:spPr>
      </p:pic>
    </p:spTree>
    <p:extLst>
      <p:ext uri="{BB962C8B-B14F-4D97-AF65-F5344CB8AC3E}">
        <p14:creationId xmlns:p14="http://schemas.microsoft.com/office/powerpoint/2010/main" val="38663433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dirty="0"/>
              <a:t>Disadvantages of word2vec and glove</a:t>
            </a:r>
          </a:p>
        </p:txBody>
      </p:sp>
      <p:sp>
        <p:nvSpPr>
          <p:cNvPr id="3" name="Text Placeholder 2"/>
          <p:cNvSpPr>
            <a:spLocks noGrp="1"/>
          </p:cNvSpPr>
          <p:nvPr>
            <p:ph type="body" idx="1"/>
          </p:nvPr>
        </p:nvSpPr>
        <p:spPr>
          <a:xfrm>
            <a:off x="57150" y="899818"/>
            <a:ext cx="8709836" cy="5582625"/>
          </a:xfrm>
        </p:spPr>
        <p:txBody>
          <a:bodyPr/>
          <a:lstStyle/>
          <a:p>
            <a:r>
              <a:rPr lang="en-IN" sz="2000" dirty="0"/>
              <a:t>OOV cannot handle</a:t>
            </a:r>
          </a:p>
          <a:p>
            <a:pPr lvl="1"/>
            <a:r>
              <a:rPr lang="en-US" sz="1600" dirty="0"/>
              <a:t>It assigns a random vector representation for OOV words which can be suboptimal</a:t>
            </a:r>
          </a:p>
          <a:p>
            <a:endParaRPr lang="en-US" sz="2000" dirty="0"/>
          </a:p>
          <a:p>
            <a:r>
              <a:rPr lang="en-IN" sz="2000" dirty="0"/>
              <a:t>Polysemy problem:</a:t>
            </a:r>
          </a:p>
          <a:p>
            <a:pPr marL="596900" lvl="1" indent="0">
              <a:buNone/>
            </a:pPr>
            <a:r>
              <a:rPr lang="en-IN" sz="1600" dirty="0"/>
              <a:t>Example1</a:t>
            </a:r>
          </a:p>
          <a:p>
            <a:pPr lvl="1"/>
            <a:r>
              <a:rPr lang="en-IN" sz="1600" dirty="0"/>
              <a:t>I have </a:t>
            </a:r>
            <a:r>
              <a:rPr lang="en-IN" sz="1600" dirty="0">
                <a:solidFill>
                  <a:srgbClr val="FF0000"/>
                </a:solidFill>
              </a:rPr>
              <a:t>trust</a:t>
            </a:r>
            <a:r>
              <a:rPr lang="en-IN" sz="1600" dirty="0"/>
              <a:t> on you</a:t>
            </a:r>
          </a:p>
          <a:p>
            <a:pPr lvl="1"/>
            <a:r>
              <a:rPr lang="en-IN" sz="1600" dirty="0"/>
              <a:t>I am running a </a:t>
            </a:r>
            <a:r>
              <a:rPr lang="en-IN" sz="1600" dirty="0">
                <a:solidFill>
                  <a:srgbClr val="FF0000"/>
                </a:solidFill>
              </a:rPr>
              <a:t>trust</a:t>
            </a:r>
            <a:r>
              <a:rPr lang="en-IN" sz="1600" dirty="0"/>
              <a:t> for old age people</a:t>
            </a:r>
          </a:p>
          <a:p>
            <a:pPr marL="596900" lvl="1" indent="0">
              <a:buNone/>
            </a:pPr>
            <a:r>
              <a:rPr lang="en-IN" sz="1600" dirty="0"/>
              <a:t>Example2:</a:t>
            </a:r>
          </a:p>
          <a:p>
            <a:pPr lvl="1"/>
            <a:r>
              <a:rPr lang="en-IN" sz="1600" dirty="0"/>
              <a:t>His car is </a:t>
            </a:r>
            <a:r>
              <a:rPr lang="en-IN" sz="1600" dirty="0">
                <a:solidFill>
                  <a:srgbClr val="FF0000"/>
                </a:solidFill>
              </a:rPr>
              <a:t>bright   </a:t>
            </a:r>
            <a:r>
              <a:rPr lang="en-IN" sz="1600" dirty="0"/>
              <a:t>(bright==shining)</a:t>
            </a:r>
            <a:endParaRPr lang="en-IN" sz="1600" dirty="0">
              <a:solidFill>
                <a:srgbClr val="FF0000"/>
              </a:solidFill>
            </a:endParaRPr>
          </a:p>
          <a:p>
            <a:pPr lvl="1"/>
            <a:r>
              <a:rPr lang="en-IN" sz="1600" dirty="0"/>
              <a:t>He is </a:t>
            </a:r>
            <a:r>
              <a:rPr lang="en-IN" sz="1600" dirty="0">
                <a:solidFill>
                  <a:srgbClr val="FF0000"/>
                </a:solidFill>
              </a:rPr>
              <a:t>bright</a:t>
            </a:r>
            <a:r>
              <a:rPr lang="en-IN" sz="1600" dirty="0"/>
              <a:t> student   (bright==intelligent)</a:t>
            </a:r>
          </a:p>
          <a:p>
            <a:pPr lvl="1"/>
            <a:endParaRPr lang="en-IN" sz="1600" dirty="0"/>
          </a:p>
          <a:p>
            <a:r>
              <a:rPr lang="en-IN" sz="2000" dirty="0"/>
              <a:t>Word2vec have single embedding for the word “bright”. It does not have different embedding's based on the context.</a:t>
            </a:r>
          </a:p>
          <a:p>
            <a:endParaRPr lang="en-IN" sz="2000" dirty="0"/>
          </a:p>
          <a:p>
            <a:r>
              <a:rPr lang="en-IN" sz="2000" dirty="0"/>
              <a:t>Glove also have the same issue</a:t>
            </a:r>
          </a:p>
        </p:txBody>
      </p:sp>
    </p:spTree>
    <p:extLst>
      <p:ext uri="{BB962C8B-B14F-4D97-AF65-F5344CB8AC3E}">
        <p14:creationId xmlns:p14="http://schemas.microsoft.com/office/powerpoint/2010/main" val="4034788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8"/>
          <p:cNvPicPr preferRelativeResize="0"/>
          <p:nvPr/>
        </p:nvPicPr>
        <p:blipFill rotWithShape="1">
          <a:blip r:embed="rId3">
            <a:alphaModFix/>
          </a:blip>
          <a:srcRect/>
          <a:stretch/>
        </p:blipFill>
        <p:spPr>
          <a:xfrm>
            <a:off x="615050" y="1533525"/>
            <a:ext cx="5731200" cy="3790950"/>
          </a:xfrm>
          <a:prstGeom prst="rect">
            <a:avLst/>
          </a:prstGeom>
          <a:noFill/>
          <a:ln>
            <a:noFill/>
          </a:ln>
        </p:spPr>
      </p:pic>
      <p:sp>
        <p:nvSpPr>
          <p:cNvPr id="161" name="Google Shape;161;p8"/>
          <p:cNvSpPr txBox="1"/>
          <p:nvPr/>
        </p:nvSpPr>
        <p:spPr>
          <a:xfrm>
            <a:off x="6346250" y="2914650"/>
            <a:ext cx="2797800" cy="1028700"/>
          </a:xfrm>
          <a:prstGeom prst="rect">
            <a:avLst/>
          </a:prstGeom>
          <a:noFill/>
          <a:ln>
            <a:noFill/>
          </a:ln>
        </p:spPr>
        <p:txBody>
          <a:bodyPr spcFirstLastPara="1" wrap="square" lIns="91425" tIns="91425" rIns="91425" bIns="91425" anchor="ctr" anchorCtr="0">
            <a:noAutofit/>
          </a:bodyPr>
          <a:lstStyle/>
          <a:p>
            <a:pPr algn="ctr"/>
            <a:r>
              <a:rPr lang="en-US" sz="2400">
                <a:solidFill>
                  <a:srgbClr val="434343"/>
                </a:solidFill>
                <a:latin typeface="Architects Daughter"/>
                <a:ea typeface="Architects Daughter"/>
                <a:cs typeface="Architects Daughter"/>
                <a:sym typeface="Architects Daughter"/>
              </a:rPr>
              <a:t>Working with Textual Data</a:t>
            </a:r>
            <a:endParaRPr>
              <a:solidFill>
                <a:srgbClr val="434343"/>
              </a:solidFill>
              <a:latin typeface="Architects Daughter"/>
              <a:ea typeface="Architects Daughter"/>
              <a:cs typeface="Architects Daughter"/>
              <a:sym typeface="Architects Daughter"/>
            </a:endParaRPr>
          </a:p>
        </p:txBody>
      </p:sp>
    </p:spTree>
    <p:extLst>
      <p:ext uri="{BB962C8B-B14F-4D97-AF65-F5344CB8AC3E}">
        <p14:creationId xmlns:p14="http://schemas.microsoft.com/office/powerpoint/2010/main" val="66111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dirty="0"/>
              <a:t>ELMO embedding</a:t>
            </a:r>
          </a:p>
        </p:txBody>
      </p:sp>
      <p:sp>
        <p:nvSpPr>
          <p:cNvPr id="3" name="Text Placeholder 2"/>
          <p:cNvSpPr>
            <a:spLocks noGrp="1"/>
          </p:cNvSpPr>
          <p:nvPr>
            <p:ph type="body" idx="1"/>
          </p:nvPr>
        </p:nvSpPr>
        <p:spPr>
          <a:xfrm>
            <a:off x="140250" y="1150116"/>
            <a:ext cx="8520600" cy="4319955"/>
          </a:xfrm>
        </p:spPr>
        <p:txBody>
          <a:bodyPr/>
          <a:lstStyle/>
          <a:p>
            <a:r>
              <a:rPr lang="en-US" sz="2000" dirty="0" err="1"/>
              <a:t>ELMo</a:t>
            </a:r>
            <a:r>
              <a:rPr lang="en-US" sz="2000" dirty="0"/>
              <a:t> is a deep contextualized word representation that models both:</a:t>
            </a:r>
          </a:p>
          <a:p>
            <a:pPr lvl="1"/>
            <a:r>
              <a:rPr lang="en-US" sz="1600" dirty="0"/>
              <a:t> complex characteristics of word use (e.g., syntax and semantics)</a:t>
            </a:r>
          </a:p>
          <a:p>
            <a:pPr lvl="1"/>
            <a:r>
              <a:rPr lang="en-US" sz="1600" dirty="0"/>
              <a:t>and how these uses vary across linguistic contexts (i.e., to model polysemy). </a:t>
            </a:r>
          </a:p>
          <a:p>
            <a:pPr lvl="1"/>
            <a:endParaRPr lang="en-US" sz="1600" dirty="0"/>
          </a:p>
          <a:p>
            <a:r>
              <a:rPr lang="en-US" sz="2000" dirty="0"/>
              <a:t>These word vectors are learned functions of the internal states of a deep bidirectional language model (</a:t>
            </a:r>
            <a:r>
              <a:rPr lang="en-US" sz="2000" dirty="0" err="1"/>
              <a:t>biLM</a:t>
            </a:r>
            <a:r>
              <a:rPr lang="en-US" sz="2000" dirty="0"/>
              <a:t>), which is pre-trained on a large text corpus. </a:t>
            </a:r>
          </a:p>
          <a:p>
            <a:endParaRPr lang="en-US" sz="2000" dirty="0"/>
          </a:p>
          <a:p>
            <a:r>
              <a:rPr lang="en-US" sz="2000" dirty="0"/>
              <a:t>They can be easily added to existing models and significantly improve the state of the art across a broad range of challenging NLP problems, including question answering, textual entailment and sentiment analysis.</a:t>
            </a:r>
            <a:endParaRPr lang="en-IN" sz="2000" dirty="0"/>
          </a:p>
          <a:p>
            <a:endParaRPr lang="en-IN" sz="2000" dirty="0"/>
          </a:p>
        </p:txBody>
      </p:sp>
      <p:sp>
        <p:nvSpPr>
          <p:cNvPr id="4" name="TextBox 3"/>
          <p:cNvSpPr txBox="1"/>
          <p:nvPr/>
        </p:nvSpPr>
        <p:spPr>
          <a:xfrm>
            <a:off x="311700" y="6091833"/>
            <a:ext cx="4370235" cy="646331"/>
          </a:xfrm>
          <a:prstGeom prst="rect">
            <a:avLst/>
          </a:prstGeom>
          <a:noFill/>
        </p:spPr>
        <p:txBody>
          <a:bodyPr wrap="none" rtlCol="0">
            <a:spAutoFit/>
          </a:bodyPr>
          <a:lstStyle/>
          <a:p>
            <a:r>
              <a:rPr lang="en-IN" dirty="0"/>
              <a:t>Reference: </a:t>
            </a:r>
            <a:r>
              <a:rPr lang="en-IN" dirty="0">
                <a:hlinkClick r:id="rId2"/>
              </a:rPr>
              <a:t>https://arxiv.org/abs/1802.05365</a:t>
            </a:r>
            <a:endParaRPr lang="en-IN" dirty="0"/>
          </a:p>
          <a:p>
            <a:r>
              <a:rPr lang="en-IN" dirty="0"/>
              <a:t>https://allenai.org/allennlp/software/elmo</a:t>
            </a:r>
          </a:p>
        </p:txBody>
      </p:sp>
    </p:spTree>
    <p:extLst>
      <p:ext uri="{BB962C8B-B14F-4D97-AF65-F5344CB8AC3E}">
        <p14:creationId xmlns:p14="http://schemas.microsoft.com/office/powerpoint/2010/main" val="29349436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dirty="0"/>
              <a:t>ELMO architecture</a:t>
            </a:r>
          </a:p>
        </p:txBody>
      </p:sp>
      <p:sp>
        <p:nvSpPr>
          <p:cNvPr id="3" name="Text Placeholder 2"/>
          <p:cNvSpPr>
            <a:spLocks noGrp="1"/>
          </p:cNvSpPr>
          <p:nvPr>
            <p:ph type="body" idx="1"/>
          </p:nvPr>
        </p:nvSpPr>
        <p:spPr/>
        <p:txBody>
          <a:bodyPr/>
          <a:lstStyle/>
          <a:p>
            <a:endParaRPr lang="en-IN"/>
          </a:p>
        </p:txBody>
      </p:sp>
      <p:pic>
        <p:nvPicPr>
          <p:cNvPr id="9218"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450" y="1292591"/>
            <a:ext cx="8096250" cy="461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2431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dirty="0"/>
              <a:t>Advantages of Elmo embeddings</a:t>
            </a:r>
          </a:p>
        </p:txBody>
      </p:sp>
      <p:sp>
        <p:nvSpPr>
          <p:cNvPr id="3" name="Text Placeholder 2"/>
          <p:cNvSpPr>
            <a:spLocks noGrp="1"/>
          </p:cNvSpPr>
          <p:nvPr>
            <p:ph type="body" idx="1"/>
          </p:nvPr>
        </p:nvSpPr>
        <p:spPr>
          <a:xfrm>
            <a:off x="311700" y="1536633"/>
            <a:ext cx="8520600" cy="3010874"/>
          </a:xfrm>
        </p:spPr>
        <p:txBody>
          <a:bodyPr/>
          <a:lstStyle/>
          <a:p>
            <a:pPr>
              <a:lnSpc>
                <a:spcPct val="100000"/>
              </a:lnSpc>
            </a:pPr>
            <a:r>
              <a:rPr lang="en-US" sz="2400" dirty="0"/>
              <a:t>ELMO can handle the OOV problem as it uses character </a:t>
            </a:r>
            <a:r>
              <a:rPr lang="en-US" sz="2400" dirty="0" err="1"/>
              <a:t>embeddings</a:t>
            </a:r>
            <a:r>
              <a:rPr lang="en-US" sz="2400" dirty="0"/>
              <a:t> to build word </a:t>
            </a:r>
            <a:r>
              <a:rPr lang="en-US" sz="2400" dirty="0" err="1"/>
              <a:t>embeddings</a:t>
            </a:r>
            <a:r>
              <a:rPr lang="en-US" sz="2400" dirty="0"/>
              <a:t>.</a:t>
            </a:r>
          </a:p>
          <a:p>
            <a:pPr>
              <a:lnSpc>
                <a:spcPct val="100000"/>
              </a:lnSpc>
            </a:pPr>
            <a:endParaRPr lang="en-US" sz="2400" dirty="0"/>
          </a:p>
          <a:p>
            <a:pPr>
              <a:lnSpc>
                <a:spcPct val="100000"/>
              </a:lnSpc>
            </a:pPr>
            <a:r>
              <a:rPr lang="en-US" sz="2400" dirty="0"/>
              <a:t>Based on the context it produces different </a:t>
            </a:r>
            <a:r>
              <a:rPr lang="en-US" sz="2400" dirty="0" err="1"/>
              <a:t>embeddings</a:t>
            </a:r>
            <a:r>
              <a:rPr lang="en-US" sz="2400" dirty="0"/>
              <a:t> for the same word( “bright” example in the previous slide)</a:t>
            </a:r>
          </a:p>
          <a:p>
            <a:endParaRPr lang="en-IN" dirty="0"/>
          </a:p>
          <a:p>
            <a:endParaRPr lang="en-IN" dirty="0"/>
          </a:p>
          <a:p>
            <a:endParaRPr lang="en-IN" dirty="0"/>
          </a:p>
        </p:txBody>
      </p:sp>
    </p:spTree>
    <p:extLst>
      <p:ext uri="{BB962C8B-B14F-4D97-AF65-F5344CB8AC3E}">
        <p14:creationId xmlns:p14="http://schemas.microsoft.com/office/powerpoint/2010/main" val="42670207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3600"/>
          </a:xfrm>
        </p:spPr>
        <p:txBody>
          <a:bodyPr/>
          <a:lstStyle/>
          <a:p>
            <a:r>
              <a:rPr lang="en-IN" dirty="0"/>
              <a:t>Bias in embedding</a:t>
            </a:r>
          </a:p>
        </p:txBody>
      </p:sp>
      <p:sp>
        <p:nvSpPr>
          <p:cNvPr id="3" name="Text Placeholder 2"/>
          <p:cNvSpPr>
            <a:spLocks noGrp="1"/>
          </p:cNvSpPr>
          <p:nvPr>
            <p:ph type="body" idx="1"/>
          </p:nvPr>
        </p:nvSpPr>
        <p:spPr>
          <a:xfrm>
            <a:off x="2132335" y="1391456"/>
            <a:ext cx="863957" cy="525983"/>
          </a:xfrm>
        </p:spPr>
        <p:txBody>
          <a:bodyPr/>
          <a:lstStyle/>
          <a:p>
            <a:pPr marL="114300" indent="0">
              <a:buNone/>
            </a:pPr>
            <a:r>
              <a:rPr lang="en-IN" dirty="0"/>
              <a:t>He</a:t>
            </a:r>
          </a:p>
        </p:txBody>
      </p:sp>
      <p:pic>
        <p:nvPicPr>
          <p:cNvPr id="8194" name="Picture 2" descr="https://miro.medium.com/max/875/1*ee2lXMeOh1RrUlp-iEPe8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919" y="2243217"/>
            <a:ext cx="8322768" cy="3471784"/>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p:cNvSpPr txBox="1">
            <a:spLocks/>
          </p:cNvSpPr>
          <p:nvPr/>
        </p:nvSpPr>
        <p:spPr>
          <a:xfrm>
            <a:off x="5860693" y="1391456"/>
            <a:ext cx="964650" cy="585855"/>
          </a:xfrm>
          <a:prstGeom prst="rect">
            <a:avLst/>
          </a:prstGeom>
        </p:spPr>
        <p:txBody>
          <a:bodyPr spcFirstLastPara="1" vert="horz" wrap="square" lIns="91425" tIns="91425" rIns="91425" bIns="91425" rtlCol="0" anchor="t" anchorCtr="0">
            <a:noAutofit/>
          </a:bodyPr>
          <a:lstStyle>
            <a:lvl1pPr marL="457200" lvl="0" indent="-342900"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Helvetica Neue" panose="020B0604020202020204" charset="0"/>
                <a:ea typeface="+mn-ea"/>
                <a:cs typeface="+mn-cs"/>
              </a:defRPr>
            </a:lvl1pPr>
            <a:lvl2pPr marL="914400" lvl="1" indent="-317500" algn="l" defTabSz="914400" rtl="0" eaLnBrk="1" latinLnBrk="0" hangingPunct="1">
              <a:lnSpc>
                <a:spcPct val="90000"/>
              </a:lnSpc>
              <a:spcBef>
                <a:spcPts val="1600"/>
              </a:spcBef>
              <a:spcAft>
                <a:spcPts val="0"/>
              </a:spcAft>
              <a:buSzPts val="1400"/>
              <a:buFont typeface="Arial" panose="020B0604020202020204" pitchFamily="34" charset="0"/>
              <a:buChar char="○"/>
              <a:defRPr sz="2400" kern="1200">
                <a:solidFill>
                  <a:schemeClr val="tx1"/>
                </a:solidFill>
                <a:latin typeface="Helvetica Neue" panose="020B0604020202020204" charset="0"/>
                <a:ea typeface="+mn-ea"/>
                <a:cs typeface="+mn-cs"/>
              </a:defRPr>
            </a:lvl2pPr>
            <a:lvl3pPr marL="1371600" lvl="2" indent="-317500" algn="l" defTabSz="914400" rtl="0" eaLnBrk="1" latinLnBrk="0" hangingPunct="1">
              <a:lnSpc>
                <a:spcPct val="90000"/>
              </a:lnSpc>
              <a:spcBef>
                <a:spcPts val="1600"/>
              </a:spcBef>
              <a:spcAft>
                <a:spcPts val="0"/>
              </a:spcAft>
              <a:buSzPts val="1400"/>
              <a:buFont typeface="Arial" panose="020B0604020202020204" pitchFamily="34" charset="0"/>
              <a:buChar char="■"/>
              <a:defRPr sz="2000" kern="1200">
                <a:solidFill>
                  <a:schemeClr val="tx1"/>
                </a:solidFill>
                <a:latin typeface="Helvetica Neue" panose="020B0604020202020204" charset="0"/>
                <a:ea typeface="+mn-ea"/>
                <a:cs typeface="+mn-cs"/>
              </a:defRPr>
            </a:lvl3pPr>
            <a:lvl4pPr marL="1828800" lvl="3" indent="-317500" algn="l" defTabSz="9144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Helvetica Neue" panose="020B0604020202020204" charset="0"/>
                <a:ea typeface="+mn-ea"/>
                <a:cs typeface="+mn-cs"/>
              </a:defRPr>
            </a:lvl4pPr>
            <a:lvl5pPr marL="2286000" lvl="4" indent="-317500" algn="l" defTabSz="9144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Helvetica Neue" panose="020B0604020202020204" charset="0"/>
                <a:ea typeface="+mn-ea"/>
                <a:cs typeface="+mn-cs"/>
              </a:defRPr>
            </a:lvl5pPr>
            <a:lvl6pPr marL="2743200" lvl="5" indent="-317500" algn="l" defTabSz="9144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00" lvl="6" indent="-317500" algn="l" defTabSz="9144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00" lvl="7" indent="-317500" algn="l" defTabSz="9144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800" lvl="8" indent="-317500" algn="l" defTabSz="914400" rtl="0" eaLnBrk="1" latinLnBrk="0" hangingPunct="1">
              <a:lnSpc>
                <a:spcPct val="90000"/>
              </a:lnSpc>
              <a:spcBef>
                <a:spcPts val="1600"/>
              </a:spcBef>
              <a:spcAft>
                <a:spcPts val="1600"/>
              </a:spcAft>
              <a:buSzPts val="1400"/>
              <a:buFont typeface="Arial" panose="020B0604020202020204" pitchFamily="34" charset="0"/>
              <a:buChar char="■"/>
              <a:defRPr sz="1800" kern="1200">
                <a:solidFill>
                  <a:schemeClr val="tx1"/>
                </a:solidFill>
                <a:latin typeface="+mn-lt"/>
                <a:ea typeface="+mn-ea"/>
                <a:cs typeface="+mn-cs"/>
              </a:defRPr>
            </a:lvl9pPr>
          </a:lstStyle>
          <a:p>
            <a:pPr marL="114300" indent="0">
              <a:buFont typeface="Arial" panose="020B0604020202020204" pitchFamily="34" charset="0"/>
              <a:buNone/>
            </a:pPr>
            <a:r>
              <a:rPr lang="en-IN" dirty="0"/>
              <a:t>She</a:t>
            </a:r>
          </a:p>
        </p:txBody>
      </p:sp>
    </p:spTree>
    <p:extLst>
      <p:ext uri="{BB962C8B-B14F-4D97-AF65-F5344CB8AC3E}">
        <p14:creationId xmlns:p14="http://schemas.microsoft.com/office/powerpoint/2010/main" val="10072250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958198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Tokenization vs vectorization</a:t>
            </a:r>
          </a:p>
        </p:txBody>
      </p:sp>
      <p:sp>
        <p:nvSpPr>
          <p:cNvPr id="3" name="Content Placeholder 2"/>
          <p:cNvSpPr>
            <a:spLocks noGrp="1"/>
          </p:cNvSpPr>
          <p:nvPr>
            <p:ph idx="1"/>
          </p:nvPr>
        </p:nvSpPr>
        <p:spPr>
          <a:xfrm>
            <a:off x="393518" y="1224733"/>
            <a:ext cx="8530045" cy="4351338"/>
          </a:xfrm>
        </p:spPr>
        <p:txBody>
          <a:bodyPr>
            <a:normAutofit fontScale="62500" lnSpcReduction="20000"/>
          </a:bodyPr>
          <a:lstStyle/>
          <a:p>
            <a:r>
              <a:rPr lang="en-US" b="1" i="1" dirty="0"/>
              <a:t>Tokenization</a:t>
            </a:r>
            <a:r>
              <a:rPr lang="en-US" dirty="0"/>
              <a:t>: </a:t>
            </a:r>
          </a:p>
          <a:p>
            <a:pPr lvl="1">
              <a:lnSpc>
                <a:spcPct val="120000"/>
              </a:lnSpc>
            </a:pPr>
            <a:r>
              <a:rPr lang="en-US" dirty="0"/>
              <a:t>Divide the texts into words or smaller sub-texts, which will enable good generalization of relationship between the texts and the labels. </a:t>
            </a:r>
          </a:p>
          <a:p>
            <a:pPr lvl="1">
              <a:lnSpc>
                <a:spcPct val="120000"/>
              </a:lnSpc>
            </a:pPr>
            <a:r>
              <a:rPr lang="en-US" dirty="0"/>
              <a:t>This determines the “vocabulary” of the dataset (set of unique tokens present in the data).</a:t>
            </a:r>
          </a:p>
          <a:p>
            <a:pPr lvl="1">
              <a:lnSpc>
                <a:spcPct val="120000"/>
              </a:lnSpc>
            </a:pPr>
            <a:endParaRPr lang="en-US" dirty="0"/>
          </a:p>
          <a:p>
            <a:pPr lvl="1">
              <a:lnSpc>
                <a:spcPct val="120000"/>
              </a:lnSpc>
            </a:pPr>
            <a:r>
              <a:rPr lang="en-US" dirty="0" err="1"/>
              <a:t>Unigrams,bi</a:t>
            </a:r>
            <a:r>
              <a:rPr lang="en-US" dirty="0"/>
              <a:t>-</a:t>
            </a:r>
            <a:r>
              <a:rPr lang="en-US" dirty="0" err="1"/>
              <a:t>gram,n</a:t>
            </a:r>
            <a:r>
              <a:rPr lang="en-US" dirty="0"/>
              <a:t>-gram etc..</a:t>
            </a:r>
          </a:p>
          <a:p>
            <a:endParaRPr lang="en-US" dirty="0"/>
          </a:p>
          <a:p>
            <a:r>
              <a:rPr lang="en-US" b="1" i="1" dirty="0"/>
              <a:t>Vectorization</a:t>
            </a:r>
            <a:r>
              <a:rPr lang="en-US" dirty="0"/>
              <a:t>: </a:t>
            </a:r>
          </a:p>
          <a:p>
            <a:pPr lvl="1">
              <a:lnSpc>
                <a:spcPct val="120000"/>
              </a:lnSpc>
            </a:pPr>
            <a:r>
              <a:rPr lang="en-US" dirty="0"/>
              <a:t>Define a good numerical measure to characterize these texts.</a:t>
            </a:r>
          </a:p>
          <a:p>
            <a:pPr lvl="1">
              <a:lnSpc>
                <a:spcPct val="120000"/>
              </a:lnSpc>
            </a:pPr>
            <a:r>
              <a:rPr lang="en-US" dirty="0"/>
              <a:t>Once we split the text into different tokens, we need to turn these tokens into numbers so that machine learning model can understand</a:t>
            </a:r>
          </a:p>
          <a:p>
            <a:pPr lvl="1">
              <a:lnSpc>
                <a:spcPct val="120000"/>
              </a:lnSpc>
            </a:pPr>
            <a:endParaRPr lang="en-US" dirty="0"/>
          </a:p>
          <a:p>
            <a:pPr lvl="1">
              <a:lnSpc>
                <a:spcPct val="120000"/>
              </a:lnSpc>
            </a:pPr>
            <a:r>
              <a:rPr lang="en-US" dirty="0"/>
              <a:t>TF-</a:t>
            </a:r>
            <a:r>
              <a:rPr lang="en-US" dirty="0" err="1"/>
              <a:t>IDF,Count</a:t>
            </a:r>
            <a:r>
              <a:rPr lang="en-US" dirty="0"/>
              <a:t> vectorization, One hot encoding, word </a:t>
            </a:r>
            <a:r>
              <a:rPr lang="en-US" dirty="0" err="1"/>
              <a:t>embeddings</a:t>
            </a:r>
            <a:r>
              <a:rPr lang="en-US" dirty="0"/>
              <a:t> etc..</a:t>
            </a:r>
            <a:br>
              <a:rPr lang="en-US" dirty="0"/>
            </a:br>
            <a:endParaRPr lang="en-IN" dirty="0"/>
          </a:p>
        </p:txBody>
      </p:sp>
    </p:spTree>
    <p:extLst>
      <p:ext uri="{BB962C8B-B14F-4D97-AF65-F5344CB8AC3E}">
        <p14:creationId xmlns:p14="http://schemas.microsoft.com/office/powerpoint/2010/main" val="15081034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2780756" y="3478076"/>
            <a:ext cx="5682109" cy="1681753"/>
          </a:xfrm>
        </p:spPr>
        <p:txBody>
          <a:bodyPr>
            <a:normAutofit/>
          </a:bodyPr>
          <a:lstStyle/>
          <a:p>
            <a:pPr marL="0" indent="0">
              <a:buNone/>
            </a:pPr>
            <a:r>
              <a:rPr lang="en-IN" sz="4400" dirty="0"/>
              <a:t>Model Building</a:t>
            </a:r>
          </a:p>
        </p:txBody>
      </p:sp>
    </p:spTree>
    <p:extLst>
      <p:ext uri="{BB962C8B-B14F-4D97-AF65-F5344CB8AC3E}">
        <p14:creationId xmlns:p14="http://schemas.microsoft.com/office/powerpoint/2010/main" val="1413762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NLP models</a:t>
            </a:r>
          </a:p>
        </p:txBody>
      </p:sp>
      <p:sp>
        <p:nvSpPr>
          <p:cNvPr id="3" name="Content Placeholder 2"/>
          <p:cNvSpPr>
            <a:spLocks noGrp="1"/>
          </p:cNvSpPr>
          <p:nvPr>
            <p:ph idx="1"/>
          </p:nvPr>
        </p:nvSpPr>
        <p:spPr/>
        <p:txBody>
          <a:bodyPr>
            <a:normAutofit/>
          </a:bodyPr>
          <a:lstStyle/>
          <a:p>
            <a:r>
              <a:rPr lang="en-IN" sz="2400" dirty="0"/>
              <a:t>RNN</a:t>
            </a:r>
          </a:p>
          <a:p>
            <a:r>
              <a:rPr lang="en-IN" sz="2400" dirty="0"/>
              <a:t>LSTM</a:t>
            </a:r>
          </a:p>
          <a:p>
            <a:r>
              <a:rPr lang="en-IN" sz="2400" dirty="0"/>
              <a:t>Bi directional LSTM</a:t>
            </a:r>
          </a:p>
          <a:p>
            <a:r>
              <a:rPr lang="en-IN" sz="2400" dirty="0"/>
              <a:t>RNN/LSTM architectures based on application</a:t>
            </a:r>
          </a:p>
          <a:p>
            <a:r>
              <a:rPr lang="en-IN" sz="2400" dirty="0"/>
              <a:t>Attention</a:t>
            </a:r>
            <a:r>
              <a:rPr lang="en-IN" dirty="0"/>
              <a:t> </a:t>
            </a:r>
            <a:r>
              <a:rPr lang="en-IN" sz="2400" dirty="0"/>
              <a:t>mechanism</a:t>
            </a:r>
          </a:p>
          <a:p>
            <a:r>
              <a:rPr lang="en-IN" sz="2400" dirty="0"/>
              <a:t>Transformers</a:t>
            </a:r>
          </a:p>
          <a:p>
            <a:r>
              <a:rPr lang="en-IN" sz="2400" dirty="0"/>
              <a:t>BERT</a:t>
            </a:r>
          </a:p>
          <a:p>
            <a:pPr marL="0" indent="0">
              <a:buNone/>
            </a:pPr>
            <a:endParaRPr lang="en-IN" sz="2400" dirty="0"/>
          </a:p>
        </p:txBody>
      </p:sp>
    </p:spTree>
    <p:extLst>
      <p:ext uri="{BB962C8B-B14F-4D97-AF65-F5344CB8AC3E}">
        <p14:creationId xmlns:p14="http://schemas.microsoft.com/office/powerpoint/2010/main" val="37437398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87E2E-6B5C-3FA8-53AB-9E8EB280207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1445242-D54C-7503-5127-6C2E0CCA2061}"/>
              </a:ext>
            </a:extLst>
          </p:cNvPr>
          <p:cNvSpPr>
            <a:spLocks noGrp="1"/>
          </p:cNvSpPr>
          <p:nvPr>
            <p:ph idx="1"/>
          </p:nvPr>
        </p:nvSpPr>
        <p:spPr>
          <a:xfrm>
            <a:off x="393518" y="1224733"/>
            <a:ext cx="8013363" cy="5250712"/>
          </a:xfrm>
        </p:spPr>
        <p:txBody>
          <a:bodyPr>
            <a:normAutofit fontScale="70000" lnSpcReduction="20000"/>
          </a:bodyPr>
          <a:lstStyle/>
          <a:p>
            <a:r>
              <a:rPr lang="en-IN" dirty="0"/>
              <a:t>Day1</a:t>
            </a:r>
          </a:p>
          <a:p>
            <a:pPr lvl="1"/>
            <a:r>
              <a:rPr lang="en-IN" dirty="0"/>
              <a:t>Applications of NLP</a:t>
            </a:r>
          </a:p>
          <a:p>
            <a:pPr lvl="1"/>
            <a:r>
              <a:rPr lang="en-IN" dirty="0"/>
              <a:t>Introduction to RNN</a:t>
            </a:r>
          </a:p>
          <a:p>
            <a:pPr lvl="1"/>
            <a:r>
              <a:rPr lang="en-IN" dirty="0"/>
              <a:t>Deep dive in RNN Architecture </a:t>
            </a:r>
          </a:p>
          <a:p>
            <a:pPr lvl="1"/>
            <a:r>
              <a:rPr lang="en-IN" dirty="0"/>
              <a:t>Types of RNN architectures</a:t>
            </a:r>
          </a:p>
          <a:p>
            <a:pPr lvl="1"/>
            <a:r>
              <a:rPr lang="en-IN" dirty="0"/>
              <a:t>Forward and Back propagation</a:t>
            </a:r>
          </a:p>
          <a:p>
            <a:pPr lvl="1"/>
            <a:r>
              <a:rPr lang="en-IN" dirty="0"/>
              <a:t>Challenges of RNN</a:t>
            </a:r>
          </a:p>
          <a:p>
            <a:pPr lvl="1"/>
            <a:r>
              <a:rPr lang="en-IN" dirty="0"/>
              <a:t>Deep RNN and its applications</a:t>
            </a:r>
          </a:p>
          <a:p>
            <a:pPr lvl="1"/>
            <a:r>
              <a:rPr lang="en-IN" dirty="0"/>
              <a:t>Bidirectional RNN</a:t>
            </a:r>
          </a:p>
          <a:p>
            <a:pPr lvl="1"/>
            <a:r>
              <a:rPr lang="en-IN" dirty="0"/>
              <a:t>Applications of Bidirectional RNN</a:t>
            </a:r>
          </a:p>
          <a:p>
            <a:pPr lvl="1"/>
            <a:r>
              <a:rPr lang="en-IN" dirty="0"/>
              <a:t>Case study</a:t>
            </a:r>
          </a:p>
          <a:p>
            <a:endParaRPr lang="en-IN" dirty="0"/>
          </a:p>
          <a:p>
            <a:r>
              <a:rPr lang="en-IN" dirty="0"/>
              <a:t>Day2</a:t>
            </a:r>
          </a:p>
          <a:p>
            <a:pPr lvl="1"/>
            <a:r>
              <a:rPr lang="en-IN" dirty="0"/>
              <a:t>Introduction to LSTM</a:t>
            </a:r>
          </a:p>
          <a:p>
            <a:pPr lvl="1"/>
            <a:r>
              <a:rPr lang="en-IN" dirty="0"/>
              <a:t>LSTM architecture and explain different gates</a:t>
            </a:r>
          </a:p>
          <a:p>
            <a:pPr lvl="1"/>
            <a:r>
              <a:rPr lang="en-IN" dirty="0"/>
              <a:t>Advantages LSTM over RNN</a:t>
            </a:r>
          </a:p>
          <a:p>
            <a:pPr lvl="1"/>
            <a:r>
              <a:rPr lang="en-IN" dirty="0"/>
              <a:t>Introduction to GRU and its architecture</a:t>
            </a:r>
          </a:p>
          <a:p>
            <a:pPr lvl="1"/>
            <a:r>
              <a:rPr lang="en-IN" dirty="0"/>
              <a:t>GRU vs LSTM</a:t>
            </a:r>
          </a:p>
          <a:p>
            <a:pPr lvl="1"/>
            <a:r>
              <a:rPr lang="en-IN" dirty="0"/>
              <a:t>Case Study</a:t>
            </a:r>
          </a:p>
          <a:p>
            <a:pPr marL="0" indent="0">
              <a:buNone/>
            </a:pPr>
            <a:endParaRPr lang="en-IN" dirty="0"/>
          </a:p>
          <a:p>
            <a:endParaRPr lang="en-IN" dirty="0"/>
          </a:p>
        </p:txBody>
      </p:sp>
    </p:spTree>
    <p:extLst>
      <p:ext uri="{BB962C8B-B14F-4D97-AF65-F5344CB8AC3E}">
        <p14:creationId xmlns:p14="http://schemas.microsoft.com/office/powerpoint/2010/main" val="20804095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0B417-8CEB-8A71-DA0B-5DE0FC628DE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F74C527-6173-3D11-10CB-0BFE22270AD5}"/>
              </a:ext>
            </a:extLst>
          </p:cNvPr>
          <p:cNvSpPr>
            <a:spLocks noGrp="1"/>
          </p:cNvSpPr>
          <p:nvPr>
            <p:ph idx="1"/>
          </p:nvPr>
        </p:nvSpPr>
        <p:spPr/>
        <p:txBody>
          <a:bodyPr/>
          <a:lstStyle/>
          <a:p>
            <a:r>
              <a:rPr lang="en-IN" dirty="0"/>
              <a:t>Day3</a:t>
            </a:r>
          </a:p>
          <a:p>
            <a:pPr lvl="1"/>
            <a:r>
              <a:rPr lang="en-IN" dirty="0"/>
              <a:t>Introduction to transformers</a:t>
            </a:r>
          </a:p>
          <a:p>
            <a:pPr lvl="1"/>
            <a:r>
              <a:rPr lang="en-IN" dirty="0"/>
              <a:t>Transformer Architecture</a:t>
            </a:r>
          </a:p>
          <a:p>
            <a:pPr lvl="1"/>
            <a:r>
              <a:rPr lang="en-IN" dirty="0"/>
              <a:t>Attention Mechanism</a:t>
            </a:r>
          </a:p>
          <a:p>
            <a:pPr lvl="1"/>
            <a:r>
              <a:rPr lang="en-IN" dirty="0"/>
              <a:t>BERT</a:t>
            </a:r>
          </a:p>
          <a:p>
            <a:pPr lvl="1"/>
            <a:r>
              <a:rPr lang="en-IN" dirty="0"/>
              <a:t>Text summarisation using transformers</a:t>
            </a:r>
          </a:p>
          <a:p>
            <a:r>
              <a:rPr lang="en-IN" dirty="0"/>
              <a:t>CNN LSTM</a:t>
            </a:r>
          </a:p>
          <a:p>
            <a:pPr lvl="1"/>
            <a:endParaRPr lang="en-IN" dirty="0"/>
          </a:p>
        </p:txBody>
      </p:sp>
    </p:spTree>
    <p:extLst>
      <p:ext uri="{BB962C8B-B14F-4D97-AF65-F5344CB8AC3E}">
        <p14:creationId xmlns:p14="http://schemas.microsoft.com/office/powerpoint/2010/main" val="588238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9"/>
          <p:cNvPicPr preferRelativeResize="0"/>
          <p:nvPr/>
        </p:nvPicPr>
        <p:blipFill rotWithShape="1">
          <a:blip r:embed="rId3">
            <a:alphaModFix/>
          </a:blip>
          <a:srcRect/>
          <a:stretch/>
        </p:blipFill>
        <p:spPr>
          <a:xfrm>
            <a:off x="427482" y="2102439"/>
            <a:ext cx="6446520" cy="2965625"/>
          </a:xfrm>
          <a:prstGeom prst="rect">
            <a:avLst/>
          </a:prstGeom>
          <a:noFill/>
          <a:ln>
            <a:noFill/>
          </a:ln>
        </p:spPr>
      </p:pic>
      <p:sp>
        <p:nvSpPr>
          <p:cNvPr id="167" name="Google Shape;167;p9"/>
          <p:cNvSpPr txBox="1"/>
          <p:nvPr/>
        </p:nvSpPr>
        <p:spPr>
          <a:xfrm>
            <a:off x="-105295" y="1190438"/>
            <a:ext cx="3051300" cy="676800"/>
          </a:xfrm>
          <a:prstGeom prst="rect">
            <a:avLst/>
          </a:prstGeom>
          <a:noFill/>
          <a:ln>
            <a:noFill/>
          </a:ln>
        </p:spPr>
        <p:txBody>
          <a:bodyPr spcFirstLastPara="1" wrap="square" lIns="91425" tIns="91425" rIns="91425" bIns="91425" anchor="ctr" anchorCtr="0">
            <a:noAutofit/>
          </a:bodyPr>
          <a:lstStyle/>
          <a:p>
            <a:pPr algn="ctr"/>
            <a:endParaRPr sz="2100" dirty="0">
              <a:solidFill>
                <a:schemeClr val="dk1"/>
              </a:solidFill>
              <a:latin typeface="Avenir"/>
              <a:ea typeface="Avenir"/>
              <a:cs typeface="Avenir"/>
              <a:sym typeface="Avenir"/>
            </a:endParaRPr>
          </a:p>
        </p:txBody>
      </p:sp>
      <p:sp>
        <p:nvSpPr>
          <p:cNvPr id="168" name="Google Shape;168;p9"/>
          <p:cNvSpPr txBox="1"/>
          <p:nvPr/>
        </p:nvSpPr>
        <p:spPr>
          <a:xfrm>
            <a:off x="6261725" y="3182275"/>
            <a:ext cx="2524500" cy="954300"/>
          </a:xfrm>
          <a:prstGeom prst="rect">
            <a:avLst/>
          </a:prstGeom>
          <a:noFill/>
          <a:ln>
            <a:noFill/>
          </a:ln>
        </p:spPr>
        <p:txBody>
          <a:bodyPr spcFirstLastPara="1" wrap="square" lIns="91425" tIns="91425" rIns="91425" bIns="91425" anchor="t" anchorCtr="0">
            <a:noAutofit/>
          </a:bodyPr>
          <a:lstStyle/>
          <a:p>
            <a:pPr marL="457189" indent="-292093">
              <a:lnSpc>
                <a:spcPct val="115000"/>
              </a:lnSpc>
              <a:buClr>
                <a:srgbClr val="0000FF"/>
              </a:buClr>
              <a:buSzPts val="1000"/>
              <a:buFont typeface="Roboto"/>
              <a:buAutoNum type="arabicPeriod"/>
            </a:pPr>
            <a:r>
              <a:rPr lang="en-US" sz="1350">
                <a:solidFill>
                  <a:srgbClr val="0000FF"/>
                </a:solidFill>
                <a:latin typeface="Avenir"/>
                <a:ea typeface="Avenir"/>
                <a:cs typeface="Avenir"/>
                <a:sym typeface="Avenir"/>
              </a:rPr>
              <a:t>has features (columns)</a:t>
            </a:r>
            <a:endParaRPr sz="1350">
              <a:solidFill>
                <a:srgbClr val="0000FF"/>
              </a:solidFill>
              <a:latin typeface="Avenir"/>
              <a:ea typeface="Avenir"/>
              <a:cs typeface="Avenir"/>
              <a:sym typeface="Avenir"/>
            </a:endParaRPr>
          </a:p>
          <a:p>
            <a:pPr marL="457189" indent="-292093">
              <a:lnSpc>
                <a:spcPct val="115000"/>
              </a:lnSpc>
              <a:buClr>
                <a:srgbClr val="0000FF"/>
              </a:buClr>
              <a:buSzPts val="1000"/>
              <a:buFont typeface="Roboto"/>
              <a:buAutoNum type="arabicPeriod"/>
            </a:pPr>
            <a:r>
              <a:rPr lang="en-US" sz="1350">
                <a:solidFill>
                  <a:srgbClr val="0000FF"/>
                </a:solidFill>
                <a:latin typeface="Avenir"/>
                <a:ea typeface="Avenir"/>
                <a:cs typeface="Avenir"/>
                <a:sym typeface="Avenir"/>
              </a:rPr>
              <a:t>All records have same features</a:t>
            </a:r>
            <a:endParaRPr sz="1350">
              <a:solidFill>
                <a:srgbClr val="0000FF"/>
              </a:solidFill>
              <a:latin typeface="Avenir"/>
              <a:ea typeface="Avenir"/>
              <a:cs typeface="Avenir"/>
              <a:sym typeface="Avenir"/>
            </a:endParaRPr>
          </a:p>
          <a:p>
            <a:pPr marL="457189" indent="-292093">
              <a:lnSpc>
                <a:spcPct val="115000"/>
              </a:lnSpc>
              <a:buClr>
                <a:srgbClr val="0000FF"/>
              </a:buClr>
              <a:buSzPts val="1000"/>
              <a:buFont typeface="Roboto"/>
              <a:buAutoNum type="arabicPeriod"/>
            </a:pPr>
            <a:r>
              <a:rPr lang="en-US" sz="1350">
                <a:solidFill>
                  <a:srgbClr val="0000FF"/>
                </a:solidFill>
                <a:latin typeface="Avenir"/>
                <a:ea typeface="Avenir"/>
                <a:cs typeface="Avenir"/>
                <a:sym typeface="Avenir"/>
              </a:rPr>
              <a:t>Features maintain order across examples</a:t>
            </a:r>
            <a:endParaRPr sz="1350">
              <a:solidFill>
                <a:srgbClr val="0000FF"/>
              </a:solidFill>
              <a:latin typeface="Avenir"/>
              <a:ea typeface="Avenir"/>
              <a:cs typeface="Avenir"/>
              <a:sym typeface="Avenir"/>
            </a:endParaRPr>
          </a:p>
        </p:txBody>
      </p:sp>
      <p:sp>
        <p:nvSpPr>
          <p:cNvPr id="169" name="Google Shape;169;p9"/>
          <p:cNvSpPr txBox="1"/>
          <p:nvPr/>
        </p:nvSpPr>
        <p:spPr>
          <a:xfrm>
            <a:off x="2238487" y="5068063"/>
            <a:ext cx="1840800" cy="235200"/>
          </a:xfrm>
          <a:prstGeom prst="rect">
            <a:avLst/>
          </a:prstGeom>
          <a:noFill/>
          <a:ln>
            <a:noFill/>
          </a:ln>
        </p:spPr>
        <p:txBody>
          <a:bodyPr spcFirstLastPara="1" wrap="square" lIns="91425" tIns="91425" rIns="91425" bIns="91425" anchor="t" anchorCtr="0">
            <a:noAutofit/>
          </a:bodyPr>
          <a:lstStyle/>
          <a:p>
            <a:pPr algn="ctr"/>
            <a:r>
              <a:rPr lang="en-US" sz="800">
                <a:solidFill>
                  <a:schemeClr val="dk1"/>
                </a:solidFill>
                <a:latin typeface="Roboto"/>
                <a:ea typeface="Roboto"/>
                <a:cs typeface="Roboto"/>
                <a:sym typeface="Roboto"/>
              </a:rPr>
              <a:t>Boston Housing Price dataset</a:t>
            </a:r>
            <a:endParaRPr sz="800">
              <a:solidFill>
                <a:schemeClr val="dk1"/>
              </a:solidFill>
              <a:latin typeface="Roboto"/>
              <a:ea typeface="Roboto"/>
              <a:cs typeface="Roboto"/>
              <a:sym typeface="Roboto"/>
            </a:endParaRPr>
          </a:p>
        </p:txBody>
      </p:sp>
      <p:sp>
        <p:nvSpPr>
          <p:cNvPr id="6" name="Title 1"/>
          <p:cNvSpPr>
            <a:spLocks noGrp="1"/>
          </p:cNvSpPr>
          <p:nvPr>
            <p:ph type="title"/>
          </p:nvPr>
        </p:nvSpPr>
        <p:spPr>
          <a:xfrm>
            <a:off x="0" y="0"/>
            <a:ext cx="9144000" cy="728888"/>
          </a:xfrm>
        </p:spPr>
        <p:txBody>
          <a:bodyPr/>
          <a:lstStyle/>
          <a:p>
            <a:pPr algn="ctr"/>
            <a:r>
              <a:rPr lang="en-US" dirty="0">
                <a:solidFill>
                  <a:schemeClr val="dk1"/>
                </a:solidFill>
                <a:latin typeface="Avenir"/>
                <a:ea typeface="Avenir"/>
                <a:cs typeface="Avenir"/>
                <a:sym typeface="Avenir"/>
              </a:rPr>
              <a:t>Structured Data</a:t>
            </a:r>
          </a:p>
        </p:txBody>
      </p:sp>
    </p:spTree>
    <p:extLst>
      <p:ext uri="{BB962C8B-B14F-4D97-AF65-F5344CB8AC3E}">
        <p14:creationId xmlns:p14="http://schemas.microsoft.com/office/powerpoint/2010/main" val="39233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animEffect transition="in" filter="fade">
                                      <p:cBhvr>
                                        <p:cTn id="7" dur="1000"/>
                                        <p:tgtEl>
                                          <p:spTgt spid="1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
                                            <p:txEl>
                                              <p:pRg st="1" end="1"/>
                                            </p:txEl>
                                          </p:spTgt>
                                        </p:tgtEl>
                                        <p:attrNameLst>
                                          <p:attrName>style.visibility</p:attrName>
                                        </p:attrNameLst>
                                      </p:cBhvr>
                                      <p:to>
                                        <p:strVal val="visible"/>
                                      </p:to>
                                    </p:set>
                                    <p:animEffect transition="in" filter="fade">
                                      <p:cBhvr>
                                        <p:cTn id="12" dur="1000"/>
                                        <p:tgtEl>
                                          <p:spTgt spid="1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
                                            <p:txEl>
                                              <p:pRg st="2" end="2"/>
                                            </p:txEl>
                                          </p:spTgt>
                                        </p:tgtEl>
                                        <p:attrNameLst>
                                          <p:attrName>style.visibility</p:attrName>
                                        </p:attrNameLst>
                                      </p:cBhvr>
                                      <p:to>
                                        <p:strVal val="visible"/>
                                      </p:to>
                                    </p:set>
                                    <p:animEffect transition="in" filter="fade">
                                      <p:cBhvr>
                                        <p:cTn id="17" dur="1000"/>
                                        <p:tgtEl>
                                          <p:spTgt spid="1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AAD64-D171-676E-407D-4AF6C55A0C6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6CB8007-01D1-519E-B077-8224EC5715A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6235309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sequence models</a:t>
            </a:r>
          </a:p>
        </p:txBody>
      </p:sp>
      <p:sp>
        <p:nvSpPr>
          <p:cNvPr id="3" name="Content Placeholder 2"/>
          <p:cNvSpPr>
            <a:spLocks noGrp="1"/>
          </p:cNvSpPr>
          <p:nvPr>
            <p:ph idx="1"/>
          </p:nvPr>
        </p:nvSpPr>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88840" y="1162080"/>
              <a:ext cx="7982640" cy="3670560"/>
            </p14:xfrm>
          </p:contentPart>
        </mc:Choice>
        <mc:Fallback xmlns="">
          <p:pic>
            <p:nvPicPr>
              <p:cNvPr id="4" name="Ink 3"/>
              <p:cNvPicPr/>
              <p:nvPr/>
            </p:nvPicPr>
            <p:blipFill>
              <a:blip r:embed="rId3"/>
              <a:stretch>
                <a:fillRect/>
              </a:stretch>
            </p:blipFill>
            <p:spPr>
              <a:xfrm>
                <a:off x="879480" y="1152720"/>
                <a:ext cx="8001360" cy="3689280"/>
              </a:xfrm>
              <a:prstGeom prst="rect">
                <a:avLst/>
              </a:prstGeom>
            </p:spPr>
          </p:pic>
        </mc:Fallback>
      </mc:AlternateContent>
    </p:spTree>
    <p:extLst>
      <p:ext uri="{BB962C8B-B14F-4D97-AF65-F5344CB8AC3E}">
        <p14:creationId xmlns:p14="http://schemas.microsoft.com/office/powerpoint/2010/main" val="39062620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RNN</a:t>
            </a:r>
          </a:p>
        </p:txBody>
      </p:sp>
      <p:sp>
        <p:nvSpPr>
          <p:cNvPr id="3" name="Content Placeholder 2"/>
          <p:cNvSpPr>
            <a:spLocks noGrp="1"/>
          </p:cNvSpPr>
          <p:nvPr>
            <p:ph idx="1"/>
          </p:nvPr>
        </p:nvSpPr>
        <p:spPr>
          <a:xfrm>
            <a:off x="393519" y="1224733"/>
            <a:ext cx="6539126" cy="2106296"/>
          </a:xfrm>
        </p:spPr>
        <p:txBody>
          <a:bodyPr/>
          <a:lstStyle/>
          <a:p>
            <a:r>
              <a:rPr lang="en-IN" dirty="0"/>
              <a:t>What is RNN</a:t>
            </a:r>
          </a:p>
          <a:p>
            <a:r>
              <a:rPr lang="en-IN" dirty="0"/>
              <a:t>Forward and Back propagation in RNN</a:t>
            </a:r>
          </a:p>
          <a:p>
            <a:r>
              <a:rPr lang="en-IN" dirty="0"/>
              <a:t>Types of RNN</a:t>
            </a:r>
          </a:p>
          <a:p>
            <a:r>
              <a:rPr lang="en-IN" dirty="0"/>
              <a:t>Disadvantages of RNN</a:t>
            </a:r>
          </a:p>
          <a:p>
            <a:endParaRPr lang="en-IN" dirty="0"/>
          </a:p>
        </p:txBody>
      </p:sp>
    </p:spTree>
    <p:extLst>
      <p:ext uri="{BB962C8B-B14F-4D97-AF65-F5344CB8AC3E}">
        <p14:creationId xmlns:p14="http://schemas.microsoft.com/office/powerpoint/2010/main" val="18972905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RNN with single </a:t>
            </a:r>
            <a:r>
              <a:rPr lang="en-IN" dirty="0" err="1"/>
              <a:t>Neron</a:t>
            </a:r>
            <a:endParaRPr lang="en-IN" dirty="0"/>
          </a:p>
        </p:txBody>
      </p:sp>
      <p:sp>
        <p:nvSpPr>
          <p:cNvPr id="3" name="Content Placeholder 2"/>
          <p:cNvSpPr>
            <a:spLocks noGrp="1"/>
          </p:cNvSpPr>
          <p:nvPr>
            <p:ph idx="1"/>
          </p:nvPr>
        </p:nvSpPr>
        <p:spPr>
          <a:xfrm>
            <a:off x="442504" y="6180197"/>
            <a:ext cx="7886700" cy="579695"/>
          </a:xfrm>
        </p:spPr>
        <p:txBody>
          <a:bodyPr/>
          <a:lstStyle/>
          <a:p>
            <a:endParaRPr lang="en-IN" dirty="0"/>
          </a:p>
        </p:txBody>
      </p:sp>
      <p:pic>
        <p:nvPicPr>
          <p:cNvPr id="4" name="Picture 3"/>
          <p:cNvPicPr>
            <a:picLocks noChangeAspect="1"/>
          </p:cNvPicPr>
          <p:nvPr/>
        </p:nvPicPr>
        <p:blipFill>
          <a:blip r:embed="rId2"/>
          <a:stretch>
            <a:fillRect/>
          </a:stretch>
        </p:blipFill>
        <p:spPr>
          <a:xfrm>
            <a:off x="822969" y="2702500"/>
            <a:ext cx="6521614" cy="2832719"/>
          </a:xfrm>
          <a:prstGeom prst="rect">
            <a:avLst/>
          </a:prstGeom>
        </p:spPr>
      </p:pic>
      <p:sp>
        <p:nvSpPr>
          <p:cNvPr id="5" name="TextBox 4"/>
          <p:cNvSpPr txBox="1"/>
          <p:nvPr/>
        </p:nvSpPr>
        <p:spPr>
          <a:xfrm>
            <a:off x="106136" y="1272762"/>
            <a:ext cx="9135835" cy="923330"/>
          </a:xfrm>
          <a:prstGeom prst="rect">
            <a:avLst/>
          </a:prstGeom>
          <a:noFill/>
        </p:spPr>
        <p:txBody>
          <a:bodyPr wrap="square" rtlCol="0">
            <a:spAutoFit/>
          </a:bodyPr>
          <a:lstStyle/>
          <a:p>
            <a:r>
              <a:rPr lang="en-IN" b="1" dirty="0">
                <a:latin typeface="Helvetica Neue" panose="020B0604020202020204" charset="0"/>
              </a:rPr>
              <a:t>What is RNN</a:t>
            </a:r>
            <a:r>
              <a:rPr lang="en-IN" dirty="0">
                <a:latin typeface="Helvetica Neue" panose="020B0604020202020204" charset="0"/>
              </a:rPr>
              <a:t>:</a:t>
            </a:r>
          </a:p>
          <a:p>
            <a:r>
              <a:rPr lang="en-IN" dirty="0">
                <a:latin typeface="Helvetica Neue" panose="020B0604020202020204" charset="0"/>
              </a:rPr>
              <a:t>A recurrent neural </a:t>
            </a:r>
            <a:r>
              <a:rPr lang="en-US" dirty="0">
                <a:latin typeface="Helvetica Neue" panose="020B0604020202020204" charset="0"/>
              </a:rPr>
              <a:t>network looks very much like a feedforward neural network, except it also </a:t>
            </a:r>
            <a:r>
              <a:rPr lang="en-IN" dirty="0">
                <a:latin typeface="Helvetica Neue" panose="020B0604020202020204" charset="0"/>
              </a:rPr>
              <a:t>has connections pointing backward.</a:t>
            </a:r>
          </a:p>
        </p:txBody>
      </p:sp>
    </p:spTree>
    <p:extLst>
      <p:ext uri="{BB962C8B-B14F-4D97-AF65-F5344CB8AC3E}">
        <p14:creationId xmlns:p14="http://schemas.microsoft.com/office/powerpoint/2010/main" val="911360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RNN with </a:t>
            </a:r>
            <a:r>
              <a:rPr lang="en-IN"/>
              <a:t>multiple neurons </a:t>
            </a:r>
            <a:r>
              <a:rPr lang="en-IN" dirty="0"/>
              <a:t>in a layer</a:t>
            </a:r>
          </a:p>
        </p:txBody>
      </p:sp>
      <p:pic>
        <p:nvPicPr>
          <p:cNvPr id="4" name="Picture 3"/>
          <p:cNvPicPr>
            <a:picLocks noChangeAspect="1"/>
          </p:cNvPicPr>
          <p:nvPr/>
        </p:nvPicPr>
        <p:blipFill>
          <a:blip r:embed="rId2"/>
          <a:stretch>
            <a:fillRect/>
          </a:stretch>
        </p:blipFill>
        <p:spPr>
          <a:xfrm>
            <a:off x="311876" y="1119640"/>
            <a:ext cx="8392886" cy="3182679"/>
          </a:xfrm>
          <a:prstGeom prst="rect">
            <a:avLst/>
          </a:prstGeom>
        </p:spPr>
      </p:pic>
      <p:pic>
        <p:nvPicPr>
          <p:cNvPr id="5" name="Picture 4"/>
          <p:cNvPicPr>
            <a:picLocks noChangeAspect="1"/>
          </p:cNvPicPr>
          <p:nvPr/>
        </p:nvPicPr>
        <p:blipFill>
          <a:blip r:embed="rId3"/>
          <a:stretch>
            <a:fillRect/>
          </a:stretch>
        </p:blipFill>
        <p:spPr>
          <a:xfrm>
            <a:off x="842781" y="4572524"/>
            <a:ext cx="6013144" cy="775083"/>
          </a:xfrm>
          <a:prstGeom prst="rect">
            <a:avLst/>
          </a:prstGeom>
        </p:spPr>
      </p:pic>
    </p:spTree>
    <p:extLst>
      <p:ext uri="{BB962C8B-B14F-4D97-AF65-F5344CB8AC3E}">
        <p14:creationId xmlns:p14="http://schemas.microsoft.com/office/powerpoint/2010/main" val="18380024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RNN</a:t>
            </a:r>
          </a:p>
        </p:txBody>
      </p:sp>
      <p:pic>
        <p:nvPicPr>
          <p:cNvPr id="4" name="Picture 3"/>
          <p:cNvPicPr>
            <a:picLocks noChangeAspect="1"/>
          </p:cNvPicPr>
          <p:nvPr/>
        </p:nvPicPr>
        <p:blipFill rotWithShape="1">
          <a:blip r:embed="rId2"/>
          <a:srcRect r="75165"/>
          <a:stretch/>
        </p:blipFill>
        <p:spPr>
          <a:xfrm>
            <a:off x="5486047" y="3080470"/>
            <a:ext cx="1755595" cy="3300300"/>
          </a:xfrm>
          <a:prstGeom prst="rect">
            <a:avLst/>
          </a:prstGeom>
        </p:spPr>
      </p:pic>
      <p:sp>
        <p:nvSpPr>
          <p:cNvPr id="6" name="Rectangle 5"/>
          <p:cNvSpPr/>
          <p:nvPr/>
        </p:nvSpPr>
        <p:spPr>
          <a:xfrm>
            <a:off x="6123397" y="3454182"/>
            <a:ext cx="248786" cy="369332"/>
          </a:xfrm>
          <a:prstGeom prst="rect">
            <a:avLst/>
          </a:prstGeom>
        </p:spPr>
        <p:txBody>
          <a:bodyPr wrap="none">
            <a:spAutoFit/>
          </a:bodyPr>
          <a:lstStyle/>
          <a:p>
            <a:r>
              <a:rPr lang="en-IN" dirty="0">
                <a:latin typeface="Helvetica Neue" panose="020B0604020202020204" charset="0"/>
              </a:rPr>
              <a:t> </a:t>
            </a:r>
          </a:p>
        </p:txBody>
      </p:sp>
      <p:sp>
        <p:nvSpPr>
          <p:cNvPr id="7" name="TextBox 6"/>
          <p:cNvSpPr txBox="1"/>
          <p:nvPr/>
        </p:nvSpPr>
        <p:spPr>
          <a:xfrm>
            <a:off x="134085" y="959968"/>
            <a:ext cx="9135835" cy="1200329"/>
          </a:xfrm>
          <a:prstGeom prst="rect">
            <a:avLst/>
          </a:prstGeom>
          <a:noFill/>
        </p:spPr>
        <p:txBody>
          <a:bodyPr wrap="square" rtlCol="0">
            <a:spAutoFit/>
          </a:bodyPr>
          <a:lstStyle/>
          <a:p>
            <a:r>
              <a:rPr lang="en-IN" b="1" dirty="0">
                <a:latin typeface="Helvetica Neue" panose="020B0604020202020204" charset="0"/>
              </a:rPr>
              <a:t>What is RNN</a:t>
            </a:r>
            <a:r>
              <a:rPr lang="en-IN" dirty="0">
                <a:latin typeface="Helvetica Neue" panose="020B0604020202020204" charset="0"/>
              </a:rPr>
              <a:t>:</a:t>
            </a:r>
          </a:p>
          <a:p>
            <a:r>
              <a:rPr lang="en-IN" dirty="0">
                <a:latin typeface="Helvetica Neue" panose="020B0604020202020204" charset="0"/>
              </a:rPr>
              <a:t>A recurrent neural </a:t>
            </a:r>
            <a:r>
              <a:rPr lang="en-US" dirty="0">
                <a:latin typeface="Helvetica Neue" panose="020B0604020202020204" charset="0"/>
              </a:rPr>
              <a:t>network looks very much like a feedforward neural network, except it also </a:t>
            </a:r>
            <a:r>
              <a:rPr lang="en-IN" dirty="0">
                <a:latin typeface="Helvetica Neue" panose="020B0604020202020204" charset="0"/>
              </a:rPr>
              <a:t>has connections pointing backward.</a:t>
            </a:r>
          </a:p>
          <a:p>
            <a:endParaRPr lang="en-IN" dirty="0">
              <a:latin typeface="Helvetica Neue" panose="020B0604020202020204" charset="0"/>
            </a:endParaRPr>
          </a:p>
        </p:txBody>
      </p:sp>
      <p:sp>
        <p:nvSpPr>
          <p:cNvPr id="8" name="Rectangle 7">
            <a:extLst>
              <a:ext uri="{FF2B5EF4-FFF2-40B4-BE49-F238E27FC236}">
                <a16:creationId xmlns:a16="http://schemas.microsoft.com/office/drawing/2014/main" id="{28D64991-AFF8-8DA5-CE1F-E920306FD516}"/>
              </a:ext>
            </a:extLst>
          </p:cNvPr>
          <p:cNvSpPr/>
          <p:nvPr/>
        </p:nvSpPr>
        <p:spPr>
          <a:xfrm>
            <a:off x="1390261" y="3993501"/>
            <a:ext cx="1166327" cy="737119"/>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Arrow: Right 10">
            <a:extLst>
              <a:ext uri="{FF2B5EF4-FFF2-40B4-BE49-F238E27FC236}">
                <a16:creationId xmlns:a16="http://schemas.microsoft.com/office/drawing/2014/main" id="{F450FF6F-9FCB-CB99-4932-5ABE767B0813}"/>
              </a:ext>
            </a:extLst>
          </p:cNvPr>
          <p:cNvSpPr/>
          <p:nvPr/>
        </p:nvSpPr>
        <p:spPr>
          <a:xfrm rot="16200000">
            <a:off x="1480874" y="5199844"/>
            <a:ext cx="863804" cy="111967"/>
          </a:xfrm>
          <a:prstGeom prst="rightArrow">
            <a:avLst>
              <a:gd name="adj1" fmla="val 50000"/>
              <a:gd name="adj2" fmla="val 2419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AD59AA48-9D46-05E5-DEF0-AEBC6124E591}"/>
              </a:ext>
            </a:extLst>
          </p:cNvPr>
          <p:cNvSpPr/>
          <p:nvPr/>
        </p:nvSpPr>
        <p:spPr>
          <a:xfrm rot="16200000">
            <a:off x="1589782" y="3522305"/>
            <a:ext cx="737120" cy="111967"/>
          </a:xfrm>
          <a:prstGeom prst="rightArrow">
            <a:avLst>
              <a:gd name="adj1" fmla="val 50000"/>
              <a:gd name="adj2" fmla="val 2419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E969814D-702D-135B-A1D3-AC10056150B2}"/>
              </a:ext>
            </a:extLst>
          </p:cNvPr>
          <p:cNvSpPr txBox="1"/>
          <p:nvPr/>
        </p:nvSpPr>
        <p:spPr>
          <a:xfrm>
            <a:off x="1740293" y="5781035"/>
            <a:ext cx="344966" cy="461665"/>
          </a:xfrm>
          <a:prstGeom prst="rect">
            <a:avLst/>
          </a:prstGeom>
          <a:noFill/>
        </p:spPr>
        <p:txBody>
          <a:bodyPr wrap="none" rtlCol="0">
            <a:spAutoFit/>
          </a:bodyPr>
          <a:lstStyle/>
          <a:p>
            <a:r>
              <a:rPr lang="en-IN" sz="2400" dirty="0"/>
              <a:t>X</a:t>
            </a:r>
          </a:p>
        </p:txBody>
      </p:sp>
      <p:sp>
        <p:nvSpPr>
          <p:cNvPr id="14" name="TextBox 13">
            <a:extLst>
              <a:ext uri="{FF2B5EF4-FFF2-40B4-BE49-F238E27FC236}">
                <a16:creationId xmlns:a16="http://schemas.microsoft.com/office/drawing/2014/main" id="{5E34A1E5-B491-882B-AF9A-C8B2B0027004}"/>
              </a:ext>
            </a:extLst>
          </p:cNvPr>
          <p:cNvSpPr txBox="1"/>
          <p:nvPr/>
        </p:nvSpPr>
        <p:spPr>
          <a:xfrm>
            <a:off x="1740293" y="2500838"/>
            <a:ext cx="324128" cy="461665"/>
          </a:xfrm>
          <a:prstGeom prst="rect">
            <a:avLst/>
          </a:prstGeom>
          <a:noFill/>
        </p:spPr>
        <p:txBody>
          <a:bodyPr wrap="none" rtlCol="0">
            <a:spAutoFit/>
          </a:bodyPr>
          <a:lstStyle/>
          <a:p>
            <a:r>
              <a:rPr lang="en-IN" sz="2400" dirty="0"/>
              <a:t>y</a:t>
            </a:r>
          </a:p>
        </p:txBody>
      </p:sp>
      <p:sp>
        <p:nvSpPr>
          <p:cNvPr id="15" name="TextBox 14">
            <a:extLst>
              <a:ext uri="{FF2B5EF4-FFF2-40B4-BE49-F238E27FC236}">
                <a16:creationId xmlns:a16="http://schemas.microsoft.com/office/drawing/2014/main" id="{9E48A728-749C-D3D5-FCEB-04F876B792F9}"/>
              </a:ext>
            </a:extLst>
          </p:cNvPr>
          <p:cNvSpPr txBox="1"/>
          <p:nvPr/>
        </p:nvSpPr>
        <p:spPr>
          <a:xfrm>
            <a:off x="234848" y="6115514"/>
            <a:ext cx="3010889" cy="369332"/>
          </a:xfrm>
          <a:prstGeom prst="rect">
            <a:avLst/>
          </a:prstGeom>
          <a:noFill/>
        </p:spPr>
        <p:txBody>
          <a:bodyPr wrap="none" rtlCol="0">
            <a:spAutoFit/>
          </a:bodyPr>
          <a:lstStyle/>
          <a:p>
            <a:r>
              <a:rPr lang="en-IN" dirty="0"/>
              <a:t>Feed Forward Neural Network</a:t>
            </a:r>
          </a:p>
        </p:txBody>
      </p:sp>
      <p:sp>
        <p:nvSpPr>
          <p:cNvPr id="16" name="TextBox 15">
            <a:extLst>
              <a:ext uri="{FF2B5EF4-FFF2-40B4-BE49-F238E27FC236}">
                <a16:creationId xmlns:a16="http://schemas.microsoft.com/office/drawing/2014/main" id="{D34A9AD8-D6F7-ED24-24A0-FEE4BA186350}"/>
              </a:ext>
            </a:extLst>
          </p:cNvPr>
          <p:cNvSpPr txBox="1"/>
          <p:nvPr/>
        </p:nvSpPr>
        <p:spPr>
          <a:xfrm>
            <a:off x="4753238" y="6058034"/>
            <a:ext cx="2650469" cy="369332"/>
          </a:xfrm>
          <a:prstGeom prst="rect">
            <a:avLst/>
          </a:prstGeom>
          <a:noFill/>
        </p:spPr>
        <p:txBody>
          <a:bodyPr wrap="none" rtlCol="0">
            <a:spAutoFit/>
          </a:bodyPr>
          <a:lstStyle/>
          <a:p>
            <a:r>
              <a:rPr lang="en-IN" dirty="0"/>
              <a:t>Recurrent Neural Network</a:t>
            </a:r>
          </a:p>
        </p:txBody>
      </p:sp>
    </p:spTree>
    <p:extLst>
      <p:ext uri="{BB962C8B-B14F-4D97-AF65-F5344CB8AC3E}">
        <p14:creationId xmlns:p14="http://schemas.microsoft.com/office/powerpoint/2010/main" val="37937073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A9BF2-36F3-7277-B4D2-C94BA623C56D}"/>
              </a:ext>
            </a:extLst>
          </p:cNvPr>
          <p:cNvSpPr>
            <a:spLocks noGrp="1"/>
          </p:cNvSpPr>
          <p:nvPr>
            <p:ph type="title"/>
          </p:nvPr>
        </p:nvSpPr>
        <p:spPr/>
        <p:txBody>
          <a:bodyPr/>
          <a:lstStyle/>
          <a:p>
            <a:r>
              <a:rPr lang="en-IN" dirty="0"/>
              <a:t>Notation</a:t>
            </a:r>
          </a:p>
        </p:txBody>
      </p:sp>
      <p:sp>
        <p:nvSpPr>
          <p:cNvPr id="3" name="Content Placeholder 2">
            <a:extLst>
              <a:ext uri="{FF2B5EF4-FFF2-40B4-BE49-F238E27FC236}">
                <a16:creationId xmlns:a16="http://schemas.microsoft.com/office/drawing/2014/main" id="{D44A2496-4AF7-C27E-83B0-19C36A1F09EF}"/>
              </a:ext>
            </a:extLst>
          </p:cNvPr>
          <p:cNvSpPr>
            <a:spLocks noGrp="1"/>
          </p:cNvSpPr>
          <p:nvPr>
            <p:ph idx="1"/>
          </p:nvPr>
        </p:nvSpPr>
        <p:spPr>
          <a:xfrm>
            <a:off x="1541184" y="1411902"/>
            <a:ext cx="3142783" cy="622728"/>
          </a:xfrm>
        </p:spPr>
        <p:txBody>
          <a:bodyPr>
            <a:normAutofit/>
          </a:bodyPr>
          <a:lstStyle/>
          <a:p>
            <a:pPr marL="0" indent="0">
              <a:buNone/>
            </a:pPr>
            <a:r>
              <a:rPr lang="en-IN" dirty="0"/>
              <a:t>I  love  this  movie</a:t>
            </a:r>
          </a:p>
          <a:p>
            <a:pPr marL="0" indent="0">
              <a:buNone/>
            </a:pPr>
            <a:endParaRPr lang="en-IN" dirty="0"/>
          </a:p>
        </p:txBody>
      </p:sp>
      <p:cxnSp>
        <p:nvCxnSpPr>
          <p:cNvPr id="5" name="Straight Arrow Connector 4">
            <a:extLst>
              <a:ext uri="{FF2B5EF4-FFF2-40B4-BE49-F238E27FC236}">
                <a16:creationId xmlns:a16="http://schemas.microsoft.com/office/drawing/2014/main" id="{AB7FF6C8-F1F7-1944-4651-16E75A9A5EC2}"/>
              </a:ext>
            </a:extLst>
          </p:cNvPr>
          <p:cNvCxnSpPr/>
          <p:nvPr/>
        </p:nvCxnSpPr>
        <p:spPr>
          <a:xfrm>
            <a:off x="1679510" y="2136710"/>
            <a:ext cx="0" cy="737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32C649D-620E-4FA3-4B11-564E15E19F08}"/>
              </a:ext>
            </a:extLst>
          </p:cNvPr>
          <p:cNvCxnSpPr>
            <a:cxnSpLocks/>
          </p:cNvCxnSpPr>
          <p:nvPr/>
        </p:nvCxnSpPr>
        <p:spPr>
          <a:xfrm>
            <a:off x="2310885" y="2123861"/>
            <a:ext cx="0" cy="700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DDF27D0-095F-BD5A-E8D1-5F27ACA47B9B}"/>
              </a:ext>
            </a:extLst>
          </p:cNvPr>
          <p:cNvSpPr txBox="1"/>
          <p:nvPr/>
        </p:nvSpPr>
        <p:spPr>
          <a:xfrm>
            <a:off x="1477371" y="3158412"/>
            <a:ext cx="404278" cy="400110"/>
          </a:xfrm>
          <a:prstGeom prst="rect">
            <a:avLst/>
          </a:prstGeom>
          <a:noFill/>
        </p:spPr>
        <p:txBody>
          <a:bodyPr wrap="none" rtlCol="0">
            <a:spAutoFit/>
          </a:bodyPr>
          <a:lstStyle/>
          <a:p>
            <a:r>
              <a:rPr lang="en-IN" sz="2000" dirty="0"/>
              <a:t>X</a:t>
            </a:r>
            <a:r>
              <a:rPr lang="en-IN" sz="2000" baseline="-25000" dirty="0"/>
              <a:t>0</a:t>
            </a:r>
          </a:p>
        </p:txBody>
      </p:sp>
      <p:sp>
        <p:nvSpPr>
          <p:cNvPr id="9" name="TextBox 8">
            <a:extLst>
              <a:ext uri="{FF2B5EF4-FFF2-40B4-BE49-F238E27FC236}">
                <a16:creationId xmlns:a16="http://schemas.microsoft.com/office/drawing/2014/main" id="{670D636D-369B-E3B7-F006-475D044577C7}"/>
              </a:ext>
            </a:extLst>
          </p:cNvPr>
          <p:cNvSpPr txBox="1"/>
          <p:nvPr/>
        </p:nvSpPr>
        <p:spPr>
          <a:xfrm>
            <a:off x="2102509" y="3158412"/>
            <a:ext cx="472735" cy="400110"/>
          </a:xfrm>
          <a:prstGeom prst="rect">
            <a:avLst/>
          </a:prstGeom>
          <a:noFill/>
        </p:spPr>
        <p:txBody>
          <a:bodyPr wrap="square" rtlCol="0">
            <a:spAutoFit/>
          </a:bodyPr>
          <a:lstStyle/>
          <a:p>
            <a:r>
              <a:rPr lang="en-IN" sz="2000" dirty="0"/>
              <a:t>X</a:t>
            </a:r>
            <a:r>
              <a:rPr lang="en-IN" sz="2000" baseline="-25000" dirty="0"/>
              <a:t>1</a:t>
            </a:r>
          </a:p>
        </p:txBody>
      </p:sp>
      <p:sp>
        <p:nvSpPr>
          <p:cNvPr id="10" name="TextBox 9">
            <a:extLst>
              <a:ext uri="{FF2B5EF4-FFF2-40B4-BE49-F238E27FC236}">
                <a16:creationId xmlns:a16="http://schemas.microsoft.com/office/drawing/2014/main" id="{B14C8999-3E39-C2FB-7140-62CF80B281FD}"/>
              </a:ext>
            </a:extLst>
          </p:cNvPr>
          <p:cNvSpPr txBox="1"/>
          <p:nvPr/>
        </p:nvSpPr>
        <p:spPr>
          <a:xfrm>
            <a:off x="2954705" y="3158412"/>
            <a:ext cx="472735" cy="400110"/>
          </a:xfrm>
          <a:prstGeom prst="rect">
            <a:avLst/>
          </a:prstGeom>
          <a:noFill/>
        </p:spPr>
        <p:txBody>
          <a:bodyPr wrap="square" rtlCol="0">
            <a:spAutoFit/>
          </a:bodyPr>
          <a:lstStyle/>
          <a:p>
            <a:r>
              <a:rPr lang="en-IN" sz="2000" dirty="0"/>
              <a:t>X</a:t>
            </a:r>
            <a:r>
              <a:rPr lang="en-IN" sz="2000" baseline="-25000" dirty="0"/>
              <a:t>2</a:t>
            </a:r>
          </a:p>
        </p:txBody>
      </p:sp>
      <p:sp>
        <p:nvSpPr>
          <p:cNvPr id="11" name="TextBox 10">
            <a:extLst>
              <a:ext uri="{FF2B5EF4-FFF2-40B4-BE49-F238E27FC236}">
                <a16:creationId xmlns:a16="http://schemas.microsoft.com/office/drawing/2014/main" id="{3F17AB10-881F-8A17-0B12-98F23CE07682}"/>
              </a:ext>
            </a:extLst>
          </p:cNvPr>
          <p:cNvSpPr txBox="1"/>
          <p:nvPr/>
        </p:nvSpPr>
        <p:spPr>
          <a:xfrm>
            <a:off x="3937529" y="3158412"/>
            <a:ext cx="472735" cy="400110"/>
          </a:xfrm>
          <a:prstGeom prst="rect">
            <a:avLst/>
          </a:prstGeom>
          <a:noFill/>
        </p:spPr>
        <p:txBody>
          <a:bodyPr wrap="square" rtlCol="0">
            <a:spAutoFit/>
          </a:bodyPr>
          <a:lstStyle/>
          <a:p>
            <a:r>
              <a:rPr lang="en-IN" sz="2000" dirty="0"/>
              <a:t>X</a:t>
            </a:r>
            <a:r>
              <a:rPr lang="en-IN" sz="2000" baseline="-25000" dirty="0"/>
              <a:t>3</a:t>
            </a:r>
          </a:p>
        </p:txBody>
      </p:sp>
      <p:cxnSp>
        <p:nvCxnSpPr>
          <p:cNvPr id="12" name="Straight Arrow Connector 11">
            <a:extLst>
              <a:ext uri="{FF2B5EF4-FFF2-40B4-BE49-F238E27FC236}">
                <a16:creationId xmlns:a16="http://schemas.microsoft.com/office/drawing/2014/main" id="{BEB6484F-20FF-3EC3-69A4-FEC20B327EAB}"/>
              </a:ext>
            </a:extLst>
          </p:cNvPr>
          <p:cNvCxnSpPr>
            <a:cxnSpLocks/>
          </p:cNvCxnSpPr>
          <p:nvPr/>
        </p:nvCxnSpPr>
        <p:spPr>
          <a:xfrm>
            <a:off x="3112575" y="2136710"/>
            <a:ext cx="0" cy="697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C4137AF-6136-67DA-9569-4577D420C6B5}"/>
              </a:ext>
            </a:extLst>
          </p:cNvPr>
          <p:cNvCxnSpPr>
            <a:cxnSpLocks/>
          </p:cNvCxnSpPr>
          <p:nvPr/>
        </p:nvCxnSpPr>
        <p:spPr>
          <a:xfrm>
            <a:off x="4086069" y="2160205"/>
            <a:ext cx="0" cy="690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AFD6480F-21F8-7DA0-FF2A-1F621271DFD3}"/>
              </a:ext>
            </a:extLst>
          </p:cNvPr>
          <p:cNvPicPr>
            <a:picLocks noChangeAspect="1"/>
          </p:cNvPicPr>
          <p:nvPr/>
        </p:nvPicPr>
        <p:blipFill rotWithShape="1">
          <a:blip r:embed="rId2"/>
          <a:srcRect r="75165"/>
          <a:stretch/>
        </p:blipFill>
        <p:spPr>
          <a:xfrm>
            <a:off x="6362737" y="2347459"/>
            <a:ext cx="1755595" cy="3300300"/>
          </a:xfrm>
          <a:prstGeom prst="rect">
            <a:avLst/>
          </a:prstGeom>
        </p:spPr>
      </p:pic>
      <p:sp>
        <p:nvSpPr>
          <p:cNvPr id="19" name="TextBox 18">
            <a:extLst>
              <a:ext uri="{FF2B5EF4-FFF2-40B4-BE49-F238E27FC236}">
                <a16:creationId xmlns:a16="http://schemas.microsoft.com/office/drawing/2014/main" id="{D073B796-8477-54B8-6CFA-10C5F6408F95}"/>
              </a:ext>
            </a:extLst>
          </p:cNvPr>
          <p:cNvSpPr txBox="1"/>
          <p:nvPr/>
        </p:nvSpPr>
        <p:spPr>
          <a:xfrm>
            <a:off x="1477371" y="3797554"/>
            <a:ext cx="371512" cy="400110"/>
          </a:xfrm>
          <a:prstGeom prst="rect">
            <a:avLst/>
          </a:prstGeom>
          <a:noFill/>
        </p:spPr>
        <p:txBody>
          <a:bodyPr wrap="none" rtlCol="0">
            <a:spAutoFit/>
          </a:bodyPr>
          <a:lstStyle/>
          <a:p>
            <a:r>
              <a:rPr lang="en-IN" sz="2000" dirty="0" err="1"/>
              <a:t>X</a:t>
            </a:r>
            <a:r>
              <a:rPr lang="en-IN" sz="2000" baseline="-25000" dirty="0" err="1"/>
              <a:t>t</a:t>
            </a:r>
            <a:endParaRPr lang="en-IN" sz="2000" baseline="-25000" dirty="0"/>
          </a:p>
        </p:txBody>
      </p:sp>
      <p:sp>
        <p:nvSpPr>
          <p:cNvPr id="20" name="TextBox 19">
            <a:extLst>
              <a:ext uri="{FF2B5EF4-FFF2-40B4-BE49-F238E27FC236}">
                <a16:creationId xmlns:a16="http://schemas.microsoft.com/office/drawing/2014/main" id="{02A2D49D-BABD-8F53-2957-6D5ABA8FF6C4}"/>
              </a:ext>
            </a:extLst>
          </p:cNvPr>
          <p:cNvSpPr txBox="1"/>
          <p:nvPr/>
        </p:nvSpPr>
        <p:spPr>
          <a:xfrm>
            <a:off x="2102509" y="3797554"/>
            <a:ext cx="575377" cy="400110"/>
          </a:xfrm>
          <a:prstGeom prst="rect">
            <a:avLst/>
          </a:prstGeom>
          <a:noFill/>
        </p:spPr>
        <p:txBody>
          <a:bodyPr wrap="square" rtlCol="0">
            <a:spAutoFit/>
          </a:bodyPr>
          <a:lstStyle/>
          <a:p>
            <a:r>
              <a:rPr lang="en-IN" sz="2000" dirty="0"/>
              <a:t>X</a:t>
            </a:r>
            <a:r>
              <a:rPr lang="en-IN" sz="2000" baseline="-25000" dirty="0"/>
              <a:t>t+1</a:t>
            </a:r>
          </a:p>
        </p:txBody>
      </p:sp>
      <p:sp>
        <p:nvSpPr>
          <p:cNvPr id="21" name="TextBox 20">
            <a:extLst>
              <a:ext uri="{FF2B5EF4-FFF2-40B4-BE49-F238E27FC236}">
                <a16:creationId xmlns:a16="http://schemas.microsoft.com/office/drawing/2014/main" id="{5BCAB002-796A-03E3-7618-DC9D52B8EE3A}"/>
              </a:ext>
            </a:extLst>
          </p:cNvPr>
          <p:cNvSpPr txBox="1"/>
          <p:nvPr/>
        </p:nvSpPr>
        <p:spPr>
          <a:xfrm>
            <a:off x="2954705" y="3797554"/>
            <a:ext cx="575377" cy="400110"/>
          </a:xfrm>
          <a:prstGeom prst="rect">
            <a:avLst/>
          </a:prstGeom>
          <a:noFill/>
        </p:spPr>
        <p:txBody>
          <a:bodyPr wrap="square" rtlCol="0">
            <a:spAutoFit/>
          </a:bodyPr>
          <a:lstStyle/>
          <a:p>
            <a:r>
              <a:rPr lang="en-IN" sz="2000" dirty="0"/>
              <a:t>X</a:t>
            </a:r>
            <a:r>
              <a:rPr lang="en-IN" sz="2000" baseline="-25000" dirty="0"/>
              <a:t>t+2</a:t>
            </a:r>
          </a:p>
        </p:txBody>
      </p:sp>
      <p:sp>
        <p:nvSpPr>
          <p:cNvPr id="22" name="TextBox 21">
            <a:extLst>
              <a:ext uri="{FF2B5EF4-FFF2-40B4-BE49-F238E27FC236}">
                <a16:creationId xmlns:a16="http://schemas.microsoft.com/office/drawing/2014/main" id="{7202B254-83C8-8377-02CA-CB704E924405}"/>
              </a:ext>
            </a:extLst>
          </p:cNvPr>
          <p:cNvSpPr txBox="1"/>
          <p:nvPr/>
        </p:nvSpPr>
        <p:spPr>
          <a:xfrm>
            <a:off x="3937529" y="3797554"/>
            <a:ext cx="634471" cy="400110"/>
          </a:xfrm>
          <a:prstGeom prst="rect">
            <a:avLst/>
          </a:prstGeom>
          <a:noFill/>
        </p:spPr>
        <p:txBody>
          <a:bodyPr wrap="square" rtlCol="0">
            <a:spAutoFit/>
          </a:bodyPr>
          <a:lstStyle/>
          <a:p>
            <a:r>
              <a:rPr lang="en-IN" sz="2000" dirty="0"/>
              <a:t>X</a:t>
            </a:r>
            <a:r>
              <a:rPr lang="en-IN" sz="2000" baseline="-25000" dirty="0"/>
              <a:t>t+3</a:t>
            </a:r>
          </a:p>
        </p:txBody>
      </p:sp>
    </p:spTree>
    <p:extLst>
      <p:ext uri="{BB962C8B-B14F-4D97-AF65-F5344CB8AC3E}">
        <p14:creationId xmlns:p14="http://schemas.microsoft.com/office/powerpoint/2010/main" val="4069528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RNN</a:t>
            </a:r>
          </a:p>
        </p:txBody>
      </p:sp>
      <p:pic>
        <p:nvPicPr>
          <p:cNvPr id="4" name="Picture 3"/>
          <p:cNvPicPr>
            <a:picLocks noChangeAspect="1"/>
          </p:cNvPicPr>
          <p:nvPr/>
        </p:nvPicPr>
        <p:blipFill>
          <a:blip r:embed="rId2"/>
          <a:stretch>
            <a:fillRect/>
          </a:stretch>
        </p:blipFill>
        <p:spPr>
          <a:xfrm>
            <a:off x="1037399" y="2300084"/>
            <a:ext cx="7069201" cy="3300300"/>
          </a:xfrm>
          <a:prstGeom prst="rect">
            <a:avLst/>
          </a:prstGeom>
        </p:spPr>
      </p:pic>
      <p:sp>
        <p:nvSpPr>
          <p:cNvPr id="6" name="Rectangle 5"/>
          <p:cNvSpPr/>
          <p:nvPr/>
        </p:nvSpPr>
        <p:spPr>
          <a:xfrm>
            <a:off x="4453217" y="3244334"/>
            <a:ext cx="248786" cy="369332"/>
          </a:xfrm>
          <a:prstGeom prst="rect">
            <a:avLst/>
          </a:prstGeom>
        </p:spPr>
        <p:txBody>
          <a:bodyPr wrap="none">
            <a:spAutoFit/>
          </a:bodyPr>
          <a:lstStyle/>
          <a:p>
            <a:r>
              <a:rPr lang="en-IN" dirty="0">
                <a:latin typeface="Helvetica Neue" panose="020B0604020202020204" charset="0"/>
              </a:rPr>
              <a:t> </a:t>
            </a:r>
          </a:p>
        </p:txBody>
      </p:sp>
      <p:sp>
        <p:nvSpPr>
          <p:cNvPr id="7" name="TextBox 6"/>
          <p:cNvSpPr txBox="1"/>
          <p:nvPr/>
        </p:nvSpPr>
        <p:spPr>
          <a:xfrm>
            <a:off x="134085" y="959968"/>
            <a:ext cx="9135835" cy="923330"/>
          </a:xfrm>
          <a:prstGeom prst="rect">
            <a:avLst/>
          </a:prstGeom>
          <a:noFill/>
        </p:spPr>
        <p:txBody>
          <a:bodyPr wrap="square" rtlCol="0">
            <a:spAutoFit/>
          </a:bodyPr>
          <a:lstStyle/>
          <a:p>
            <a:r>
              <a:rPr lang="en-IN" b="1" dirty="0">
                <a:latin typeface="Helvetica Neue" panose="020B0604020202020204" charset="0"/>
              </a:rPr>
              <a:t>What is RNN</a:t>
            </a:r>
            <a:r>
              <a:rPr lang="en-IN" dirty="0">
                <a:latin typeface="Helvetica Neue" panose="020B0604020202020204" charset="0"/>
              </a:rPr>
              <a:t>:</a:t>
            </a:r>
          </a:p>
          <a:p>
            <a:r>
              <a:rPr lang="en-IN" dirty="0">
                <a:latin typeface="Helvetica Neue" panose="020B0604020202020204" charset="0"/>
              </a:rPr>
              <a:t>A recurrent neural </a:t>
            </a:r>
            <a:r>
              <a:rPr lang="en-US" dirty="0">
                <a:latin typeface="Helvetica Neue" panose="020B0604020202020204" charset="0"/>
              </a:rPr>
              <a:t>network looks very much like a feedforward neural network, except it also </a:t>
            </a:r>
            <a:r>
              <a:rPr lang="en-IN" dirty="0">
                <a:latin typeface="Helvetica Neue" panose="020B0604020202020204" charset="0"/>
              </a:rPr>
              <a:t>has connections pointing backward.</a:t>
            </a:r>
          </a:p>
        </p:txBody>
      </p:sp>
    </p:spTree>
    <p:extLst>
      <p:ext uri="{BB962C8B-B14F-4D97-AF65-F5344CB8AC3E}">
        <p14:creationId xmlns:p14="http://schemas.microsoft.com/office/powerpoint/2010/main" val="42260741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RNN Applications</a:t>
            </a:r>
          </a:p>
        </p:txBody>
      </p:sp>
      <p:pic>
        <p:nvPicPr>
          <p:cNvPr id="3" name="Picture 2"/>
          <p:cNvPicPr>
            <a:picLocks noChangeAspect="1"/>
          </p:cNvPicPr>
          <p:nvPr/>
        </p:nvPicPr>
        <p:blipFill>
          <a:blip r:embed="rId2"/>
          <a:stretch>
            <a:fillRect/>
          </a:stretch>
        </p:blipFill>
        <p:spPr>
          <a:xfrm>
            <a:off x="355334" y="2899597"/>
            <a:ext cx="2726224" cy="2694043"/>
          </a:xfrm>
          <a:prstGeom prst="rect">
            <a:avLst/>
          </a:prstGeom>
        </p:spPr>
      </p:pic>
      <p:pic>
        <p:nvPicPr>
          <p:cNvPr id="4" name="Picture 3"/>
          <p:cNvPicPr>
            <a:picLocks noChangeAspect="1"/>
          </p:cNvPicPr>
          <p:nvPr/>
        </p:nvPicPr>
        <p:blipFill>
          <a:blip r:embed="rId3"/>
          <a:stretch>
            <a:fillRect/>
          </a:stretch>
        </p:blipFill>
        <p:spPr>
          <a:xfrm>
            <a:off x="5652879" y="3158964"/>
            <a:ext cx="3372662" cy="2074737"/>
          </a:xfrm>
          <a:prstGeom prst="rect">
            <a:avLst/>
          </a:prstGeom>
        </p:spPr>
      </p:pic>
      <p:pic>
        <p:nvPicPr>
          <p:cNvPr id="5" name="Picture 4"/>
          <p:cNvPicPr>
            <a:picLocks noChangeAspect="1"/>
          </p:cNvPicPr>
          <p:nvPr/>
        </p:nvPicPr>
        <p:blipFill>
          <a:blip r:embed="rId4"/>
          <a:stretch>
            <a:fillRect/>
          </a:stretch>
        </p:blipFill>
        <p:spPr>
          <a:xfrm>
            <a:off x="3526269" y="2674717"/>
            <a:ext cx="2126610" cy="3468938"/>
          </a:xfrm>
          <a:prstGeom prst="rect">
            <a:avLst/>
          </a:prstGeom>
        </p:spPr>
      </p:pic>
      <p:sp>
        <p:nvSpPr>
          <p:cNvPr id="6" name="TextBox 5">
            <a:extLst>
              <a:ext uri="{FF2B5EF4-FFF2-40B4-BE49-F238E27FC236}">
                <a16:creationId xmlns:a16="http://schemas.microsoft.com/office/drawing/2014/main" id="{7AC6ACED-02A0-FD41-F41B-D29654FA8715}"/>
              </a:ext>
            </a:extLst>
          </p:cNvPr>
          <p:cNvSpPr txBox="1"/>
          <p:nvPr/>
        </p:nvSpPr>
        <p:spPr>
          <a:xfrm>
            <a:off x="513183" y="1390709"/>
            <a:ext cx="1375569" cy="369332"/>
          </a:xfrm>
          <a:prstGeom prst="rect">
            <a:avLst/>
          </a:prstGeom>
          <a:noFill/>
        </p:spPr>
        <p:txBody>
          <a:bodyPr wrap="none" rtlCol="0">
            <a:spAutoFit/>
          </a:bodyPr>
          <a:lstStyle/>
          <a:p>
            <a:r>
              <a:rPr lang="en-IN" dirty="0"/>
              <a:t>Many to one</a:t>
            </a:r>
          </a:p>
        </p:txBody>
      </p:sp>
      <p:sp>
        <p:nvSpPr>
          <p:cNvPr id="7" name="TextBox 6">
            <a:extLst>
              <a:ext uri="{FF2B5EF4-FFF2-40B4-BE49-F238E27FC236}">
                <a16:creationId xmlns:a16="http://schemas.microsoft.com/office/drawing/2014/main" id="{79AEA6AC-0A6C-D2A6-7AE5-D999AE3EE365}"/>
              </a:ext>
            </a:extLst>
          </p:cNvPr>
          <p:cNvSpPr txBox="1"/>
          <p:nvPr/>
        </p:nvSpPr>
        <p:spPr>
          <a:xfrm>
            <a:off x="4122254" y="1390709"/>
            <a:ext cx="1406026" cy="369332"/>
          </a:xfrm>
          <a:prstGeom prst="rect">
            <a:avLst/>
          </a:prstGeom>
          <a:noFill/>
        </p:spPr>
        <p:txBody>
          <a:bodyPr wrap="none" rtlCol="0">
            <a:spAutoFit/>
          </a:bodyPr>
          <a:lstStyle/>
          <a:p>
            <a:r>
              <a:rPr lang="en-IN" dirty="0"/>
              <a:t>One to Many</a:t>
            </a:r>
          </a:p>
        </p:txBody>
      </p:sp>
      <p:cxnSp>
        <p:nvCxnSpPr>
          <p:cNvPr id="9" name="Straight Connector 8">
            <a:extLst>
              <a:ext uri="{FF2B5EF4-FFF2-40B4-BE49-F238E27FC236}">
                <a16:creationId xmlns:a16="http://schemas.microsoft.com/office/drawing/2014/main" id="{D7776317-9BC1-86DA-E8B4-1A6861234EA2}"/>
              </a:ext>
            </a:extLst>
          </p:cNvPr>
          <p:cNvCxnSpPr/>
          <p:nvPr/>
        </p:nvCxnSpPr>
        <p:spPr>
          <a:xfrm flipH="1">
            <a:off x="3303037" y="1082351"/>
            <a:ext cx="74645" cy="5691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904F2C-C565-8EE2-059A-95303A46E777}"/>
              </a:ext>
            </a:extLst>
          </p:cNvPr>
          <p:cNvCxnSpPr/>
          <p:nvPr/>
        </p:nvCxnSpPr>
        <p:spPr>
          <a:xfrm>
            <a:off x="5766318" y="933061"/>
            <a:ext cx="0" cy="592493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77F0E5-8B26-EE55-2CC0-BD6B3E4A9EC4}"/>
              </a:ext>
            </a:extLst>
          </p:cNvPr>
          <p:cNvSpPr txBox="1"/>
          <p:nvPr/>
        </p:nvSpPr>
        <p:spPr>
          <a:xfrm>
            <a:off x="6688144" y="1390709"/>
            <a:ext cx="1546001" cy="369332"/>
          </a:xfrm>
          <a:prstGeom prst="rect">
            <a:avLst/>
          </a:prstGeom>
          <a:noFill/>
        </p:spPr>
        <p:txBody>
          <a:bodyPr wrap="none" rtlCol="0">
            <a:spAutoFit/>
          </a:bodyPr>
          <a:lstStyle/>
          <a:p>
            <a:r>
              <a:rPr lang="en-IN" dirty="0"/>
              <a:t>Many to Many</a:t>
            </a:r>
          </a:p>
        </p:txBody>
      </p:sp>
    </p:spTree>
    <p:extLst>
      <p:ext uri="{BB962C8B-B14F-4D97-AF65-F5344CB8AC3E}">
        <p14:creationId xmlns:p14="http://schemas.microsoft.com/office/powerpoint/2010/main" val="39372325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6221-CBFF-D52D-AD15-104528066CD1}"/>
              </a:ext>
            </a:extLst>
          </p:cNvPr>
          <p:cNvSpPr>
            <a:spLocks noGrp="1"/>
          </p:cNvSpPr>
          <p:nvPr>
            <p:ph type="title"/>
          </p:nvPr>
        </p:nvSpPr>
        <p:spPr/>
        <p:txBody>
          <a:bodyPr/>
          <a:lstStyle/>
          <a:p>
            <a:r>
              <a:rPr lang="en-IN" dirty="0"/>
              <a:t>Forward </a:t>
            </a:r>
            <a:r>
              <a:rPr lang="en-IN" dirty="0" err="1"/>
              <a:t>propogation</a:t>
            </a:r>
            <a:r>
              <a:rPr lang="en-IN" dirty="0"/>
              <a:t> </a:t>
            </a:r>
          </a:p>
        </p:txBody>
      </p:sp>
      <p:sp>
        <p:nvSpPr>
          <p:cNvPr id="5" name="TextBox 4">
            <a:extLst>
              <a:ext uri="{FF2B5EF4-FFF2-40B4-BE49-F238E27FC236}">
                <a16:creationId xmlns:a16="http://schemas.microsoft.com/office/drawing/2014/main" id="{E7E96B95-4A4E-406B-661D-F04653FFC191}"/>
              </a:ext>
            </a:extLst>
          </p:cNvPr>
          <p:cNvSpPr txBox="1"/>
          <p:nvPr/>
        </p:nvSpPr>
        <p:spPr>
          <a:xfrm>
            <a:off x="1371599" y="3023118"/>
            <a:ext cx="839755" cy="662474"/>
          </a:xfrm>
          <a:prstGeom prst="rect">
            <a:avLst/>
          </a:prstGeom>
          <a:solidFill>
            <a:schemeClr val="accent4">
              <a:lumMod val="60000"/>
              <a:lumOff val="40000"/>
            </a:schemeClr>
          </a:solidFill>
          <a:ln>
            <a:solidFill>
              <a:schemeClr val="tx1"/>
            </a:solidFill>
          </a:ln>
        </p:spPr>
        <p:txBody>
          <a:bodyPr wrap="square" rtlCol="0">
            <a:spAutoFit/>
          </a:bodyPr>
          <a:lstStyle/>
          <a:p>
            <a:endParaRPr lang="en-IN" dirty="0"/>
          </a:p>
        </p:txBody>
      </p:sp>
      <p:sp>
        <p:nvSpPr>
          <p:cNvPr id="6" name="Oval 5">
            <a:extLst>
              <a:ext uri="{FF2B5EF4-FFF2-40B4-BE49-F238E27FC236}">
                <a16:creationId xmlns:a16="http://schemas.microsoft.com/office/drawing/2014/main" id="{FE8981DD-BFB8-6521-0C71-9708A378B2AF}"/>
              </a:ext>
            </a:extLst>
          </p:cNvPr>
          <p:cNvSpPr/>
          <p:nvPr/>
        </p:nvSpPr>
        <p:spPr>
          <a:xfrm>
            <a:off x="1520890" y="3303037"/>
            <a:ext cx="130628" cy="1259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6A913C20-61E8-B4A6-20BB-B918D6D88E81}"/>
              </a:ext>
            </a:extLst>
          </p:cNvPr>
          <p:cNvSpPr/>
          <p:nvPr/>
        </p:nvSpPr>
        <p:spPr>
          <a:xfrm>
            <a:off x="1670181" y="3303036"/>
            <a:ext cx="130628" cy="1259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3606ADF-EFB0-A9F7-ECF4-90D264915550}"/>
              </a:ext>
            </a:extLst>
          </p:cNvPr>
          <p:cNvSpPr/>
          <p:nvPr/>
        </p:nvSpPr>
        <p:spPr>
          <a:xfrm>
            <a:off x="1819472" y="3303036"/>
            <a:ext cx="130628" cy="1259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C6DBCC6C-A684-27F9-E0CF-45208162A768}"/>
              </a:ext>
            </a:extLst>
          </p:cNvPr>
          <p:cNvSpPr/>
          <p:nvPr/>
        </p:nvSpPr>
        <p:spPr>
          <a:xfrm>
            <a:off x="1985207" y="3303036"/>
            <a:ext cx="130628" cy="1259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23F3EDDE-4BB5-1439-8559-AED8D77E6F00}"/>
              </a:ext>
            </a:extLst>
          </p:cNvPr>
          <p:cNvCxnSpPr/>
          <p:nvPr/>
        </p:nvCxnSpPr>
        <p:spPr>
          <a:xfrm flipV="1">
            <a:off x="1819472" y="3730752"/>
            <a:ext cx="0" cy="396240"/>
          </a:xfrm>
          <a:prstGeom prst="straightConnector1">
            <a:avLst/>
          </a:prstGeom>
          <a:ln w="28575">
            <a:tailEnd type="stealth"/>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68BCFE-D817-C9DD-D95F-0550587265BA}"/>
              </a:ext>
            </a:extLst>
          </p:cNvPr>
          <p:cNvCxnSpPr/>
          <p:nvPr/>
        </p:nvCxnSpPr>
        <p:spPr>
          <a:xfrm flipV="1">
            <a:off x="1819472" y="2572512"/>
            <a:ext cx="0" cy="396240"/>
          </a:xfrm>
          <a:prstGeom prst="straightConnector1">
            <a:avLst/>
          </a:prstGeom>
          <a:ln w="28575">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0393C816-763D-2F13-5003-B524AC0C67CA}"/>
                  </a:ext>
                </a:extLst>
              </p14:cNvPr>
              <p14:cNvContentPartPr/>
              <p14:nvPr/>
            </p14:nvContentPartPr>
            <p14:xfrm>
              <a:off x="1898640" y="2705040"/>
              <a:ext cx="673560" cy="1270440"/>
            </p14:xfrm>
          </p:contentPart>
        </mc:Choice>
        <mc:Fallback xmlns="">
          <p:pic>
            <p:nvPicPr>
              <p:cNvPr id="18" name="Ink 17">
                <a:extLst>
                  <a:ext uri="{FF2B5EF4-FFF2-40B4-BE49-F238E27FC236}">
                    <a16:creationId xmlns:a16="http://schemas.microsoft.com/office/drawing/2014/main" id="{0393C816-763D-2F13-5003-B524AC0C67CA}"/>
                  </a:ext>
                </a:extLst>
              </p:cNvPr>
              <p:cNvPicPr/>
              <p:nvPr/>
            </p:nvPicPr>
            <p:blipFill>
              <a:blip r:embed="rId3"/>
              <a:stretch>
                <a:fillRect/>
              </a:stretch>
            </p:blipFill>
            <p:spPr>
              <a:xfrm>
                <a:off x="1889280" y="2695680"/>
                <a:ext cx="692280" cy="1289160"/>
              </a:xfrm>
              <a:prstGeom prst="rect">
                <a:avLst/>
              </a:prstGeom>
            </p:spPr>
          </p:pic>
        </mc:Fallback>
      </mc:AlternateContent>
      <p:sp>
        <p:nvSpPr>
          <p:cNvPr id="19" name="TextBox 18">
            <a:extLst>
              <a:ext uri="{FF2B5EF4-FFF2-40B4-BE49-F238E27FC236}">
                <a16:creationId xmlns:a16="http://schemas.microsoft.com/office/drawing/2014/main" id="{9A7576E3-F390-D3D9-7DDC-F6E912855405}"/>
              </a:ext>
            </a:extLst>
          </p:cNvPr>
          <p:cNvSpPr txBox="1"/>
          <p:nvPr/>
        </p:nvSpPr>
        <p:spPr>
          <a:xfrm>
            <a:off x="1648363" y="4152252"/>
            <a:ext cx="284052" cy="369332"/>
          </a:xfrm>
          <a:prstGeom prst="rect">
            <a:avLst/>
          </a:prstGeom>
          <a:noFill/>
        </p:spPr>
        <p:txBody>
          <a:bodyPr wrap="none" rtlCol="0">
            <a:spAutoFit/>
          </a:bodyPr>
          <a:lstStyle/>
          <a:p>
            <a:r>
              <a:rPr lang="en-IN" dirty="0"/>
              <a:t>x</a:t>
            </a:r>
          </a:p>
        </p:txBody>
      </p:sp>
      <p:sp>
        <p:nvSpPr>
          <p:cNvPr id="20" name="TextBox 19">
            <a:extLst>
              <a:ext uri="{FF2B5EF4-FFF2-40B4-BE49-F238E27FC236}">
                <a16:creationId xmlns:a16="http://schemas.microsoft.com/office/drawing/2014/main" id="{B418B463-2288-3440-31C0-1D8C37124D52}"/>
              </a:ext>
            </a:extLst>
          </p:cNvPr>
          <p:cNvSpPr txBox="1"/>
          <p:nvPr/>
        </p:nvSpPr>
        <p:spPr>
          <a:xfrm>
            <a:off x="1680315" y="2195407"/>
            <a:ext cx="288862" cy="369332"/>
          </a:xfrm>
          <a:prstGeom prst="rect">
            <a:avLst/>
          </a:prstGeom>
          <a:noFill/>
        </p:spPr>
        <p:txBody>
          <a:bodyPr wrap="none" rtlCol="0">
            <a:spAutoFit/>
          </a:bodyPr>
          <a:lstStyle/>
          <a:p>
            <a:r>
              <a:rPr lang="en-IN" dirty="0"/>
              <a:t>y</a:t>
            </a:r>
          </a:p>
        </p:txBody>
      </p:sp>
      <p:sp>
        <p:nvSpPr>
          <p:cNvPr id="21" name="TextBox 20">
            <a:extLst>
              <a:ext uri="{FF2B5EF4-FFF2-40B4-BE49-F238E27FC236}">
                <a16:creationId xmlns:a16="http://schemas.microsoft.com/office/drawing/2014/main" id="{93F19C4E-DC3E-BDB1-D94C-3625DA9415BC}"/>
              </a:ext>
            </a:extLst>
          </p:cNvPr>
          <p:cNvSpPr txBox="1"/>
          <p:nvPr/>
        </p:nvSpPr>
        <p:spPr>
          <a:xfrm>
            <a:off x="3716475" y="3137417"/>
            <a:ext cx="447872" cy="457200"/>
          </a:xfrm>
          <a:prstGeom prst="rect">
            <a:avLst/>
          </a:prstGeom>
          <a:solidFill>
            <a:schemeClr val="accent4">
              <a:lumMod val="60000"/>
              <a:lumOff val="40000"/>
            </a:schemeClr>
          </a:solidFill>
          <a:ln>
            <a:solidFill>
              <a:schemeClr val="tx1"/>
            </a:solidFill>
          </a:ln>
        </p:spPr>
        <p:txBody>
          <a:bodyPr wrap="square" rtlCol="0">
            <a:spAutoFit/>
          </a:bodyPr>
          <a:lstStyle/>
          <a:p>
            <a:endParaRPr lang="en-IN" dirty="0"/>
          </a:p>
        </p:txBody>
      </p:sp>
      <p:cxnSp>
        <p:nvCxnSpPr>
          <p:cNvPr id="22" name="Straight Arrow Connector 21">
            <a:extLst>
              <a:ext uri="{FF2B5EF4-FFF2-40B4-BE49-F238E27FC236}">
                <a16:creationId xmlns:a16="http://schemas.microsoft.com/office/drawing/2014/main" id="{D2659275-A34A-CAA9-2D10-4786CC29094E}"/>
              </a:ext>
            </a:extLst>
          </p:cNvPr>
          <p:cNvCxnSpPr>
            <a:cxnSpLocks/>
          </p:cNvCxnSpPr>
          <p:nvPr/>
        </p:nvCxnSpPr>
        <p:spPr>
          <a:xfrm flipV="1">
            <a:off x="3927124" y="3685592"/>
            <a:ext cx="0" cy="396240"/>
          </a:xfrm>
          <a:prstGeom prst="straightConnector1">
            <a:avLst/>
          </a:prstGeom>
          <a:ln w="28575">
            <a:tailEnd type="stealt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320838D-D243-BC03-8DE5-F775154C495D}"/>
              </a:ext>
            </a:extLst>
          </p:cNvPr>
          <p:cNvCxnSpPr>
            <a:cxnSpLocks/>
          </p:cNvCxnSpPr>
          <p:nvPr/>
        </p:nvCxnSpPr>
        <p:spPr>
          <a:xfrm flipV="1">
            <a:off x="3940411" y="2714212"/>
            <a:ext cx="0" cy="396240"/>
          </a:xfrm>
          <a:prstGeom prst="straightConnector1">
            <a:avLst/>
          </a:prstGeom>
          <a:ln w="28575">
            <a:tailEnd type="stealt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516C00A-18CB-0B87-FA52-6D855EB77609}"/>
              </a:ext>
            </a:extLst>
          </p:cNvPr>
          <p:cNvSpPr txBox="1"/>
          <p:nvPr/>
        </p:nvSpPr>
        <p:spPr>
          <a:xfrm>
            <a:off x="3774678" y="4126992"/>
            <a:ext cx="304892" cy="369332"/>
          </a:xfrm>
          <a:prstGeom prst="rect">
            <a:avLst/>
          </a:prstGeom>
          <a:noFill/>
        </p:spPr>
        <p:txBody>
          <a:bodyPr wrap="square" rtlCol="0">
            <a:spAutoFit/>
          </a:bodyPr>
          <a:lstStyle/>
          <a:p>
            <a:r>
              <a:rPr lang="en-IN" dirty="0"/>
              <a:t>x</a:t>
            </a:r>
          </a:p>
        </p:txBody>
      </p:sp>
      <p:sp>
        <p:nvSpPr>
          <p:cNvPr id="25" name="TextBox 24">
            <a:extLst>
              <a:ext uri="{FF2B5EF4-FFF2-40B4-BE49-F238E27FC236}">
                <a16:creationId xmlns:a16="http://schemas.microsoft.com/office/drawing/2014/main" id="{01CE8FEA-E1A6-802C-8557-45F1854137E0}"/>
              </a:ext>
            </a:extLst>
          </p:cNvPr>
          <p:cNvSpPr txBox="1"/>
          <p:nvPr/>
        </p:nvSpPr>
        <p:spPr>
          <a:xfrm>
            <a:off x="3788216" y="2317232"/>
            <a:ext cx="304892" cy="369332"/>
          </a:xfrm>
          <a:prstGeom prst="rect">
            <a:avLst/>
          </a:prstGeom>
          <a:noFill/>
        </p:spPr>
        <p:txBody>
          <a:bodyPr wrap="square" rtlCol="0">
            <a:spAutoFit/>
          </a:bodyPr>
          <a:lstStyle/>
          <a:p>
            <a:r>
              <a:rPr lang="en-IN" dirty="0"/>
              <a:t>y</a:t>
            </a:r>
          </a:p>
        </p:txBody>
      </p:sp>
      <p:sp>
        <p:nvSpPr>
          <p:cNvPr id="28" name="TextBox 27">
            <a:extLst>
              <a:ext uri="{FF2B5EF4-FFF2-40B4-BE49-F238E27FC236}">
                <a16:creationId xmlns:a16="http://schemas.microsoft.com/office/drawing/2014/main" id="{07193453-1074-F608-FED5-BC3B1B30B40B}"/>
              </a:ext>
            </a:extLst>
          </p:cNvPr>
          <p:cNvSpPr txBox="1"/>
          <p:nvPr/>
        </p:nvSpPr>
        <p:spPr>
          <a:xfrm>
            <a:off x="1508093" y="3819004"/>
            <a:ext cx="292713" cy="369332"/>
          </a:xfrm>
          <a:prstGeom prst="rect">
            <a:avLst/>
          </a:prstGeom>
          <a:noFill/>
        </p:spPr>
        <p:txBody>
          <a:bodyPr wrap="square" rtlCol="0">
            <a:spAutoFit/>
          </a:bodyPr>
          <a:lstStyle/>
          <a:p>
            <a:r>
              <a:rPr lang="en-IN" dirty="0"/>
              <a:t>U</a:t>
            </a:r>
          </a:p>
        </p:txBody>
      </p:sp>
      <p:sp>
        <p:nvSpPr>
          <p:cNvPr id="29" name="TextBox 28">
            <a:extLst>
              <a:ext uri="{FF2B5EF4-FFF2-40B4-BE49-F238E27FC236}">
                <a16:creationId xmlns:a16="http://schemas.microsoft.com/office/drawing/2014/main" id="{2BF29F62-A205-57C4-7BFE-4093AA428CE6}"/>
              </a:ext>
            </a:extLst>
          </p:cNvPr>
          <p:cNvSpPr txBox="1"/>
          <p:nvPr/>
        </p:nvSpPr>
        <p:spPr>
          <a:xfrm>
            <a:off x="2517677" y="3155594"/>
            <a:ext cx="292713" cy="369332"/>
          </a:xfrm>
          <a:prstGeom prst="rect">
            <a:avLst/>
          </a:prstGeom>
          <a:noFill/>
        </p:spPr>
        <p:txBody>
          <a:bodyPr wrap="square" rtlCol="0">
            <a:spAutoFit/>
          </a:bodyPr>
          <a:lstStyle/>
          <a:p>
            <a:r>
              <a:rPr lang="en-IN" dirty="0"/>
              <a:t>W</a:t>
            </a:r>
          </a:p>
        </p:txBody>
      </p:sp>
      <p:sp>
        <p:nvSpPr>
          <p:cNvPr id="30" name="TextBox 29">
            <a:extLst>
              <a:ext uri="{FF2B5EF4-FFF2-40B4-BE49-F238E27FC236}">
                <a16:creationId xmlns:a16="http://schemas.microsoft.com/office/drawing/2014/main" id="{33E3C74D-04AE-5B71-BC4D-B5F45A56B262}"/>
              </a:ext>
            </a:extLst>
          </p:cNvPr>
          <p:cNvSpPr txBox="1"/>
          <p:nvPr/>
        </p:nvSpPr>
        <p:spPr>
          <a:xfrm>
            <a:off x="2344489" y="2520374"/>
            <a:ext cx="304892" cy="369332"/>
          </a:xfrm>
          <a:prstGeom prst="rect">
            <a:avLst/>
          </a:prstGeom>
          <a:noFill/>
        </p:spPr>
        <p:txBody>
          <a:bodyPr wrap="none" rtlCol="0">
            <a:spAutoFit/>
          </a:bodyPr>
          <a:lstStyle/>
          <a:p>
            <a:r>
              <a:rPr lang="en-IN" dirty="0"/>
              <a:t>h</a:t>
            </a:r>
          </a:p>
        </p:txBody>
      </p:sp>
      <p:sp>
        <p:nvSpPr>
          <p:cNvPr id="31" name="TextBox 30">
            <a:extLst>
              <a:ext uri="{FF2B5EF4-FFF2-40B4-BE49-F238E27FC236}">
                <a16:creationId xmlns:a16="http://schemas.microsoft.com/office/drawing/2014/main" id="{935CF174-5490-AB4C-3AEC-DEC71E55CAD8}"/>
              </a:ext>
            </a:extLst>
          </p:cNvPr>
          <p:cNvSpPr txBox="1"/>
          <p:nvPr/>
        </p:nvSpPr>
        <p:spPr>
          <a:xfrm>
            <a:off x="1549359" y="2613403"/>
            <a:ext cx="292713" cy="369332"/>
          </a:xfrm>
          <a:prstGeom prst="rect">
            <a:avLst/>
          </a:prstGeom>
          <a:noFill/>
        </p:spPr>
        <p:txBody>
          <a:bodyPr wrap="square" rtlCol="0">
            <a:spAutoFit/>
          </a:bodyPr>
          <a:lstStyle/>
          <a:p>
            <a:r>
              <a:rPr lang="en-IN" dirty="0"/>
              <a:t>V</a:t>
            </a:r>
          </a:p>
        </p:txBody>
      </p:sp>
      <p:sp>
        <p:nvSpPr>
          <p:cNvPr id="32" name="TextBox 31">
            <a:extLst>
              <a:ext uri="{FF2B5EF4-FFF2-40B4-BE49-F238E27FC236}">
                <a16:creationId xmlns:a16="http://schemas.microsoft.com/office/drawing/2014/main" id="{A11FF498-9ACB-0C30-9153-9AB23E3DBDFA}"/>
              </a:ext>
            </a:extLst>
          </p:cNvPr>
          <p:cNvSpPr txBox="1"/>
          <p:nvPr/>
        </p:nvSpPr>
        <p:spPr>
          <a:xfrm>
            <a:off x="184056" y="1259464"/>
            <a:ext cx="3270832" cy="369332"/>
          </a:xfrm>
          <a:prstGeom prst="rect">
            <a:avLst/>
          </a:prstGeom>
          <a:noFill/>
        </p:spPr>
        <p:txBody>
          <a:bodyPr wrap="none" rtlCol="0">
            <a:spAutoFit/>
          </a:bodyPr>
          <a:lstStyle/>
          <a:p>
            <a:r>
              <a:rPr lang="en-IN" dirty="0"/>
              <a:t>Sentiment Classification Example</a:t>
            </a:r>
          </a:p>
        </p:txBody>
      </p:sp>
      <p:sp>
        <p:nvSpPr>
          <p:cNvPr id="33" name="TextBox 32">
            <a:extLst>
              <a:ext uri="{FF2B5EF4-FFF2-40B4-BE49-F238E27FC236}">
                <a16:creationId xmlns:a16="http://schemas.microsoft.com/office/drawing/2014/main" id="{2F2B304F-3B62-E8FE-1DCA-8FD7AEB70186}"/>
              </a:ext>
            </a:extLst>
          </p:cNvPr>
          <p:cNvSpPr txBox="1"/>
          <p:nvPr/>
        </p:nvSpPr>
        <p:spPr>
          <a:xfrm>
            <a:off x="3098624" y="3137417"/>
            <a:ext cx="300082" cy="369332"/>
          </a:xfrm>
          <a:prstGeom prst="rect">
            <a:avLst/>
          </a:prstGeom>
          <a:noFill/>
        </p:spPr>
        <p:txBody>
          <a:bodyPr wrap="none" rtlCol="0">
            <a:spAutoFit/>
          </a:bodyPr>
          <a:lstStyle/>
          <a:p>
            <a:r>
              <a:rPr lang="en-IN" dirty="0"/>
              <a:t>=</a:t>
            </a:r>
          </a:p>
        </p:txBody>
      </p:sp>
      <p:sp>
        <p:nvSpPr>
          <p:cNvPr id="49" name="TextBox 48">
            <a:extLst>
              <a:ext uri="{FF2B5EF4-FFF2-40B4-BE49-F238E27FC236}">
                <a16:creationId xmlns:a16="http://schemas.microsoft.com/office/drawing/2014/main" id="{8CE0B784-7569-2F67-AA41-7C2CBF311AA4}"/>
              </a:ext>
            </a:extLst>
          </p:cNvPr>
          <p:cNvSpPr txBox="1"/>
          <p:nvPr/>
        </p:nvSpPr>
        <p:spPr>
          <a:xfrm>
            <a:off x="4652653" y="3137417"/>
            <a:ext cx="447872" cy="457200"/>
          </a:xfrm>
          <a:prstGeom prst="rect">
            <a:avLst/>
          </a:prstGeom>
          <a:solidFill>
            <a:schemeClr val="accent4">
              <a:lumMod val="60000"/>
              <a:lumOff val="40000"/>
            </a:schemeClr>
          </a:solidFill>
          <a:ln>
            <a:solidFill>
              <a:schemeClr val="tx1"/>
            </a:solidFill>
          </a:ln>
        </p:spPr>
        <p:txBody>
          <a:bodyPr wrap="square" rtlCol="0">
            <a:spAutoFit/>
          </a:bodyPr>
          <a:lstStyle/>
          <a:p>
            <a:endParaRPr lang="en-IN" dirty="0"/>
          </a:p>
        </p:txBody>
      </p:sp>
      <p:cxnSp>
        <p:nvCxnSpPr>
          <p:cNvPr id="50" name="Straight Arrow Connector 49">
            <a:extLst>
              <a:ext uri="{FF2B5EF4-FFF2-40B4-BE49-F238E27FC236}">
                <a16:creationId xmlns:a16="http://schemas.microsoft.com/office/drawing/2014/main" id="{9255A6D5-C0E1-98E9-CABB-DC8EAC01B5E4}"/>
              </a:ext>
            </a:extLst>
          </p:cNvPr>
          <p:cNvCxnSpPr>
            <a:cxnSpLocks/>
          </p:cNvCxnSpPr>
          <p:nvPr/>
        </p:nvCxnSpPr>
        <p:spPr>
          <a:xfrm flipV="1">
            <a:off x="4863302" y="3685592"/>
            <a:ext cx="0" cy="396240"/>
          </a:xfrm>
          <a:prstGeom prst="straightConnector1">
            <a:avLst/>
          </a:prstGeom>
          <a:ln w="28575">
            <a:tailEnd type="stealth"/>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E2F9860-E4C6-2ADA-FBB1-97CAAEC045CD}"/>
              </a:ext>
            </a:extLst>
          </p:cNvPr>
          <p:cNvCxnSpPr>
            <a:cxnSpLocks/>
          </p:cNvCxnSpPr>
          <p:nvPr/>
        </p:nvCxnSpPr>
        <p:spPr>
          <a:xfrm flipV="1">
            <a:off x="4876589" y="2714212"/>
            <a:ext cx="0" cy="396240"/>
          </a:xfrm>
          <a:prstGeom prst="straightConnector1">
            <a:avLst/>
          </a:prstGeom>
          <a:ln w="28575">
            <a:tailEnd type="stealt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B5A15C2-FFD5-21CD-E6EE-4BE288C84258}"/>
              </a:ext>
            </a:extLst>
          </p:cNvPr>
          <p:cNvSpPr txBox="1"/>
          <p:nvPr/>
        </p:nvSpPr>
        <p:spPr>
          <a:xfrm>
            <a:off x="4710856" y="4126992"/>
            <a:ext cx="304892" cy="369332"/>
          </a:xfrm>
          <a:prstGeom prst="rect">
            <a:avLst/>
          </a:prstGeom>
          <a:noFill/>
        </p:spPr>
        <p:txBody>
          <a:bodyPr wrap="square" rtlCol="0">
            <a:spAutoFit/>
          </a:bodyPr>
          <a:lstStyle/>
          <a:p>
            <a:r>
              <a:rPr lang="en-IN" dirty="0"/>
              <a:t>x</a:t>
            </a:r>
          </a:p>
        </p:txBody>
      </p:sp>
      <p:sp>
        <p:nvSpPr>
          <p:cNvPr id="53" name="TextBox 52">
            <a:extLst>
              <a:ext uri="{FF2B5EF4-FFF2-40B4-BE49-F238E27FC236}">
                <a16:creationId xmlns:a16="http://schemas.microsoft.com/office/drawing/2014/main" id="{92B19AE4-6350-A594-6FED-FF81389DF4FD}"/>
              </a:ext>
            </a:extLst>
          </p:cNvPr>
          <p:cNvSpPr txBox="1"/>
          <p:nvPr/>
        </p:nvSpPr>
        <p:spPr>
          <a:xfrm>
            <a:off x="4718875" y="2374840"/>
            <a:ext cx="304892" cy="369332"/>
          </a:xfrm>
          <a:prstGeom prst="rect">
            <a:avLst/>
          </a:prstGeom>
          <a:noFill/>
        </p:spPr>
        <p:txBody>
          <a:bodyPr wrap="square" rtlCol="0">
            <a:spAutoFit/>
          </a:bodyPr>
          <a:lstStyle/>
          <a:p>
            <a:r>
              <a:rPr lang="en-IN" dirty="0"/>
              <a:t>y</a:t>
            </a:r>
          </a:p>
        </p:txBody>
      </p:sp>
      <p:cxnSp>
        <p:nvCxnSpPr>
          <p:cNvPr id="54" name="Straight Arrow Connector 53">
            <a:extLst>
              <a:ext uri="{FF2B5EF4-FFF2-40B4-BE49-F238E27FC236}">
                <a16:creationId xmlns:a16="http://schemas.microsoft.com/office/drawing/2014/main" id="{9663889E-AFAD-E7EE-4A96-039563EB79F9}"/>
              </a:ext>
            </a:extLst>
          </p:cNvPr>
          <p:cNvCxnSpPr>
            <a:cxnSpLocks/>
            <a:stCxn id="21" idx="3"/>
            <a:endCxn id="49" idx="1"/>
          </p:cNvCxnSpPr>
          <p:nvPr/>
        </p:nvCxnSpPr>
        <p:spPr>
          <a:xfrm>
            <a:off x="4164347" y="3366017"/>
            <a:ext cx="488306" cy="0"/>
          </a:xfrm>
          <a:prstGeom prst="straightConnector1">
            <a:avLst/>
          </a:prstGeom>
          <a:ln w="28575">
            <a:tailEnd type="stealth"/>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5FD1AFD-EC65-6B48-E960-0774D7A96CD2}"/>
              </a:ext>
            </a:extLst>
          </p:cNvPr>
          <p:cNvCxnSpPr>
            <a:cxnSpLocks/>
          </p:cNvCxnSpPr>
          <p:nvPr/>
        </p:nvCxnSpPr>
        <p:spPr>
          <a:xfrm>
            <a:off x="5100525" y="3354850"/>
            <a:ext cx="440739" cy="0"/>
          </a:xfrm>
          <a:prstGeom prst="straightConnector1">
            <a:avLst/>
          </a:prstGeom>
          <a:ln w="28575">
            <a:tailEnd type="stealth"/>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F5137D2-73B8-FA28-E1C5-A9A69F6D8943}"/>
              </a:ext>
            </a:extLst>
          </p:cNvPr>
          <p:cNvSpPr txBox="1"/>
          <p:nvPr/>
        </p:nvSpPr>
        <p:spPr>
          <a:xfrm>
            <a:off x="5532558" y="3126250"/>
            <a:ext cx="447872" cy="457200"/>
          </a:xfrm>
          <a:prstGeom prst="rect">
            <a:avLst/>
          </a:prstGeom>
          <a:solidFill>
            <a:schemeClr val="accent4">
              <a:lumMod val="60000"/>
              <a:lumOff val="40000"/>
            </a:schemeClr>
          </a:solidFill>
          <a:ln>
            <a:solidFill>
              <a:schemeClr val="tx1"/>
            </a:solidFill>
          </a:ln>
        </p:spPr>
        <p:txBody>
          <a:bodyPr wrap="square" rtlCol="0">
            <a:spAutoFit/>
          </a:bodyPr>
          <a:lstStyle/>
          <a:p>
            <a:endParaRPr lang="en-IN" dirty="0"/>
          </a:p>
        </p:txBody>
      </p:sp>
      <p:cxnSp>
        <p:nvCxnSpPr>
          <p:cNvPr id="72" name="Straight Arrow Connector 71">
            <a:extLst>
              <a:ext uri="{FF2B5EF4-FFF2-40B4-BE49-F238E27FC236}">
                <a16:creationId xmlns:a16="http://schemas.microsoft.com/office/drawing/2014/main" id="{74C803E0-2912-1180-CF52-FCC317618482}"/>
              </a:ext>
            </a:extLst>
          </p:cNvPr>
          <p:cNvCxnSpPr>
            <a:cxnSpLocks/>
          </p:cNvCxnSpPr>
          <p:nvPr/>
        </p:nvCxnSpPr>
        <p:spPr>
          <a:xfrm flipV="1">
            <a:off x="5743207" y="3674425"/>
            <a:ext cx="0" cy="396240"/>
          </a:xfrm>
          <a:prstGeom prst="straightConnector1">
            <a:avLst/>
          </a:prstGeom>
          <a:ln w="28575">
            <a:tailEnd type="stealth"/>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5927B35-86C2-7AFF-E0D2-457EBC5D20F5}"/>
              </a:ext>
            </a:extLst>
          </p:cNvPr>
          <p:cNvCxnSpPr>
            <a:cxnSpLocks/>
          </p:cNvCxnSpPr>
          <p:nvPr/>
        </p:nvCxnSpPr>
        <p:spPr>
          <a:xfrm flipV="1">
            <a:off x="5756494" y="2703045"/>
            <a:ext cx="0" cy="396240"/>
          </a:xfrm>
          <a:prstGeom prst="straightConnector1">
            <a:avLst/>
          </a:prstGeom>
          <a:ln w="28575">
            <a:tailEnd type="stealth"/>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5E00A71-6669-A1AE-3CFE-753025EE8E10}"/>
              </a:ext>
            </a:extLst>
          </p:cNvPr>
          <p:cNvSpPr txBox="1"/>
          <p:nvPr/>
        </p:nvSpPr>
        <p:spPr>
          <a:xfrm>
            <a:off x="5590761" y="4115825"/>
            <a:ext cx="304892" cy="369332"/>
          </a:xfrm>
          <a:prstGeom prst="rect">
            <a:avLst/>
          </a:prstGeom>
          <a:noFill/>
        </p:spPr>
        <p:txBody>
          <a:bodyPr wrap="square" rtlCol="0">
            <a:spAutoFit/>
          </a:bodyPr>
          <a:lstStyle/>
          <a:p>
            <a:r>
              <a:rPr lang="en-IN" dirty="0"/>
              <a:t>x</a:t>
            </a:r>
          </a:p>
        </p:txBody>
      </p:sp>
      <p:sp>
        <p:nvSpPr>
          <p:cNvPr id="75" name="TextBox 74">
            <a:extLst>
              <a:ext uri="{FF2B5EF4-FFF2-40B4-BE49-F238E27FC236}">
                <a16:creationId xmlns:a16="http://schemas.microsoft.com/office/drawing/2014/main" id="{CB39169A-2A28-52D4-EDBE-8D7D64AC7C8A}"/>
              </a:ext>
            </a:extLst>
          </p:cNvPr>
          <p:cNvSpPr txBox="1"/>
          <p:nvPr/>
        </p:nvSpPr>
        <p:spPr>
          <a:xfrm>
            <a:off x="5604299" y="2306065"/>
            <a:ext cx="304892" cy="369332"/>
          </a:xfrm>
          <a:prstGeom prst="rect">
            <a:avLst/>
          </a:prstGeom>
          <a:noFill/>
        </p:spPr>
        <p:txBody>
          <a:bodyPr wrap="square" rtlCol="0">
            <a:spAutoFit/>
          </a:bodyPr>
          <a:lstStyle/>
          <a:p>
            <a:r>
              <a:rPr lang="en-IN" dirty="0"/>
              <a:t>y</a:t>
            </a:r>
          </a:p>
        </p:txBody>
      </p:sp>
      <p:sp>
        <p:nvSpPr>
          <p:cNvPr id="76" name="TextBox 75">
            <a:extLst>
              <a:ext uri="{FF2B5EF4-FFF2-40B4-BE49-F238E27FC236}">
                <a16:creationId xmlns:a16="http://schemas.microsoft.com/office/drawing/2014/main" id="{CC62185B-599C-A5B4-7D98-A48C1FEFB048}"/>
              </a:ext>
            </a:extLst>
          </p:cNvPr>
          <p:cNvSpPr txBox="1"/>
          <p:nvPr/>
        </p:nvSpPr>
        <p:spPr>
          <a:xfrm>
            <a:off x="6468736" y="3126250"/>
            <a:ext cx="447872" cy="457200"/>
          </a:xfrm>
          <a:prstGeom prst="rect">
            <a:avLst/>
          </a:prstGeom>
          <a:solidFill>
            <a:schemeClr val="accent4">
              <a:lumMod val="60000"/>
              <a:lumOff val="40000"/>
            </a:schemeClr>
          </a:solidFill>
          <a:ln>
            <a:solidFill>
              <a:schemeClr val="tx1"/>
            </a:solidFill>
          </a:ln>
        </p:spPr>
        <p:txBody>
          <a:bodyPr wrap="square" rtlCol="0">
            <a:spAutoFit/>
          </a:bodyPr>
          <a:lstStyle/>
          <a:p>
            <a:endParaRPr lang="en-IN" dirty="0"/>
          </a:p>
        </p:txBody>
      </p:sp>
      <p:cxnSp>
        <p:nvCxnSpPr>
          <p:cNvPr id="77" name="Straight Arrow Connector 76">
            <a:extLst>
              <a:ext uri="{FF2B5EF4-FFF2-40B4-BE49-F238E27FC236}">
                <a16:creationId xmlns:a16="http://schemas.microsoft.com/office/drawing/2014/main" id="{CC462A75-26B2-C445-1FCE-BFA407CA5ABF}"/>
              </a:ext>
            </a:extLst>
          </p:cNvPr>
          <p:cNvCxnSpPr>
            <a:cxnSpLocks/>
          </p:cNvCxnSpPr>
          <p:nvPr/>
        </p:nvCxnSpPr>
        <p:spPr>
          <a:xfrm flipV="1">
            <a:off x="6679385" y="3674425"/>
            <a:ext cx="0" cy="396240"/>
          </a:xfrm>
          <a:prstGeom prst="straightConnector1">
            <a:avLst/>
          </a:prstGeom>
          <a:ln w="28575">
            <a:tailEnd type="stealth"/>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28C0340-3624-C25D-23F8-2206B9FA44AC}"/>
              </a:ext>
            </a:extLst>
          </p:cNvPr>
          <p:cNvCxnSpPr>
            <a:cxnSpLocks/>
          </p:cNvCxnSpPr>
          <p:nvPr/>
        </p:nvCxnSpPr>
        <p:spPr>
          <a:xfrm flipV="1">
            <a:off x="6692672" y="2703045"/>
            <a:ext cx="0" cy="396240"/>
          </a:xfrm>
          <a:prstGeom prst="straightConnector1">
            <a:avLst/>
          </a:prstGeom>
          <a:ln w="28575">
            <a:tailEnd type="stealth"/>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A1BDB0F-8D37-5D99-C766-0A5E6A5AF91F}"/>
              </a:ext>
            </a:extLst>
          </p:cNvPr>
          <p:cNvSpPr txBox="1"/>
          <p:nvPr/>
        </p:nvSpPr>
        <p:spPr>
          <a:xfrm>
            <a:off x="6526939" y="4115825"/>
            <a:ext cx="304892" cy="369332"/>
          </a:xfrm>
          <a:prstGeom prst="rect">
            <a:avLst/>
          </a:prstGeom>
          <a:noFill/>
        </p:spPr>
        <p:txBody>
          <a:bodyPr wrap="square" rtlCol="0">
            <a:spAutoFit/>
          </a:bodyPr>
          <a:lstStyle/>
          <a:p>
            <a:r>
              <a:rPr lang="en-IN" dirty="0"/>
              <a:t>x</a:t>
            </a:r>
          </a:p>
        </p:txBody>
      </p:sp>
      <p:cxnSp>
        <p:nvCxnSpPr>
          <p:cNvPr id="81" name="Straight Arrow Connector 80">
            <a:extLst>
              <a:ext uri="{FF2B5EF4-FFF2-40B4-BE49-F238E27FC236}">
                <a16:creationId xmlns:a16="http://schemas.microsoft.com/office/drawing/2014/main" id="{0E57801D-9014-B66C-ED35-800F18FF7DAC}"/>
              </a:ext>
            </a:extLst>
          </p:cNvPr>
          <p:cNvCxnSpPr>
            <a:cxnSpLocks/>
            <a:stCxn id="71" idx="3"/>
            <a:endCxn id="76" idx="1"/>
          </p:cNvCxnSpPr>
          <p:nvPr/>
        </p:nvCxnSpPr>
        <p:spPr>
          <a:xfrm>
            <a:off x="5980430" y="3354850"/>
            <a:ext cx="488306" cy="0"/>
          </a:xfrm>
          <a:prstGeom prst="straightConnector1">
            <a:avLst/>
          </a:prstGeom>
          <a:ln w="28575">
            <a:tailEnd type="stealth"/>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03ECC85-6032-4253-6420-A0FD419F6B17}"/>
              </a:ext>
            </a:extLst>
          </p:cNvPr>
          <p:cNvSpPr txBox="1"/>
          <p:nvPr/>
        </p:nvSpPr>
        <p:spPr>
          <a:xfrm>
            <a:off x="3842347" y="4541019"/>
            <a:ext cx="237223" cy="369332"/>
          </a:xfrm>
          <a:prstGeom prst="rect">
            <a:avLst/>
          </a:prstGeom>
          <a:noFill/>
        </p:spPr>
        <p:txBody>
          <a:bodyPr wrap="square" rtlCol="0">
            <a:spAutoFit/>
          </a:bodyPr>
          <a:lstStyle/>
          <a:p>
            <a:r>
              <a:rPr lang="en-IN" dirty="0"/>
              <a:t>I</a:t>
            </a:r>
          </a:p>
        </p:txBody>
      </p:sp>
      <p:sp>
        <p:nvSpPr>
          <p:cNvPr id="84" name="TextBox 83">
            <a:extLst>
              <a:ext uri="{FF2B5EF4-FFF2-40B4-BE49-F238E27FC236}">
                <a16:creationId xmlns:a16="http://schemas.microsoft.com/office/drawing/2014/main" id="{9CCA0A04-3E1C-9322-2FF8-F56E06860D4F}"/>
              </a:ext>
            </a:extLst>
          </p:cNvPr>
          <p:cNvSpPr txBox="1"/>
          <p:nvPr/>
        </p:nvSpPr>
        <p:spPr>
          <a:xfrm>
            <a:off x="4602861" y="4541019"/>
            <a:ext cx="682371" cy="369332"/>
          </a:xfrm>
          <a:prstGeom prst="rect">
            <a:avLst/>
          </a:prstGeom>
          <a:noFill/>
        </p:spPr>
        <p:txBody>
          <a:bodyPr wrap="square" rtlCol="0">
            <a:spAutoFit/>
          </a:bodyPr>
          <a:lstStyle/>
          <a:p>
            <a:r>
              <a:rPr lang="en-IN" dirty="0"/>
              <a:t>Love</a:t>
            </a:r>
          </a:p>
        </p:txBody>
      </p:sp>
      <p:sp>
        <p:nvSpPr>
          <p:cNvPr id="85" name="TextBox 84">
            <a:extLst>
              <a:ext uri="{FF2B5EF4-FFF2-40B4-BE49-F238E27FC236}">
                <a16:creationId xmlns:a16="http://schemas.microsoft.com/office/drawing/2014/main" id="{2A24A2FB-A02F-588E-C92F-78F4BA3B49B1}"/>
              </a:ext>
            </a:extLst>
          </p:cNvPr>
          <p:cNvSpPr txBox="1"/>
          <p:nvPr/>
        </p:nvSpPr>
        <p:spPr>
          <a:xfrm>
            <a:off x="5415308" y="4558806"/>
            <a:ext cx="682371" cy="369332"/>
          </a:xfrm>
          <a:prstGeom prst="rect">
            <a:avLst/>
          </a:prstGeom>
          <a:noFill/>
        </p:spPr>
        <p:txBody>
          <a:bodyPr wrap="square" rtlCol="0">
            <a:spAutoFit/>
          </a:bodyPr>
          <a:lstStyle/>
          <a:p>
            <a:r>
              <a:rPr lang="en-IN" dirty="0"/>
              <a:t>this</a:t>
            </a:r>
          </a:p>
        </p:txBody>
      </p:sp>
      <p:sp>
        <p:nvSpPr>
          <p:cNvPr id="86" name="TextBox 85">
            <a:extLst>
              <a:ext uri="{FF2B5EF4-FFF2-40B4-BE49-F238E27FC236}">
                <a16:creationId xmlns:a16="http://schemas.microsoft.com/office/drawing/2014/main" id="{13C7BBF2-E159-12BF-3AA5-262C8C483525}"/>
              </a:ext>
            </a:extLst>
          </p:cNvPr>
          <p:cNvSpPr txBox="1"/>
          <p:nvPr/>
        </p:nvSpPr>
        <p:spPr>
          <a:xfrm>
            <a:off x="6396764" y="4541019"/>
            <a:ext cx="1036653" cy="369332"/>
          </a:xfrm>
          <a:prstGeom prst="rect">
            <a:avLst/>
          </a:prstGeom>
          <a:noFill/>
        </p:spPr>
        <p:txBody>
          <a:bodyPr wrap="square" rtlCol="0">
            <a:spAutoFit/>
          </a:bodyPr>
          <a:lstStyle/>
          <a:p>
            <a:r>
              <a:rPr lang="en-IN" dirty="0"/>
              <a:t>movie</a:t>
            </a:r>
          </a:p>
        </p:txBody>
      </p:sp>
      <p:sp>
        <p:nvSpPr>
          <p:cNvPr id="87" name="TextBox 86">
            <a:extLst>
              <a:ext uri="{FF2B5EF4-FFF2-40B4-BE49-F238E27FC236}">
                <a16:creationId xmlns:a16="http://schemas.microsoft.com/office/drawing/2014/main" id="{90EBF2B1-5B56-6118-C4A9-121ECC83698D}"/>
              </a:ext>
            </a:extLst>
          </p:cNvPr>
          <p:cNvSpPr txBox="1"/>
          <p:nvPr/>
        </p:nvSpPr>
        <p:spPr>
          <a:xfrm>
            <a:off x="1076796" y="4509533"/>
            <a:ext cx="1711238" cy="369332"/>
          </a:xfrm>
          <a:prstGeom prst="rect">
            <a:avLst/>
          </a:prstGeom>
          <a:noFill/>
        </p:spPr>
        <p:txBody>
          <a:bodyPr wrap="none" rtlCol="0">
            <a:spAutoFit/>
          </a:bodyPr>
          <a:lstStyle/>
          <a:p>
            <a:r>
              <a:rPr lang="en-IN" dirty="0"/>
              <a:t>I love this movie</a:t>
            </a:r>
          </a:p>
        </p:txBody>
      </p:sp>
      <p:sp>
        <p:nvSpPr>
          <p:cNvPr id="88" name="TextBox 87">
            <a:extLst>
              <a:ext uri="{FF2B5EF4-FFF2-40B4-BE49-F238E27FC236}">
                <a16:creationId xmlns:a16="http://schemas.microsoft.com/office/drawing/2014/main" id="{649A9003-F334-C3FE-64A6-958432DC98FC}"/>
              </a:ext>
            </a:extLst>
          </p:cNvPr>
          <p:cNvSpPr txBox="1"/>
          <p:nvPr/>
        </p:nvSpPr>
        <p:spPr>
          <a:xfrm>
            <a:off x="3926392" y="3768852"/>
            <a:ext cx="292713" cy="369332"/>
          </a:xfrm>
          <a:prstGeom prst="rect">
            <a:avLst/>
          </a:prstGeom>
          <a:noFill/>
        </p:spPr>
        <p:txBody>
          <a:bodyPr wrap="square" rtlCol="0">
            <a:spAutoFit/>
          </a:bodyPr>
          <a:lstStyle/>
          <a:p>
            <a:r>
              <a:rPr lang="en-IN" dirty="0"/>
              <a:t>U</a:t>
            </a:r>
          </a:p>
        </p:txBody>
      </p:sp>
      <p:sp>
        <p:nvSpPr>
          <p:cNvPr id="89" name="TextBox 88">
            <a:extLst>
              <a:ext uri="{FF2B5EF4-FFF2-40B4-BE49-F238E27FC236}">
                <a16:creationId xmlns:a16="http://schemas.microsoft.com/office/drawing/2014/main" id="{0331901A-D1A4-460B-4ED1-8DBE2FC4306D}"/>
              </a:ext>
            </a:extLst>
          </p:cNvPr>
          <p:cNvSpPr txBox="1"/>
          <p:nvPr/>
        </p:nvSpPr>
        <p:spPr>
          <a:xfrm>
            <a:off x="4871321" y="3748516"/>
            <a:ext cx="292713" cy="369332"/>
          </a:xfrm>
          <a:prstGeom prst="rect">
            <a:avLst/>
          </a:prstGeom>
          <a:noFill/>
        </p:spPr>
        <p:txBody>
          <a:bodyPr wrap="square" rtlCol="0">
            <a:spAutoFit/>
          </a:bodyPr>
          <a:lstStyle/>
          <a:p>
            <a:r>
              <a:rPr lang="en-IN" dirty="0"/>
              <a:t>U</a:t>
            </a:r>
          </a:p>
        </p:txBody>
      </p:sp>
      <p:sp>
        <p:nvSpPr>
          <p:cNvPr id="90" name="TextBox 89">
            <a:extLst>
              <a:ext uri="{FF2B5EF4-FFF2-40B4-BE49-F238E27FC236}">
                <a16:creationId xmlns:a16="http://schemas.microsoft.com/office/drawing/2014/main" id="{92785853-F87F-8C37-E29E-BA6720CB2BC7}"/>
              </a:ext>
            </a:extLst>
          </p:cNvPr>
          <p:cNvSpPr txBox="1"/>
          <p:nvPr/>
        </p:nvSpPr>
        <p:spPr>
          <a:xfrm>
            <a:off x="5762834" y="3718560"/>
            <a:ext cx="292713" cy="369332"/>
          </a:xfrm>
          <a:prstGeom prst="rect">
            <a:avLst/>
          </a:prstGeom>
          <a:noFill/>
        </p:spPr>
        <p:txBody>
          <a:bodyPr wrap="square" rtlCol="0">
            <a:spAutoFit/>
          </a:bodyPr>
          <a:lstStyle/>
          <a:p>
            <a:r>
              <a:rPr lang="en-IN" dirty="0"/>
              <a:t>U</a:t>
            </a:r>
          </a:p>
        </p:txBody>
      </p:sp>
      <p:sp>
        <p:nvSpPr>
          <p:cNvPr id="91" name="TextBox 90">
            <a:extLst>
              <a:ext uri="{FF2B5EF4-FFF2-40B4-BE49-F238E27FC236}">
                <a16:creationId xmlns:a16="http://schemas.microsoft.com/office/drawing/2014/main" id="{4EC4EC34-4992-9CB1-5E40-71CDD63A20BB}"/>
              </a:ext>
            </a:extLst>
          </p:cNvPr>
          <p:cNvSpPr txBox="1"/>
          <p:nvPr/>
        </p:nvSpPr>
        <p:spPr>
          <a:xfrm>
            <a:off x="6676890" y="3744206"/>
            <a:ext cx="292713" cy="369332"/>
          </a:xfrm>
          <a:prstGeom prst="rect">
            <a:avLst/>
          </a:prstGeom>
          <a:noFill/>
        </p:spPr>
        <p:txBody>
          <a:bodyPr wrap="square" rtlCol="0">
            <a:spAutoFit/>
          </a:bodyPr>
          <a:lstStyle/>
          <a:p>
            <a:r>
              <a:rPr lang="en-IN" dirty="0"/>
              <a:t>U</a:t>
            </a:r>
          </a:p>
        </p:txBody>
      </p:sp>
      <p:sp>
        <p:nvSpPr>
          <p:cNvPr id="92" name="TextBox 91">
            <a:extLst>
              <a:ext uri="{FF2B5EF4-FFF2-40B4-BE49-F238E27FC236}">
                <a16:creationId xmlns:a16="http://schemas.microsoft.com/office/drawing/2014/main" id="{7D729B08-409D-F659-63A6-C0524E223E3F}"/>
              </a:ext>
            </a:extLst>
          </p:cNvPr>
          <p:cNvSpPr txBox="1"/>
          <p:nvPr/>
        </p:nvSpPr>
        <p:spPr>
          <a:xfrm>
            <a:off x="6717729" y="2741120"/>
            <a:ext cx="292713" cy="369332"/>
          </a:xfrm>
          <a:prstGeom prst="rect">
            <a:avLst/>
          </a:prstGeom>
          <a:noFill/>
        </p:spPr>
        <p:txBody>
          <a:bodyPr wrap="square" rtlCol="0">
            <a:spAutoFit/>
          </a:bodyPr>
          <a:lstStyle/>
          <a:p>
            <a:r>
              <a:rPr lang="en-IN" dirty="0"/>
              <a:t>V</a:t>
            </a:r>
          </a:p>
        </p:txBody>
      </p:sp>
      <p:cxnSp>
        <p:nvCxnSpPr>
          <p:cNvPr id="98" name="Straight Connector 97">
            <a:extLst>
              <a:ext uri="{FF2B5EF4-FFF2-40B4-BE49-F238E27FC236}">
                <a16:creationId xmlns:a16="http://schemas.microsoft.com/office/drawing/2014/main" id="{D37DBA13-481B-38AA-E0F3-AD2109000494}"/>
              </a:ext>
            </a:extLst>
          </p:cNvPr>
          <p:cNvCxnSpPr/>
          <p:nvPr/>
        </p:nvCxnSpPr>
        <p:spPr>
          <a:xfrm flipV="1">
            <a:off x="3398706" y="2501898"/>
            <a:ext cx="2698973" cy="62841"/>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00" name="Straight Connector 99">
            <a:extLst>
              <a:ext uri="{FF2B5EF4-FFF2-40B4-BE49-F238E27FC236}">
                <a16:creationId xmlns:a16="http://schemas.microsoft.com/office/drawing/2014/main" id="{409E3C7D-4A3C-F9F8-EC1C-E8AFDEE48E98}"/>
              </a:ext>
            </a:extLst>
          </p:cNvPr>
          <p:cNvCxnSpPr>
            <a:cxnSpLocks/>
          </p:cNvCxnSpPr>
          <p:nvPr/>
        </p:nvCxnSpPr>
        <p:spPr>
          <a:xfrm>
            <a:off x="3414966" y="2490355"/>
            <a:ext cx="2682713" cy="7758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sp>
        <p:nvSpPr>
          <p:cNvPr id="102" name="TextBox 101">
            <a:extLst>
              <a:ext uri="{FF2B5EF4-FFF2-40B4-BE49-F238E27FC236}">
                <a16:creationId xmlns:a16="http://schemas.microsoft.com/office/drawing/2014/main" id="{6718B740-B093-EB98-8266-09D0D087115E}"/>
              </a:ext>
            </a:extLst>
          </p:cNvPr>
          <p:cNvSpPr txBox="1"/>
          <p:nvPr/>
        </p:nvSpPr>
        <p:spPr>
          <a:xfrm>
            <a:off x="3414966" y="2077302"/>
            <a:ext cx="2839816" cy="369332"/>
          </a:xfrm>
          <a:prstGeom prst="rect">
            <a:avLst/>
          </a:prstGeom>
          <a:noFill/>
        </p:spPr>
        <p:txBody>
          <a:bodyPr wrap="none" rtlCol="0">
            <a:spAutoFit/>
          </a:bodyPr>
          <a:lstStyle/>
          <a:p>
            <a:r>
              <a:rPr lang="en-IN" dirty="0"/>
              <a:t>Ignore intermediate outputs</a:t>
            </a:r>
          </a:p>
        </p:txBody>
      </p:sp>
      <p:sp>
        <p:nvSpPr>
          <p:cNvPr id="111" name="TextBox 110">
            <a:extLst>
              <a:ext uri="{FF2B5EF4-FFF2-40B4-BE49-F238E27FC236}">
                <a16:creationId xmlns:a16="http://schemas.microsoft.com/office/drawing/2014/main" id="{E0FA5334-B74C-E60F-4334-5243DFEC99DD}"/>
              </a:ext>
            </a:extLst>
          </p:cNvPr>
          <p:cNvSpPr txBox="1"/>
          <p:nvPr/>
        </p:nvSpPr>
        <p:spPr>
          <a:xfrm>
            <a:off x="4205895" y="3019551"/>
            <a:ext cx="292713" cy="369332"/>
          </a:xfrm>
          <a:prstGeom prst="rect">
            <a:avLst/>
          </a:prstGeom>
          <a:noFill/>
        </p:spPr>
        <p:txBody>
          <a:bodyPr wrap="square" rtlCol="0">
            <a:spAutoFit/>
          </a:bodyPr>
          <a:lstStyle/>
          <a:p>
            <a:r>
              <a:rPr lang="en-IN" dirty="0"/>
              <a:t>W</a:t>
            </a:r>
          </a:p>
        </p:txBody>
      </p:sp>
      <p:sp>
        <p:nvSpPr>
          <p:cNvPr id="112" name="TextBox 111">
            <a:extLst>
              <a:ext uri="{FF2B5EF4-FFF2-40B4-BE49-F238E27FC236}">
                <a16:creationId xmlns:a16="http://schemas.microsoft.com/office/drawing/2014/main" id="{980F7288-8091-829C-897C-357C831AA140}"/>
              </a:ext>
            </a:extLst>
          </p:cNvPr>
          <p:cNvSpPr txBox="1"/>
          <p:nvPr/>
        </p:nvSpPr>
        <p:spPr>
          <a:xfrm>
            <a:off x="5134041" y="3054454"/>
            <a:ext cx="292713" cy="369332"/>
          </a:xfrm>
          <a:prstGeom prst="rect">
            <a:avLst/>
          </a:prstGeom>
          <a:noFill/>
        </p:spPr>
        <p:txBody>
          <a:bodyPr wrap="square" rtlCol="0">
            <a:spAutoFit/>
          </a:bodyPr>
          <a:lstStyle/>
          <a:p>
            <a:r>
              <a:rPr lang="en-IN" dirty="0"/>
              <a:t>W</a:t>
            </a:r>
          </a:p>
        </p:txBody>
      </p:sp>
      <p:sp>
        <p:nvSpPr>
          <p:cNvPr id="113" name="TextBox 112">
            <a:extLst>
              <a:ext uri="{FF2B5EF4-FFF2-40B4-BE49-F238E27FC236}">
                <a16:creationId xmlns:a16="http://schemas.microsoft.com/office/drawing/2014/main" id="{6BF813BB-6CD6-032A-F710-AEC1D8CD3256}"/>
              </a:ext>
            </a:extLst>
          </p:cNvPr>
          <p:cNvSpPr txBox="1"/>
          <p:nvPr/>
        </p:nvSpPr>
        <p:spPr>
          <a:xfrm>
            <a:off x="6020864" y="3035653"/>
            <a:ext cx="292713" cy="369332"/>
          </a:xfrm>
          <a:prstGeom prst="rect">
            <a:avLst/>
          </a:prstGeom>
          <a:noFill/>
        </p:spPr>
        <p:txBody>
          <a:bodyPr wrap="square" rtlCol="0">
            <a:spAutoFit/>
          </a:bodyPr>
          <a:lstStyle/>
          <a:p>
            <a:r>
              <a:rPr lang="en-IN" dirty="0"/>
              <a:t>W</a:t>
            </a:r>
          </a:p>
        </p:txBody>
      </p:sp>
      <p:sp>
        <p:nvSpPr>
          <p:cNvPr id="114" name="TextBox 113">
            <a:extLst>
              <a:ext uri="{FF2B5EF4-FFF2-40B4-BE49-F238E27FC236}">
                <a16:creationId xmlns:a16="http://schemas.microsoft.com/office/drawing/2014/main" id="{BD63F0E8-D64E-F06B-1131-47D2292E9421}"/>
              </a:ext>
            </a:extLst>
          </p:cNvPr>
          <p:cNvSpPr txBox="1"/>
          <p:nvPr/>
        </p:nvSpPr>
        <p:spPr>
          <a:xfrm>
            <a:off x="3906231" y="2745505"/>
            <a:ext cx="292713" cy="369332"/>
          </a:xfrm>
          <a:prstGeom prst="rect">
            <a:avLst/>
          </a:prstGeom>
          <a:noFill/>
        </p:spPr>
        <p:txBody>
          <a:bodyPr wrap="square" rtlCol="0">
            <a:spAutoFit/>
          </a:bodyPr>
          <a:lstStyle/>
          <a:p>
            <a:r>
              <a:rPr lang="en-IN" dirty="0"/>
              <a:t>V</a:t>
            </a:r>
          </a:p>
        </p:txBody>
      </p:sp>
      <p:sp>
        <p:nvSpPr>
          <p:cNvPr id="115" name="TextBox 114">
            <a:extLst>
              <a:ext uri="{FF2B5EF4-FFF2-40B4-BE49-F238E27FC236}">
                <a16:creationId xmlns:a16="http://schemas.microsoft.com/office/drawing/2014/main" id="{73F7E209-4DE4-80D3-C1BB-173FE3574A31}"/>
              </a:ext>
            </a:extLst>
          </p:cNvPr>
          <p:cNvSpPr txBox="1"/>
          <p:nvPr/>
        </p:nvSpPr>
        <p:spPr>
          <a:xfrm>
            <a:off x="4860750" y="2753316"/>
            <a:ext cx="292713" cy="369332"/>
          </a:xfrm>
          <a:prstGeom prst="rect">
            <a:avLst/>
          </a:prstGeom>
          <a:noFill/>
        </p:spPr>
        <p:txBody>
          <a:bodyPr wrap="square" rtlCol="0">
            <a:spAutoFit/>
          </a:bodyPr>
          <a:lstStyle/>
          <a:p>
            <a:r>
              <a:rPr lang="en-IN" dirty="0"/>
              <a:t>V</a:t>
            </a:r>
          </a:p>
        </p:txBody>
      </p:sp>
      <p:sp>
        <p:nvSpPr>
          <p:cNvPr id="116" name="TextBox 115">
            <a:extLst>
              <a:ext uri="{FF2B5EF4-FFF2-40B4-BE49-F238E27FC236}">
                <a16:creationId xmlns:a16="http://schemas.microsoft.com/office/drawing/2014/main" id="{55A909EE-2E82-CB6E-C038-9427FDC1FC5E}"/>
              </a:ext>
            </a:extLst>
          </p:cNvPr>
          <p:cNvSpPr txBox="1"/>
          <p:nvPr/>
        </p:nvSpPr>
        <p:spPr>
          <a:xfrm>
            <a:off x="5743436" y="2753316"/>
            <a:ext cx="292713" cy="369332"/>
          </a:xfrm>
          <a:prstGeom prst="rect">
            <a:avLst/>
          </a:prstGeom>
          <a:noFill/>
        </p:spPr>
        <p:txBody>
          <a:bodyPr wrap="square" rtlCol="0">
            <a:spAutoFit/>
          </a:bodyPr>
          <a:lstStyle/>
          <a:p>
            <a:r>
              <a:rPr lang="en-IN" dirty="0"/>
              <a:t>V</a:t>
            </a:r>
          </a:p>
        </p:txBody>
      </p:sp>
      <p:sp>
        <p:nvSpPr>
          <p:cNvPr id="120" name="Rectangle 119">
            <a:extLst>
              <a:ext uri="{FF2B5EF4-FFF2-40B4-BE49-F238E27FC236}">
                <a16:creationId xmlns:a16="http://schemas.microsoft.com/office/drawing/2014/main" id="{7570B4E3-14F5-C8B9-3B8C-317CC0506C44}"/>
              </a:ext>
            </a:extLst>
          </p:cNvPr>
          <p:cNvSpPr/>
          <p:nvPr/>
        </p:nvSpPr>
        <p:spPr>
          <a:xfrm>
            <a:off x="3272212" y="1926091"/>
            <a:ext cx="3009545" cy="11516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7DA62170-9AC0-4A55-3162-15450CE6614F}"/>
              </a:ext>
            </a:extLst>
          </p:cNvPr>
          <p:cNvSpPr txBox="1"/>
          <p:nvPr/>
        </p:nvSpPr>
        <p:spPr>
          <a:xfrm>
            <a:off x="6549070" y="2352306"/>
            <a:ext cx="304892" cy="369332"/>
          </a:xfrm>
          <a:prstGeom prst="rect">
            <a:avLst/>
          </a:prstGeom>
          <a:noFill/>
        </p:spPr>
        <p:txBody>
          <a:bodyPr wrap="square" rtlCol="0">
            <a:spAutoFit/>
          </a:bodyPr>
          <a:lstStyle/>
          <a:p>
            <a:r>
              <a:rPr lang="en-IN" dirty="0"/>
              <a:t>y</a:t>
            </a:r>
          </a:p>
        </p:txBody>
      </p:sp>
    </p:spTree>
    <p:extLst>
      <p:ext uri="{BB962C8B-B14F-4D97-AF65-F5344CB8AC3E}">
        <p14:creationId xmlns:p14="http://schemas.microsoft.com/office/powerpoint/2010/main" val="280810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1" nodeType="clickEffect">
                                  <p:stCondLst>
                                    <p:cond delay="0"/>
                                  </p:stCondLst>
                                  <p:childTnLst>
                                    <p:set>
                                      <p:cBhvr>
                                        <p:cTn id="90" dur="1" fill="hold">
                                          <p:stCondLst>
                                            <p:cond delay="0"/>
                                          </p:stCondLst>
                                        </p:cTn>
                                        <p:tgtEl>
                                          <p:spTgt spid="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0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25" grpId="0"/>
      <p:bldP spid="28" grpId="0"/>
      <p:bldP spid="29" grpId="0"/>
      <p:bldP spid="31" grpId="0"/>
      <p:bldP spid="49" grpId="0" animBg="1"/>
      <p:bldP spid="52" grpId="0"/>
      <p:bldP spid="53" grpId="0"/>
      <p:bldP spid="71" grpId="0" animBg="1"/>
      <p:bldP spid="74" grpId="0"/>
      <p:bldP spid="75" grpId="0"/>
      <p:bldP spid="76" grpId="0" animBg="1"/>
      <p:bldP spid="79" grpId="0"/>
      <p:bldP spid="83" grpId="0"/>
      <p:bldP spid="84" grpId="0"/>
      <p:bldP spid="85" grpId="0"/>
      <p:bldP spid="86" grpId="0"/>
      <p:bldP spid="88" grpId="0"/>
      <p:bldP spid="89" grpId="0"/>
      <p:bldP spid="90" grpId="0"/>
      <p:bldP spid="91" grpId="0"/>
      <p:bldP spid="92" grpId="0"/>
      <p:bldP spid="102" grpId="0"/>
      <p:bldP spid="111" grpId="0"/>
      <p:bldP spid="112" grpId="0"/>
      <p:bldP spid="113" grpId="0"/>
      <p:bldP spid="114" grpId="0"/>
      <p:bldP spid="115" grpId="0"/>
      <p:bldP spid="116" grpId="0"/>
      <p:bldP spid="120" grpId="0" animBg="1"/>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0"/>
          <p:cNvSpPr txBox="1"/>
          <p:nvPr/>
        </p:nvSpPr>
        <p:spPr>
          <a:xfrm>
            <a:off x="-256039" y="1207436"/>
            <a:ext cx="3051300" cy="676800"/>
          </a:xfrm>
          <a:prstGeom prst="rect">
            <a:avLst/>
          </a:prstGeom>
          <a:noFill/>
          <a:ln>
            <a:noFill/>
          </a:ln>
        </p:spPr>
        <p:txBody>
          <a:bodyPr spcFirstLastPara="1" wrap="square" lIns="91425" tIns="91425" rIns="91425" bIns="91425" anchor="ctr" anchorCtr="0">
            <a:noAutofit/>
          </a:bodyPr>
          <a:lstStyle/>
          <a:p>
            <a:pPr algn="ctr"/>
            <a:endParaRPr sz="2100" dirty="0">
              <a:solidFill>
                <a:schemeClr val="dk1"/>
              </a:solidFill>
              <a:latin typeface="Avenir"/>
              <a:ea typeface="Avenir"/>
              <a:cs typeface="Avenir"/>
              <a:sym typeface="Avenir"/>
            </a:endParaRPr>
          </a:p>
        </p:txBody>
      </p:sp>
      <p:pic>
        <p:nvPicPr>
          <p:cNvPr id="175" name="Google Shape;175;p10"/>
          <p:cNvPicPr preferRelativeResize="0"/>
          <p:nvPr/>
        </p:nvPicPr>
        <p:blipFill rotWithShape="1">
          <a:blip r:embed="rId3">
            <a:alphaModFix/>
          </a:blip>
          <a:srcRect/>
          <a:stretch/>
        </p:blipFill>
        <p:spPr>
          <a:xfrm>
            <a:off x="493777" y="2268284"/>
            <a:ext cx="4822427" cy="3416998"/>
          </a:xfrm>
          <a:prstGeom prst="rect">
            <a:avLst/>
          </a:prstGeom>
          <a:noFill/>
          <a:ln>
            <a:noFill/>
          </a:ln>
        </p:spPr>
      </p:pic>
      <p:pic>
        <p:nvPicPr>
          <p:cNvPr id="176" name="Google Shape;176;p10"/>
          <p:cNvPicPr preferRelativeResize="0"/>
          <p:nvPr/>
        </p:nvPicPr>
        <p:blipFill rotWithShape="1">
          <a:blip r:embed="rId4">
            <a:alphaModFix/>
          </a:blip>
          <a:srcRect/>
          <a:stretch/>
        </p:blipFill>
        <p:spPr>
          <a:xfrm>
            <a:off x="5429771" y="1527627"/>
            <a:ext cx="3108270" cy="2161399"/>
          </a:xfrm>
          <a:prstGeom prst="rect">
            <a:avLst/>
          </a:prstGeom>
          <a:noFill/>
          <a:ln>
            <a:noFill/>
          </a:ln>
        </p:spPr>
      </p:pic>
      <p:sp>
        <p:nvSpPr>
          <p:cNvPr id="177" name="Google Shape;177;p10"/>
          <p:cNvSpPr txBox="1"/>
          <p:nvPr/>
        </p:nvSpPr>
        <p:spPr>
          <a:xfrm>
            <a:off x="5206475" y="4365825"/>
            <a:ext cx="3640345" cy="604500"/>
          </a:xfrm>
          <a:prstGeom prst="rect">
            <a:avLst/>
          </a:prstGeom>
          <a:noFill/>
          <a:ln>
            <a:noFill/>
          </a:ln>
        </p:spPr>
        <p:txBody>
          <a:bodyPr spcFirstLastPara="1" wrap="square" lIns="91425" tIns="91425" rIns="91425" bIns="91425" anchor="t" anchorCtr="0">
            <a:noAutofit/>
          </a:bodyPr>
          <a:lstStyle/>
          <a:p>
            <a:pPr marL="457189" indent="-292093">
              <a:lnSpc>
                <a:spcPct val="115000"/>
              </a:lnSpc>
              <a:buClr>
                <a:srgbClr val="0000FF"/>
              </a:buClr>
              <a:buSzPts val="1000"/>
              <a:buFont typeface="Roboto"/>
              <a:buAutoNum type="arabicPeriod"/>
            </a:pPr>
            <a:r>
              <a:rPr lang="en-US" sz="1350">
                <a:solidFill>
                  <a:srgbClr val="0000FF"/>
                </a:solidFill>
                <a:latin typeface="Avenir"/>
                <a:ea typeface="Avenir"/>
                <a:cs typeface="Avenir"/>
                <a:sym typeface="Avenir"/>
              </a:rPr>
              <a:t>Do not have features like in tabular data.</a:t>
            </a:r>
            <a:endParaRPr sz="1350">
              <a:solidFill>
                <a:srgbClr val="0000FF"/>
              </a:solidFill>
              <a:latin typeface="Avenir"/>
              <a:ea typeface="Avenir"/>
              <a:cs typeface="Avenir"/>
              <a:sym typeface="Avenir"/>
            </a:endParaRPr>
          </a:p>
          <a:p>
            <a:pPr marL="457189" indent="-292093">
              <a:lnSpc>
                <a:spcPct val="115000"/>
              </a:lnSpc>
              <a:buClr>
                <a:srgbClr val="0000FF"/>
              </a:buClr>
              <a:buSzPts val="1000"/>
              <a:buFont typeface="Roboto"/>
              <a:buAutoNum type="arabicPeriod"/>
            </a:pPr>
            <a:r>
              <a:rPr lang="en-US" sz="1350">
                <a:solidFill>
                  <a:srgbClr val="0000FF"/>
                </a:solidFill>
                <a:latin typeface="Avenir"/>
                <a:ea typeface="Avenir"/>
                <a:cs typeface="Avenir"/>
                <a:sym typeface="Avenir"/>
              </a:rPr>
              <a:t>Examples usually have different size.</a:t>
            </a:r>
            <a:endParaRPr sz="1350">
              <a:solidFill>
                <a:srgbClr val="0000FF"/>
              </a:solidFill>
              <a:latin typeface="Avenir"/>
              <a:ea typeface="Avenir"/>
              <a:cs typeface="Avenir"/>
              <a:sym typeface="Avenir"/>
            </a:endParaRPr>
          </a:p>
        </p:txBody>
      </p:sp>
      <p:sp>
        <p:nvSpPr>
          <p:cNvPr id="6" name="Title 1"/>
          <p:cNvSpPr>
            <a:spLocks noGrp="1"/>
          </p:cNvSpPr>
          <p:nvPr>
            <p:ph type="title"/>
          </p:nvPr>
        </p:nvSpPr>
        <p:spPr>
          <a:xfrm>
            <a:off x="0" y="0"/>
            <a:ext cx="9144000" cy="728888"/>
          </a:xfrm>
        </p:spPr>
        <p:txBody>
          <a:bodyPr/>
          <a:lstStyle/>
          <a:p>
            <a:pPr algn="ctr"/>
            <a:r>
              <a:rPr lang="en-US" dirty="0">
                <a:solidFill>
                  <a:schemeClr val="dk1"/>
                </a:solidFill>
                <a:latin typeface="Avenir"/>
                <a:ea typeface="Avenir"/>
                <a:cs typeface="Avenir"/>
                <a:sym typeface="Avenir"/>
              </a:rPr>
              <a:t>Textual Data</a:t>
            </a:r>
          </a:p>
        </p:txBody>
      </p:sp>
    </p:spTree>
    <p:extLst>
      <p:ext uri="{BB962C8B-B14F-4D97-AF65-F5344CB8AC3E}">
        <p14:creationId xmlns:p14="http://schemas.microsoft.com/office/powerpoint/2010/main" val="360431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1000"/>
                                        <p:tgtEl>
                                          <p:spTgt spid="1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1000"/>
                                        <p:tgtEl>
                                          <p:spTgt spid="1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7">
                                            <p:txEl>
                                              <p:pRg st="0" end="0"/>
                                            </p:txEl>
                                          </p:spTgt>
                                        </p:tgtEl>
                                        <p:attrNameLst>
                                          <p:attrName>style.visibility</p:attrName>
                                        </p:attrNameLst>
                                      </p:cBhvr>
                                      <p:to>
                                        <p:strVal val="visible"/>
                                      </p:to>
                                    </p:set>
                                    <p:animEffect transition="in" filter="fade">
                                      <p:cBhvr>
                                        <p:cTn id="17" dur="1000"/>
                                        <p:tgtEl>
                                          <p:spTgt spid="17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
                                            <p:txEl>
                                              <p:pRg st="1" end="1"/>
                                            </p:txEl>
                                          </p:spTgt>
                                        </p:tgtEl>
                                        <p:attrNameLst>
                                          <p:attrName>style.visibility</p:attrName>
                                        </p:attrNameLst>
                                      </p:cBhvr>
                                      <p:to>
                                        <p:strVal val="visible"/>
                                      </p:to>
                                    </p:set>
                                    <p:animEffect transition="in" filter="fade">
                                      <p:cBhvr>
                                        <p:cTn id="22" dur="1000"/>
                                        <p:tgtEl>
                                          <p:spTgt spid="17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6221-CBFF-D52D-AD15-104528066CD1}"/>
              </a:ext>
            </a:extLst>
          </p:cNvPr>
          <p:cNvSpPr>
            <a:spLocks noGrp="1"/>
          </p:cNvSpPr>
          <p:nvPr>
            <p:ph type="title"/>
          </p:nvPr>
        </p:nvSpPr>
        <p:spPr>
          <a:xfrm>
            <a:off x="0" y="1138"/>
            <a:ext cx="9144000" cy="809897"/>
          </a:xfrm>
        </p:spPr>
        <p:txBody>
          <a:bodyPr/>
          <a:lstStyle/>
          <a:p>
            <a:r>
              <a:rPr lang="en-IN" dirty="0"/>
              <a:t>Forward propagation </a:t>
            </a:r>
          </a:p>
        </p:txBody>
      </p:sp>
      <p:sp>
        <p:nvSpPr>
          <p:cNvPr id="21" name="TextBox 20">
            <a:extLst>
              <a:ext uri="{FF2B5EF4-FFF2-40B4-BE49-F238E27FC236}">
                <a16:creationId xmlns:a16="http://schemas.microsoft.com/office/drawing/2014/main" id="{93F19C4E-DC3E-BDB1-D94C-3625DA9415BC}"/>
              </a:ext>
            </a:extLst>
          </p:cNvPr>
          <p:cNvSpPr txBox="1"/>
          <p:nvPr/>
        </p:nvSpPr>
        <p:spPr>
          <a:xfrm>
            <a:off x="412465" y="2925731"/>
            <a:ext cx="447872" cy="369332"/>
          </a:xfrm>
          <a:prstGeom prst="rect">
            <a:avLst/>
          </a:prstGeom>
          <a:solidFill>
            <a:schemeClr val="accent4">
              <a:lumMod val="60000"/>
              <a:lumOff val="40000"/>
            </a:schemeClr>
          </a:solidFill>
          <a:ln>
            <a:solidFill>
              <a:schemeClr val="tx1"/>
            </a:solidFill>
          </a:ln>
        </p:spPr>
        <p:txBody>
          <a:bodyPr wrap="square" rtlCol="0">
            <a:spAutoFit/>
          </a:bodyPr>
          <a:lstStyle/>
          <a:p>
            <a:r>
              <a:rPr lang="en-IN" dirty="0"/>
              <a:t>h</a:t>
            </a:r>
            <a:r>
              <a:rPr lang="en-IN" baseline="-25000" dirty="0"/>
              <a:t>0</a:t>
            </a:r>
          </a:p>
        </p:txBody>
      </p:sp>
      <p:cxnSp>
        <p:nvCxnSpPr>
          <p:cNvPr id="22" name="Straight Arrow Connector 21">
            <a:extLst>
              <a:ext uri="{FF2B5EF4-FFF2-40B4-BE49-F238E27FC236}">
                <a16:creationId xmlns:a16="http://schemas.microsoft.com/office/drawing/2014/main" id="{D2659275-A34A-CAA9-2D10-4786CC29094E}"/>
              </a:ext>
            </a:extLst>
          </p:cNvPr>
          <p:cNvCxnSpPr>
            <a:cxnSpLocks/>
          </p:cNvCxnSpPr>
          <p:nvPr/>
        </p:nvCxnSpPr>
        <p:spPr>
          <a:xfrm flipV="1">
            <a:off x="617858" y="3335435"/>
            <a:ext cx="0" cy="396240"/>
          </a:xfrm>
          <a:prstGeom prst="straightConnector1">
            <a:avLst/>
          </a:prstGeom>
          <a:ln w="28575">
            <a:tailEnd type="stealt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CE0B784-7569-2F67-AA41-7C2CBF311AA4}"/>
              </a:ext>
            </a:extLst>
          </p:cNvPr>
          <p:cNvSpPr txBox="1"/>
          <p:nvPr/>
        </p:nvSpPr>
        <p:spPr>
          <a:xfrm>
            <a:off x="1323853" y="2917764"/>
            <a:ext cx="447872" cy="369332"/>
          </a:xfrm>
          <a:prstGeom prst="rect">
            <a:avLst/>
          </a:prstGeom>
          <a:solidFill>
            <a:schemeClr val="accent4">
              <a:lumMod val="60000"/>
              <a:lumOff val="40000"/>
            </a:schemeClr>
          </a:solidFill>
          <a:ln>
            <a:solidFill>
              <a:schemeClr val="tx1"/>
            </a:solidFill>
          </a:ln>
        </p:spPr>
        <p:txBody>
          <a:bodyPr wrap="square" rtlCol="0">
            <a:spAutoFit/>
          </a:bodyPr>
          <a:lstStyle/>
          <a:p>
            <a:r>
              <a:rPr lang="en-IN" dirty="0"/>
              <a:t>h</a:t>
            </a:r>
            <a:r>
              <a:rPr lang="en-IN" baseline="-25000" dirty="0"/>
              <a:t>1</a:t>
            </a:r>
          </a:p>
        </p:txBody>
      </p:sp>
      <p:cxnSp>
        <p:nvCxnSpPr>
          <p:cNvPr id="50" name="Straight Arrow Connector 49">
            <a:extLst>
              <a:ext uri="{FF2B5EF4-FFF2-40B4-BE49-F238E27FC236}">
                <a16:creationId xmlns:a16="http://schemas.microsoft.com/office/drawing/2014/main" id="{9255A6D5-C0E1-98E9-CABB-DC8EAC01B5E4}"/>
              </a:ext>
            </a:extLst>
          </p:cNvPr>
          <p:cNvCxnSpPr>
            <a:cxnSpLocks/>
          </p:cNvCxnSpPr>
          <p:nvPr/>
        </p:nvCxnSpPr>
        <p:spPr>
          <a:xfrm flipV="1">
            <a:off x="1554036" y="3335435"/>
            <a:ext cx="0" cy="396240"/>
          </a:xfrm>
          <a:prstGeom prst="straightConnector1">
            <a:avLst/>
          </a:prstGeom>
          <a:ln w="28575">
            <a:tailEnd type="stealth"/>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663889E-AFAD-E7EE-4A96-039563EB79F9}"/>
              </a:ext>
            </a:extLst>
          </p:cNvPr>
          <p:cNvCxnSpPr>
            <a:cxnSpLocks/>
            <a:stCxn id="21" idx="3"/>
            <a:endCxn id="49" idx="1"/>
          </p:cNvCxnSpPr>
          <p:nvPr/>
        </p:nvCxnSpPr>
        <p:spPr>
          <a:xfrm flipV="1">
            <a:off x="860337" y="3102430"/>
            <a:ext cx="463516" cy="7967"/>
          </a:xfrm>
          <a:prstGeom prst="straightConnector1">
            <a:avLst/>
          </a:prstGeom>
          <a:ln w="28575">
            <a:tailEnd type="stealth"/>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5FD1AFD-EC65-6B48-E960-0774D7A96CD2}"/>
              </a:ext>
            </a:extLst>
          </p:cNvPr>
          <p:cNvCxnSpPr>
            <a:cxnSpLocks/>
          </p:cNvCxnSpPr>
          <p:nvPr/>
        </p:nvCxnSpPr>
        <p:spPr>
          <a:xfrm>
            <a:off x="1771725" y="3135197"/>
            <a:ext cx="440739" cy="0"/>
          </a:xfrm>
          <a:prstGeom prst="straightConnector1">
            <a:avLst/>
          </a:prstGeom>
          <a:ln w="28575">
            <a:tailEnd type="stealth"/>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4C803E0-2912-1180-CF52-FCC317618482}"/>
              </a:ext>
            </a:extLst>
          </p:cNvPr>
          <p:cNvCxnSpPr>
            <a:cxnSpLocks/>
          </p:cNvCxnSpPr>
          <p:nvPr/>
        </p:nvCxnSpPr>
        <p:spPr>
          <a:xfrm flipV="1">
            <a:off x="2433941" y="3324268"/>
            <a:ext cx="0" cy="396240"/>
          </a:xfrm>
          <a:prstGeom prst="straightConnector1">
            <a:avLst/>
          </a:prstGeom>
          <a:ln w="28575">
            <a:tailEnd type="stealth"/>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C462A75-26B2-C445-1FCE-BFA407CA5ABF}"/>
              </a:ext>
            </a:extLst>
          </p:cNvPr>
          <p:cNvCxnSpPr>
            <a:cxnSpLocks/>
          </p:cNvCxnSpPr>
          <p:nvPr/>
        </p:nvCxnSpPr>
        <p:spPr>
          <a:xfrm flipV="1">
            <a:off x="3370119" y="3324268"/>
            <a:ext cx="0" cy="396240"/>
          </a:xfrm>
          <a:prstGeom prst="straightConnector1">
            <a:avLst/>
          </a:prstGeom>
          <a:ln w="28575">
            <a:tailEnd type="stealth"/>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28C0340-3624-C25D-23F8-2206B9FA44AC}"/>
              </a:ext>
            </a:extLst>
          </p:cNvPr>
          <p:cNvCxnSpPr>
            <a:cxnSpLocks/>
          </p:cNvCxnSpPr>
          <p:nvPr/>
        </p:nvCxnSpPr>
        <p:spPr>
          <a:xfrm flipV="1">
            <a:off x="3367624" y="2484639"/>
            <a:ext cx="0" cy="396240"/>
          </a:xfrm>
          <a:prstGeom prst="straightConnector1">
            <a:avLst/>
          </a:prstGeom>
          <a:ln w="28575">
            <a:tailEnd type="stealth"/>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E57801D-9014-B66C-ED35-800F18FF7DAC}"/>
              </a:ext>
            </a:extLst>
          </p:cNvPr>
          <p:cNvCxnSpPr>
            <a:cxnSpLocks/>
          </p:cNvCxnSpPr>
          <p:nvPr/>
        </p:nvCxnSpPr>
        <p:spPr>
          <a:xfrm>
            <a:off x="2655382" y="3136444"/>
            <a:ext cx="488306" cy="0"/>
          </a:xfrm>
          <a:prstGeom prst="straightConnector1">
            <a:avLst/>
          </a:prstGeom>
          <a:ln w="28575">
            <a:tailEnd type="stealth"/>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03ECC85-6032-4253-6420-A0FD419F6B17}"/>
              </a:ext>
            </a:extLst>
          </p:cNvPr>
          <p:cNvSpPr txBox="1"/>
          <p:nvPr/>
        </p:nvSpPr>
        <p:spPr>
          <a:xfrm>
            <a:off x="456266" y="3774237"/>
            <a:ext cx="237223" cy="369332"/>
          </a:xfrm>
          <a:prstGeom prst="rect">
            <a:avLst/>
          </a:prstGeom>
          <a:noFill/>
        </p:spPr>
        <p:txBody>
          <a:bodyPr wrap="square" rtlCol="0">
            <a:spAutoFit/>
          </a:bodyPr>
          <a:lstStyle/>
          <a:p>
            <a:r>
              <a:rPr lang="en-IN" dirty="0"/>
              <a:t>I</a:t>
            </a:r>
          </a:p>
        </p:txBody>
      </p:sp>
      <p:sp>
        <p:nvSpPr>
          <p:cNvPr id="84" name="TextBox 83">
            <a:extLst>
              <a:ext uri="{FF2B5EF4-FFF2-40B4-BE49-F238E27FC236}">
                <a16:creationId xmlns:a16="http://schemas.microsoft.com/office/drawing/2014/main" id="{9CCA0A04-3E1C-9322-2FF8-F56E06860D4F}"/>
              </a:ext>
            </a:extLst>
          </p:cNvPr>
          <p:cNvSpPr txBox="1"/>
          <p:nvPr/>
        </p:nvSpPr>
        <p:spPr>
          <a:xfrm>
            <a:off x="1216780" y="3774237"/>
            <a:ext cx="682371" cy="369332"/>
          </a:xfrm>
          <a:prstGeom prst="rect">
            <a:avLst/>
          </a:prstGeom>
          <a:noFill/>
        </p:spPr>
        <p:txBody>
          <a:bodyPr wrap="square" rtlCol="0">
            <a:spAutoFit/>
          </a:bodyPr>
          <a:lstStyle/>
          <a:p>
            <a:r>
              <a:rPr lang="en-IN" dirty="0"/>
              <a:t>Love</a:t>
            </a:r>
          </a:p>
        </p:txBody>
      </p:sp>
      <p:sp>
        <p:nvSpPr>
          <p:cNvPr id="85" name="TextBox 84">
            <a:extLst>
              <a:ext uri="{FF2B5EF4-FFF2-40B4-BE49-F238E27FC236}">
                <a16:creationId xmlns:a16="http://schemas.microsoft.com/office/drawing/2014/main" id="{2A24A2FB-A02F-588E-C92F-78F4BA3B49B1}"/>
              </a:ext>
            </a:extLst>
          </p:cNvPr>
          <p:cNvSpPr txBox="1"/>
          <p:nvPr/>
        </p:nvSpPr>
        <p:spPr>
          <a:xfrm>
            <a:off x="2175583" y="3811483"/>
            <a:ext cx="682371" cy="369332"/>
          </a:xfrm>
          <a:prstGeom prst="rect">
            <a:avLst/>
          </a:prstGeom>
          <a:noFill/>
        </p:spPr>
        <p:txBody>
          <a:bodyPr wrap="square" rtlCol="0">
            <a:spAutoFit/>
          </a:bodyPr>
          <a:lstStyle/>
          <a:p>
            <a:r>
              <a:rPr lang="en-IN" dirty="0"/>
              <a:t>this</a:t>
            </a:r>
          </a:p>
        </p:txBody>
      </p:sp>
      <p:sp>
        <p:nvSpPr>
          <p:cNvPr id="86" name="TextBox 85">
            <a:extLst>
              <a:ext uri="{FF2B5EF4-FFF2-40B4-BE49-F238E27FC236}">
                <a16:creationId xmlns:a16="http://schemas.microsoft.com/office/drawing/2014/main" id="{13C7BBF2-E159-12BF-3AA5-262C8C483525}"/>
              </a:ext>
            </a:extLst>
          </p:cNvPr>
          <p:cNvSpPr txBox="1"/>
          <p:nvPr/>
        </p:nvSpPr>
        <p:spPr>
          <a:xfrm>
            <a:off x="3010683" y="3774237"/>
            <a:ext cx="1036653" cy="369332"/>
          </a:xfrm>
          <a:prstGeom prst="rect">
            <a:avLst/>
          </a:prstGeom>
          <a:noFill/>
        </p:spPr>
        <p:txBody>
          <a:bodyPr wrap="square" rtlCol="0">
            <a:spAutoFit/>
          </a:bodyPr>
          <a:lstStyle/>
          <a:p>
            <a:r>
              <a:rPr lang="en-IN" dirty="0"/>
              <a:t>movie</a:t>
            </a:r>
          </a:p>
        </p:txBody>
      </p:sp>
      <p:sp>
        <p:nvSpPr>
          <p:cNvPr id="88" name="TextBox 87">
            <a:extLst>
              <a:ext uri="{FF2B5EF4-FFF2-40B4-BE49-F238E27FC236}">
                <a16:creationId xmlns:a16="http://schemas.microsoft.com/office/drawing/2014/main" id="{649A9003-F334-C3FE-64A6-958432DC98FC}"/>
              </a:ext>
            </a:extLst>
          </p:cNvPr>
          <p:cNvSpPr txBox="1"/>
          <p:nvPr/>
        </p:nvSpPr>
        <p:spPr>
          <a:xfrm>
            <a:off x="617126" y="3418695"/>
            <a:ext cx="292713" cy="369332"/>
          </a:xfrm>
          <a:prstGeom prst="rect">
            <a:avLst/>
          </a:prstGeom>
          <a:noFill/>
        </p:spPr>
        <p:txBody>
          <a:bodyPr wrap="square" rtlCol="0">
            <a:spAutoFit/>
          </a:bodyPr>
          <a:lstStyle/>
          <a:p>
            <a:r>
              <a:rPr lang="en-IN" dirty="0"/>
              <a:t>U</a:t>
            </a:r>
          </a:p>
        </p:txBody>
      </p:sp>
      <p:sp>
        <p:nvSpPr>
          <p:cNvPr id="89" name="TextBox 88">
            <a:extLst>
              <a:ext uri="{FF2B5EF4-FFF2-40B4-BE49-F238E27FC236}">
                <a16:creationId xmlns:a16="http://schemas.microsoft.com/office/drawing/2014/main" id="{0331901A-D1A4-460B-4ED1-8DBE2FC4306D}"/>
              </a:ext>
            </a:extLst>
          </p:cNvPr>
          <p:cNvSpPr txBox="1"/>
          <p:nvPr/>
        </p:nvSpPr>
        <p:spPr>
          <a:xfrm>
            <a:off x="1562055" y="3398359"/>
            <a:ext cx="292713" cy="369332"/>
          </a:xfrm>
          <a:prstGeom prst="rect">
            <a:avLst/>
          </a:prstGeom>
          <a:noFill/>
        </p:spPr>
        <p:txBody>
          <a:bodyPr wrap="square" rtlCol="0">
            <a:spAutoFit/>
          </a:bodyPr>
          <a:lstStyle/>
          <a:p>
            <a:r>
              <a:rPr lang="en-IN" dirty="0"/>
              <a:t>U</a:t>
            </a:r>
          </a:p>
        </p:txBody>
      </p:sp>
      <p:sp>
        <p:nvSpPr>
          <p:cNvPr id="90" name="TextBox 89">
            <a:extLst>
              <a:ext uri="{FF2B5EF4-FFF2-40B4-BE49-F238E27FC236}">
                <a16:creationId xmlns:a16="http://schemas.microsoft.com/office/drawing/2014/main" id="{92785853-F87F-8C37-E29E-BA6720CB2BC7}"/>
              </a:ext>
            </a:extLst>
          </p:cNvPr>
          <p:cNvSpPr txBox="1"/>
          <p:nvPr/>
        </p:nvSpPr>
        <p:spPr>
          <a:xfrm>
            <a:off x="2453568" y="3368403"/>
            <a:ext cx="292713" cy="369332"/>
          </a:xfrm>
          <a:prstGeom prst="rect">
            <a:avLst/>
          </a:prstGeom>
          <a:noFill/>
        </p:spPr>
        <p:txBody>
          <a:bodyPr wrap="square" rtlCol="0">
            <a:spAutoFit/>
          </a:bodyPr>
          <a:lstStyle/>
          <a:p>
            <a:r>
              <a:rPr lang="en-IN" dirty="0"/>
              <a:t>U</a:t>
            </a:r>
          </a:p>
        </p:txBody>
      </p:sp>
      <p:sp>
        <p:nvSpPr>
          <p:cNvPr id="91" name="TextBox 90">
            <a:extLst>
              <a:ext uri="{FF2B5EF4-FFF2-40B4-BE49-F238E27FC236}">
                <a16:creationId xmlns:a16="http://schemas.microsoft.com/office/drawing/2014/main" id="{4EC4EC34-4992-9CB1-5E40-71CDD63A20BB}"/>
              </a:ext>
            </a:extLst>
          </p:cNvPr>
          <p:cNvSpPr txBox="1"/>
          <p:nvPr/>
        </p:nvSpPr>
        <p:spPr>
          <a:xfrm>
            <a:off x="3367624" y="3394049"/>
            <a:ext cx="292713" cy="369332"/>
          </a:xfrm>
          <a:prstGeom prst="rect">
            <a:avLst/>
          </a:prstGeom>
          <a:noFill/>
        </p:spPr>
        <p:txBody>
          <a:bodyPr wrap="square" rtlCol="0">
            <a:spAutoFit/>
          </a:bodyPr>
          <a:lstStyle/>
          <a:p>
            <a:r>
              <a:rPr lang="en-IN" dirty="0"/>
              <a:t>U</a:t>
            </a:r>
          </a:p>
        </p:txBody>
      </p:sp>
      <p:sp>
        <p:nvSpPr>
          <p:cNvPr id="92" name="TextBox 91">
            <a:extLst>
              <a:ext uri="{FF2B5EF4-FFF2-40B4-BE49-F238E27FC236}">
                <a16:creationId xmlns:a16="http://schemas.microsoft.com/office/drawing/2014/main" id="{7D729B08-409D-F659-63A6-C0524E223E3F}"/>
              </a:ext>
            </a:extLst>
          </p:cNvPr>
          <p:cNvSpPr txBox="1"/>
          <p:nvPr/>
        </p:nvSpPr>
        <p:spPr>
          <a:xfrm>
            <a:off x="3392681" y="2522714"/>
            <a:ext cx="292713" cy="369332"/>
          </a:xfrm>
          <a:prstGeom prst="rect">
            <a:avLst/>
          </a:prstGeom>
          <a:noFill/>
        </p:spPr>
        <p:txBody>
          <a:bodyPr wrap="square" rtlCol="0">
            <a:spAutoFit/>
          </a:bodyPr>
          <a:lstStyle/>
          <a:p>
            <a:r>
              <a:rPr lang="en-IN" dirty="0"/>
              <a:t>V</a:t>
            </a:r>
          </a:p>
        </p:txBody>
      </p:sp>
      <p:sp>
        <p:nvSpPr>
          <p:cNvPr id="111" name="TextBox 110">
            <a:extLst>
              <a:ext uri="{FF2B5EF4-FFF2-40B4-BE49-F238E27FC236}">
                <a16:creationId xmlns:a16="http://schemas.microsoft.com/office/drawing/2014/main" id="{E0FA5334-B74C-E60F-4334-5243DFEC99DD}"/>
              </a:ext>
            </a:extLst>
          </p:cNvPr>
          <p:cNvSpPr txBox="1"/>
          <p:nvPr/>
        </p:nvSpPr>
        <p:spPr>
          <a:xfrm>
            <a:off x="877095" y="2799898"/>
            <a:ext cx="292713" cy="369332"/>
          </a:xfrm>
          <a:prstGeom prst="rect">
            <a:avLst/>
          </a:prstGeom>
          <a:noFill/>
        </p:spPr>
        <p:txBody>
          <a:bodyPr wrap="square" rtlCol="0">
            <a:spAutoFit/>
          </a:bodyPr>
          <a:lstStyle/>
          <a:p>
            <a:r>
              <a:rPr lang="en-IN" dirty="0"/>
              <a:t>W</a:t>
            </a:r>
          </a:p>
        </p:txBody>
      </p:sp>
      <p:sp>
        <p:nvSpPr>
          <p:cNvPr id="112" name="TextBox 111">
            <a:extLst>
              <a:ext uri="{FF2B5EF4-FFF2-40B4-BE49-F238E27FC236}">
                <a16:creationId xmlns:a16="http://schemas.microsoft.com/office/drawing/2014/main" id="{980F7288-8091-829C-897C-357C831AA140}"/>
              </a:ext>
            </a:extLst>
          </p:cNvPr>
          <p:cNvSpPr txBox="1"/>
          <p:nvPr/>
        </p:nvSpPr>
        <p:spPr>
          <a:xfrm>
            <a:off x="1805241" y="2834801"/>
            <a:ext cx="292713" cy="369332"/>
          </a:xfrm>
          <a:prstGeom prst="rect">
            <a:avLst/>
          </a:prstGeom>
          <a:noFill/>
        </p:spPr>
        <p:txBody>
          <a:bodyPr wrap="square" rtlCol="0">
            <a:spAutoFit/>
          </a:bodyPr>
          <a:lstStyle/>
          <a:p>
            <a:r>
              <a:rPr lang="en-IN" dirty="0"/>
              <a:t>W</a:t>
            </a:r>
          </a:p>
        </p:txBody>
      </p:sp>
      <p:sp>
        <p:nvSpPr>
          <p:cNvPr id="113" name="TextBox 112">
            <a:extLst>
              <a:ext uri="{FF2B5EF4-FFF2-40B4-BE49-F238E27FC236}">
                <a16:creationId xmlns:a16="http://schemas.microsoft.com/office/drawing/2014/main" id="{6BF813BB-6CD6-032A-F710-AEC1D8CD3256}"/>
              </a:ext>
            </a:extLst>
          </p:cNvPr>
          <p:cNvSpPr txBox="1"/>
          <p:nvPr/>
        </p:nvSpPr>
        <p:spPr>
          <a:xfrm>
            <a:off x="2692064" y="2852792"/>
            <a:ext cx="292713" cy="369332"/>
          </a:xfrm>
          <a:prstGeom prst="rect">
            <a:avLst/>
          </a:prstGeom>
          <a:noFill/>
        </p:spPr>
        <p:txBody>
          <a:bodyPr wrap="square" rtlCol="0">
            <a:spAutoFit/>
          </a:bodyPr>
          <a:lstStyle/>
          <a:p>
            <a:r>
              <a:rPr lang="en-IN" dirty="0"/>
              <a:t>W</a:t>
            </a:r>
          </a:p>
        </p:txBody>
      </p:sp>
      <p:sp>
        <p:nvSpPr>
          <p:cNvPr id="3" name="TextBox 2">
            <a:extLst>
              <a:ext uri="{FF2B5EF4-FFF2-40B4-BE49-F238E27FC236}">
                <a16:creationId xmlns:a16="http://schemas.microsoft.com/office/drawing/2014/main" id="{7DA62170-9AC0-4A55-3162-15450CE6614F}"/>
              </a:ext>
            </a:extLst>
          </p:cNvPr>
          <p:cNvSpPr txBox="1"/>
          <p:nvPr/>
        </p:nvSpPr>
        <p:spPr>
          <a:xfrm>
            <a:off x="3152532" y="1281186"/>
            <a:ext cx="676805" cy="369332"/>
          </a:xfrm>
          <a:prstGeom prst="rect">
            <a:avLst/>
          </a:prstGeom>
          <a:noFill/>
        </p:spPr>
        <p:txBody>
          <a:bodyPr wrap="square" rtlCol="0">
            <a:spAutoFit/>
          </a:bodyPr>
          <a:lstStyle/>
          <a:p>
            <a:r>
              <a:rPr lang="en-IN" dirty="0" err="1"/>
              <a:t>Y</a:t>
            </a:r>
            <a:r>
              <a:rPr lang="en-IN" baseline="-25000" dirty="0" err="1"/>
              <a:t>pred</a:t>
            </a:r>
            <a:endParaRPr lang="en-IN" baseline="-25000" dirty="0"/>
          </a:p>
        </p:txBody>
      </p:sp>
      <p:sp>
        <p:nvSpPr>
          <p:cNvPr id="13" name="TextBox 12">
            <a:extLst>
              <a:ext uri="{FF2B5EF4-FFF2-40B4-BE49-F238E27FC236}">
                <a16:creationId xmlns:a16="http://schemas.microsoft.com/office/drawing/2014/main" id="{C0FFB38A-1E76-4C2F-AD1A-B960537F672E}"/>
              </a:ext>
            </a:extLst>
          </p:cNvPr>
          <p:cNvSpPr txBox="1"/>
          <p:nvPr/>
        </p:nvSpPr>
        <p:spPr>
          <a:xfrm>
            <a:off x="2226578" y="2954936"/>
            <a:ext cx="447872" cy="369332"/>
          </a:xfrm>
          <a:prstGeom prst="rect">
            <a:avLst/>
          </a:prstGeom>
          <a:solidFill>
            <a:schemeClr val="accent4">
              <a:lumMod val="60000"/>
              <a:lumOff val="40000"/>
            </a:schemeClr>
          </a:solidFill>
          <a:ln>
            <a:solidFill>
              <a:schemeClr val="tx1"/>
            </a:solidFill>
          </a:ln>
        </p:spPr>
        <p:txBody>
          <a:bodyPr wrap="square" rtlCol="0">
            <a:spAutoFit/>
          </a:bodyPr>
          <a:lstStyle/>
          <a:p>
            <a:r>
              <a:rPr lang="en-IN" dirty="0"/>
              <a:t>h</a:t>
            </a:r>
            <a:r>
              <a:rPr lang="en-IN" baseline="-25000" dirty="0"/>
              <a:t>2</a:t>
            </a:r>
          </a:p>
        </p:txBody>
      </p:sp>
      <p:sp>
        <p:nvSpPr>
          <p:cNvPr id="14" name="TextBox 13">
            <a:extLst>
              <a:ext uri="{FF2B5EF4-FFF2-40B4-BE49-F238E27FC236}">
                <a16:creationId xmlns:a16="http://schemas.microsoft.com/office/drawing/2014/main" id="{96BB7131-AE41-BF53-4BBF-E443EDE872F4}"/>
              </a:ext>
            </a:extLst>
          </p:cNvPr>
          <p:cNvSpPr txBox="1"/>
          <p:nvPr/>
        </p:nvSpPr>
        <p:spPr>
          <a:xfrm>
            <a:off x="3143688" y="2949858"/>
            <a:ext cx="447872" cy="369332"/>
          </a:xfrm>
          <a:prstGeom prst="rect">
            <a:avLst/>
          </a:prstGeom>
          <a:solidFill>
            <a:schemeClr val="accent4">
              <a:lumMod val="60000"/>
              <a:lumOff val="40000"/>
            </a:schemeClr>
          </a:solidFill>
          <a:ln>
            <a:solidFill>
              <a:schemeClr val="tx1"/>
            </a:solidFill>
          </a:ln>
        </p:spPr>
        <p:txBody>
          <a:bodyPr wrap="square" rtlCol="0">
            <a:spAutoFit/>
          </a:bodyPr>
          <a:lstStyle/>
          <a:p>
            <a:r>
              <a:rPr lang="en-IN" dirty="0"/>
              <a:t>h</a:t>
            </a:r>
            <a:r>
              <a:rPr lang="en-IN" baseline="-25000" dirty="0"/>
              <a:t>3</a:t>
            </a:r>
          </a:p>
        </p:txBody>
      </p:sp>
      <p:sp>
        <p:nvSpPr>
          <p:cNvPr id="17" name="TextBox 16">
            <a:extLst>
              <a:ext uri="{FF2B5EF4-FFF2-40B4-BE49-F238E27FC236}">
                <a16:creationId xmlns:a16="http://schemas.microsoft.com/office/drawing/2014/main" id="{FD19E3A2-25CB-26E4-FB68-F3E5F46BADDC}"/>
              </a:ext>
            </a:extLst>
          </p:cNvPr>
          <p:cNvSpPr txBox="1"/>
          <p:nvPr/>
        </p:nvSpPr>
        <p:spPr>
          <a:xfrm>
            <a:off x="4370810" y="1586594"/>
            <a:ext cx="2406428" cy="369332"/>
          </a:xfrm>
          <a:prstGeom prst="rect">
            <a:avLst/>
          </a:prstGeom>
          <a:noFill/>
        </p:spPr>
        <p:txBody>
          <a:bodyPr wrap="none" rtlCol="0">
            <a:spAutoFit/>
          </a:bodyPr>
          <a:lstStyle/>
          <a:p>
            <a:r>
              <a:rPr lang="en-IN" dirty="0">
                <a:latin typeface="Helvetica Neue"/>
              </a:rPr>
              <a:t>h</a:t>
            </a:r>
            <a:r>
              <a:rPr lang="en-IN" baseline="-25000" dirty="0">
                <a:latin typeface="Helvetica Neue"/>
              </a:rPr>
              <a:t>1 </a:t>
            </a:r>
            <a:r>
              <a:rPr lang="en-IN" dirty="0">
                <a:latin typeface="Helvetica Neue"/>
              </a:rPr>
              <a:t>= tanh(UX</a:t>
            </a:r>
            <a:r>
              <a:rPr lang="en-IN" baseline="-25000" dirty="0">
                <a:latin typeface="Helvetica Neue"/>
              </a:rPr>
              <a:t>1</a:t>
            </a:r>
            <a:r>
              <a:rPr lang="en-IN" dirty="0">
                <a:latin typeface="Helvetica Neue"/>
              </a:rPr>
              <a:t> + Wh</a:t>
            </a:r>
            <a:r>
              <a:rPr lang="en-IN" baseline="-25000" dirty="0">
                <a:latin typeface="Helvetica Neue"/>
              </a:rPr>
              <a:t>0</a:t>
            </a:r>
            <a:r>
              <a:rPr lang="en-IN" dirty="0">
                <a:latin typeface="Helvetica Neue"/>
              </a:rPr>
              <a:t> )</a:t>
            </a:r>
          </a:p>
        </p:txBody>
      </p:sp>
      <p:sp>
        <p:nvSpPr>
          <p:cNvPr id="26" name="TextBox 25">
            <a:extLst>
              <a:ext uri="{FF2B5EF4-FFF2-40B4-BE49-F238E27FC236}">
                <a16:creationId xmlns:a16="http://schemas.microsoft.com/office/drawing/2014/main" id="{EF4389C4-54BD-A053-37A0-EB2575E1EE95}"/>
              </a:ext>
            </a:extLst>
          </p:cNvPr>
          <p:cNvSpPr txBox="1"/>
          <p:nvPr/>
        </p:nvSpPr>
        <p:spPr>
          <a:xfrm>
            <a:off x="4361673" y="2010608"/>
            <a:ext cx="2406428" cy="369332"/>
          </a:xfrm>
          <a:prstGeom prst="rect">
            <a:avLst/>
          </a:prstGeom>
          <a:noFill/>
        </p:spPr>
        <p:txBody>
          <a:bodyPr wrap="none" rtlCol="0">
            <a:spAutoFit/>
          </a:bodyPr>
          <a:lstStyle/>
          <a:p>
            <a:r>
              <a:rPr lang="en-IN" dirty="0">
                <a:latin typeface="Helvetica Neue"/>
              </a:rPr>
              <a:t>h</a:t>
            </a:r>
            <a:r>
              <a:rPr lang="en-IN" baseline="-25000" dirty="0">
                <a:latin typeface="Helvetica Neue"/>
              </a:rPr>
              <a:t>2 </a:t>
            </a:r>
            <a:r>
              <a:rPr lang="en-IN" dirty="0">
                <a:latin typeface="Helvetica Neue"/>
              </a:rPr>
              <a:t>= tanh(UX</a:t>
            </a:r>
            <a:r>
              <a:rPr lang="en-IN" baseline="-25000" dirty="0">
                <a:latin typeface="Helvetica Neue"/>
              </a:rPr>
              <a:t>2</a:t>
            </a:r>
            <a:r>
              <a:rPr lang="en-IN" dirty="0">
                <a:latin typeface="Helvetica Neue"/>
              </a:rPr>
              <a:t> + Wh</a:t>
            </a:r>
            <a:r>
              <a:rPr lang="en-IN" baseline="-25000" dirty="0">
                <a:latin typeface="Helvetica Neue"/>
              </a:rPr>
              <a:t>1</a:t>
            </a:r>
            <a:r>
              <a:rPr lang="en-IN" dirty="0">
                <a:latin typeface="Helvetica Neue"/>
              </a:rPr>
              <a:t> )</a:t>
            </a:r>
          </a:p>
        </p:txBody>
      </p:sp>
      <p:sp>
        <p:nvSpPr>
          <p:cNvPr id="27" name="TextBox 26">
            <a:extLst>
              <a:ext uri="{FF2B5EF4-FFF2-40B4-BE49-F238E27FC236}">
                <a16:creationId xmlns:a16="http://schemas.microsoft.com/office/drawing/2014/main" id="{5638B859-F753-0CDE-4878-6E7C1910EEEF}"/>
              </a:ext>
            </a:extLst>
          </p:cNvPr>
          <p:cNvSpPr txBox="1"/>
          <p:nvPr/>
        </p:nvSpPr>
        <p:spPr>
          <a:xfrm>
            <a:off x="456170" y="4115383"/>
            <a:ext cx="447872" cy="369332"/>
          </a:xfrm>
          <a:prstGeom prst="rect">
            <a:avLst/>
          </a:prstGeom>
          <a:noFill/>
        </p:spPr>
        <p:txBody>
          <a:bodyPr wrap="square" rtlCol="0">
            <a:spAutoFit/>
          </a:bodyPr>
          <a:lstStyle/>
          <a:p>
            <a:r>
              <a:rPr lang="en-IN" dirty="0"/>
              <a:t>X</a:t>
            </a:r>
            <a:r>
              <a:rPr lang="en-IN" baseline="-25000" dirty="0"/>
              <a:t>0</a:t>
            </a:r>
          </a:p>
        </p:txBody>
      </p:sp>
      <p:sp>
        <p:nvSpPr>
          <p:cNvPr id="37" name="TextBox 36">
            <a:extLst>
              <a:ext uri="{FF2B5EF4-FFF2-40B4-BE49-F238E27FC236}">
                <a16:creationId xmlns:a16="http://schemas.microsoft.com/office/drawing/2014/main" id="{D3697D6D-50BE-8CA0-0D50-E3BDD51FB52F}"/>
              </a:ext>
            </a:extLst>
          </p:cNvPr>
          <p:cNvSpPr txBox="1"/>
          <p:nvPr/>
        </p:nvSpPr>
        <p:spPr>
          <a:xfrm>
            <a:off x="1296955" y="4180815"/>
            <a:ext cx="447872" cy="369332"/>
          </a:xfrm>
          <a:prstGeom prst="rect">
            <a:avLst/>
          </a:prstGeom>
          <a:noFill/>
        </p:spPr>
        <p:txBody>
          <a:bodyPr wrap="square" rtlCol="0">
            <a:spAutoFit/>
          </a:bodyPr>
          <a:lstStyle/>
          <a:p>
            <a:r>
              <a:rPr lang="en-IN" dirty="0"/>
              <a:t>X</a:t>
            </a:r>
            <a:r>
              <a:rPr lang="en-IN" baseline="-25000" dirty="0"/>
              <a:t>1</a:t>
            </a:r>
          </a:p>
        </p:txBody>
      </p:sp>
      <p:sp>
        <p:nvSpPr>
          <p:cNvPr id="38" name="TextBox 37">
            <a:extLst>
              <a:ext uri="{FF2B5EF4-FFF2-40B4-BE49-F238E27FC236}">
                <a16:creationId xmlns:a16="http://schemas.microsoft.com/office/drawing/2014/main" id="{2B5A3A75-0773-FD2C-1DB3-1865686D6337}"/>
              </a:ext>
            </a:extLst>
          </p:cNvPr>
          <p:cNvSpPr txBox="1"/>
          <p:nvPr/>
        </p:nvSpPr>
        <p:spPr>
          <a:xfrm>
            <a:off x="2214782" y="4202284"/>
            <a:ext cx="447872" cy="369332"/>
          </a:xfrm>
          <a:prstGeom prst="rect">
            <a:avLst/>
          </a:prstGeom>
          <a:noFill/>
        </p:spPr>
        <p:txBody>
          <a:bodyPr wrap="square" rtlCol="0">
            <a:spAutoFit/>
          </a:bodyPr>
          <a:lstStyle/>
          <a:p>
            <a:r>
              <a:rPr lang="en-IN" dirty="0"/>
              <a:t>X</a:t>
            </a:r>
            <a:r>
              <a:rPr lang="en-IN" baseline="-25000" dirty="0"/>
              <a:t>2</a:t>
            </a:r>
          </a:p>
        </p:txBody>
      </p:sp>
      <p:sp>
        <p:nvSpPr>
          <p:cNvPr id="39" name="TextBox 38">
            <a:extLst>
              <a:ext uri="{FF2B5EF4-FFF2-40B4-BE49-F238E27FC236}">
                <a16:creationId xmlns:a16="http://schemas.microsoft.com/office/drawing/2014/main" id="{F154C11A-C935-9323-3061-3B0BF032699E}"/>
              </a:ext>
            </a:extLst>
          </p:cNvPr>
          <p:cNvSpPr txBox="1"/>
          <p:nvPr/>
        </p:nvSpPr>
        <p:spPr>
          <a:xfrm>
            <a:off x="3152532" y="4161861"/>
            <a:ext cx="447872" cy="369332"/>
          </a:xfrm>
          <a:prstGeom prst="rect">
            <a:avLst/>
          </a:prstGeom>
          <a:noFill/>
        </p:spPr>
        <p:txBody>
          <a:bodyPr wrap="square" rtlCol="0">
            <a:spAutoFit/>
          </a:bodyPr>
          <a:lstStyle/>
          <a:p>
            <a:r>
              <a:rPr lang="en-IN" dirty="0"/>
              <a:t>X</a:t>
            </a:r>
            <a:r>
              <a:rPr lang="en-IN" baseline="-25000" dirty="0"/>
              <a:t>3</a:t>
            </a:r>
          </a:p>
        </p:txBody>
      </p:sp>
      <p:sp>
        <p:nvSpPr>
          <p:cNvPr id="40" name="TextBox 39">
            <a:extLst>
              <a:ext uri="{FF2B5EF4-FFF2-40B4-BE49-F238E27FC236}">
                <a16:creationId xmlns:a16="http://schemas.microsoft.com/office/drawing/2014/main" id="{E3C19EDF-27FD-2647-FE5C-771A5ED69090}"/>
              </a:ext>
            </a:extLst>
          </p:cNvPr>
          <p:cNvSpPr txBox="1"/>
          <p:nvPr/>
        </p:nvSpPr>
        <p:spPr>
          <a:xfrm>
            <a:off x="4409678" y="2465481"/>
            <a:ext cx="2406428" cy="369332"/>
          </a:xfrm>
          <a:prstGeom prst="rect">
            <a:avLst/>
          </a:prstGeom>
          <a:noFill/>
        </p:spPr>
        <p:txBody>
          <a:bodyPr wrap="none" rtlCol="0">
            <a:spAutoFit/>
          </a:bodyPr>
          <a:lstStyle/>
          <a:p>
            <a:r>
              <a:rPr lang="en-IN" dirty="0">
                <a:latin typeface="Helvetica Neue"/>
              </a:rPr>
              <a:t>h</a:t>
            </a:r>
            <a:r>
              <a:rPr lang="en-IN" baseline="-25000" dirty="0">
                <a:latin typeface="Helvetica Neue"/>
              </a:rPr>
              <a:t>3 </a:t>
            </a:r>
            <a:r>
              <a:rPr lang="en-IN" dirty="0">
                <a:latin typeface="Helvetica Neue"/>
              </a:rPr>
              <a:t>= tanh(UX</a:t>
            </a:r>
            <a:r>
              <a:rPr lang="en-IN" baseline="-25000" dirty="0">
                <a:latin typeface="Helvetica Neue"/>
              </a:rPr>
              <a:t>3</a:t>
            </a:r>
            <a:r>
              <a:rPr lang="en-IN" dirty="0">
                <a:latin typeface="Helvetica Neue"/>
              </a:rPr>
              <a:t> + Wh</a:t>
            </a:r>
            <a:r>
              <a:rPr lang="en-IN" baseline="-25000" dirty="0">
                <a:latin typeface="Helvetica Neue"/>
              </a:rPr>
              <a:t>2</a:t>
            </a:r>
            <a:r>
              <a:rPr lang="en-IN" dirty="0">
                <a:latin typeface="Helvetica Neue"/>
              </a:rPr>
              <a:t> )</a:t>
            </a:r>
          </a:p>
        </p:txBody>
      </p:sp>
      <p:sp>
        <p:nvSpPr>
          <p:cNvPr id="41" name="TextBox 40">
            <a:extLst>
              <a:ext uri="{FF2B5EF4-FFF2-40B4-BE49-F238E27FC236}">
                <a16:creationId xmlns:a16="http://schemas.microsoft.com/office/drawing/2014/main" id="{D5BBD98F-161E-4829-339C-2BC437AC9BAF}"/>
              </a:ext>
            </a:extLst>
          </p:cNvPr>
          <p:cNvSpPr txBox="1"/>
          <p:nvPr/>
        </p:nvSpPr>
        <p:spPr>
          <a:xfrm>
            <a:off x="4361673" y="3040949"/>
            <a:ext cx="3728906" cy="369332"/>
          </a:xfrm>
          <a:prstGeom prst="rect">
            <a:avLst/>
          </a:prstGeom>
          <a:noFill/>
        </p:spPr>
        <p:txBody>
          <a:bodyPr wrap="none" rtlCol="0">
            <a:spAutoFit/>
          </a:bodyPr>
          <a:lstStyle/>
          <a:p>
            <a:r>
              <a:rPr lang="en-IN" dirty="0">
                <a:latin typeface="Helvetica Neue"/>
              </a:rPr>
              <a:t>h</a:t>
            </a:r>
            <a:r>
              <a:rPr lang="en-IN" baseline="-25000" dirty="0">
                <a:latin typeface="Helvetica Neue"/>
              </a:rPr>
              <a:t>3</a:t>
            </a:r>
            <a:r>
              <a:rPr lang="en-IN" dirty="0">
                <a:latin typeface="Helvetica Neue"/>
              </a:rPr>
              <a:t> = tanh(UX</a:t>
            </a:r>
            <a:r>
              <a:rPr lang="en-IN" baseline="-25000" dirty="0">
                <a:latin typeface="Helvetica Neue"/>
              </a:rPr>
              <a:t>3</a:t>
            </a:r>
            <a:r>
              <a:rPr lang="en-IN" dirty="0">
                <a:latin typeface="Helvetica Neue"/>
              </a:rPr>
              <a:t> + W(g(UX</a:t>
            </a:r>
            <a:r>
              <a:rPr lang="en-IN" baseline="-25000" dirty="0">
                <a:latin typeface="Helvetica Neue"/>
              </a:rPr>
              <a:t>2</a:t>
            </a:r>
            <a:r>
              <a:rPr lang="en-IN" dirty="0">
                <a:latin typeface="Helvetica Neue"/>
              </a:rPr>
              <a:t> + Wh</a:t>
            </a:r>
            <a:r>
              <a:rPr lang="en-IN" baseline="-25000" dirty="0">
                <a:latin typeface="Helvetica Neue"/>
              </a:rPr>
              <a:t>1</a:t>
            </a:r>
            <a:r>
              <a:rPr lang="en-IN" dirty="0">
                <a:latin typeface="Helvetica Neue"/>
              </a:rPr>
              <a:t>)))</a:t>
            </a:r>
          </a:p>
        </p:txBody>
      </p:sp>
      <p:sp>
        <p:nvSpPr>
          <p:cNvPr id="42" name="TextBox 41">
            <a:extLst>
              <a:ext uri="{FF2B5EF4-FFF2-40B4-BE49-F238E27FC236}">
                <a16:creationId xmlns:a16="http://schemas.microsoft.com/office/drawing/2014/main" id="{56AA8385-AF02-0E70-2762-9314DF7D8CDC}"/>
              </a:ext>
            </a:extLst>
          </p:cNvPr>
          <p:cNvSpPr txBox="1"/>
          <p:nvPr/>
        </p:nvSpPr>
        <p:spPr>
          <a:xfrm>
            <a:off x="4324634" y="3501971"/>
            <a:ext cx="4794902" cy="369332"/>
          </a:xfrm>
          <a:prstGeom prst="rect">
            <a:avLst/>
          </a:prstGeom>
          <a:noFill/>
        </p:spPr>
        <p:txBody>
          <a:bodyPr wrap="none" rtlCol="0">
            <a:spAutoFit/>
          </a:bodyPr>
          <a:lstStyle/>
          <a:p>
            <a:r>
              <a:rPr lang="en-IN" dirty="0">
                <a:latin typeface="Helvetica Neue"/>
              </a:rPr>
              <a:t>h</a:t>
            </a:r>
            <a:r>
              <a:rPr lang="en-IN" baseline="-25000" dirty="0">
                <a:latin typeface="Helvetica Neue"/>
              </a:rPr>
              <a:t>3</a:t>
            </a:r>
            <a:r>
              <a:rPr lang="en-IN" dirty="0">
                <a:latin typeface="Helvetica Neue"/>
              </a:rPr>
              <a:t> = g(UX</a:t>
            </a:r>
            <a:r>
              <a:rPr lang="en-IN" baseline="-25000" dirty="0">
                <a:latin typeface="Helvetica Neue"/>
              </a:rPr>
              <a:t>3</a:t>
            </a:r>
            <a:r>
              <a:rPr lang="en-IN" dirty="0">
                <a:latin typeface="Helvetica Neue"/>
              </a:rPr>
              <a:t> + W(g(UX</a:t>
            </a:r>
            <a:r>
              <a:rPr lang="en-IN" baseline="-25000" dirty="0">
                <a:latin typeface="Helvetica Neue"/>
              </a:rPr>
              <a:t>2</a:t>
            </a:r>
            <a:r>
              <a:rPr lang="en-IN" dirty="0">
                <a:latin typeface="Helvetica Neue"/>
              </a:rPr>
              <a:t> + W(g(UX</a:t>
            </a:r>
            <a:r>
              <a:rPr lang="en-IN" baseline="-25000" dirty="0">
                <a:latin typeface="Helvetica Neue"/>
              </a:rPr>
              <a:t>1</a:t>
            </a:r>
            <a:r>
              <a:rPr lang="en-IN" dirty="0">
                <a:latin typeface="Helvetica Neue"/>
              </a:rPr>
              <a:t> + Wh</a:t>
            </a:r>
            <a:r>
              <a:rPr lang="en-IN" baseline="-25000" dirty="0">
                <a:latin typeface="Helvetica Neue"/>
              </a:rPr>
              <a:t>0</a:t>
            </a:r>
            <a:r>
              <a:rPr lang="en-IN" dirty="0">
                <a:latin typeface="Helvetica Neue"/>
              </a:rPr>
              <a:t> )))))</a:t>
            </a:r>
          </a:p>
        </p:txBody>
      </p:sp>
      <p:sp>
        <p:nvSpPr>
          <p:cNvPr id="43" name="TextBox 42">
            <a:extLst>
              <a:ext uri="{FF2B5EF4-FFF2-40B4-BE49-F238E27FC236}">
                <a16:creationId xmlns:a16="http://schemas.microsoft.com/office/drawing/2014/main" id="{4BA6B571-C2B6-EACB-93CA-DB22C9DC35A0}"/>
              </a:ext>
            </a:extLst>
          </p:cNvPr>
          <p:cNvSpPr txBox="1"/>
          <p:nvPr/>
        </p:nvSpPr>
        <p:spPr>
          <a:xfrm>
            <a:off x="4158442" y="4088482"/>
            <a:ext cx="4810672" cy="923330"/>
          </a:xfrm>
          <a:prstGeom prst="rect">
            <a:avLst/>
          </a:prstGeom>
          <a:noFill/>
        </p:spPr>
        <p:txBody>
          <a:bodyPr wrap="square" rtlCol="0">
            <a:spAutoFit/>
          </a:bodyPr>
          <a:lstStyle/>
          <a:p>
            <a:r>
              <a:rPr lang="en-IN" dirty="0">
                <a:latin typeface="Helvetica Neue"/>
              </a:rPr>
              <a:t>h</a:t>
            </a:r>
            <a:r>
              <a:rPr lang="en-IN" baseline="-25000" dirty="0">
                <a:latin typeface="Helvetica Neue"/>
              </a:rPr>
              <a:t>3</a:t>
            </a:r>
            <a:r>
              <a:rPr lang="en-IN" dirty="0">
                <a:latin typeface="Helvetica Neue"/>
              </a:rPr>
              <a:t> is a function of  previous inputs in the sentence. It means h</a:t>
            </a:r>
            <a:r>
              <a:rPr lang="en-IN" baseline="-25000" dirty="0">
                <a:latin typeface="Helvetica Neue"/>
              </a:rPr>
              <a:t>3</a:t>
            </a:r>
            <a:r>
              <a:rPr lang="en-IN" dirty="0">
                <a:latin typeface="Helvetica Neue"/>
              </a:rPr>
              <a:t> carries the information from previous time stamps in the sequence</a:t>
            </a:r>
          </a:p>
        </p:txBody>
      </p:sp>
      <p:sp>
        <p:nvSpPr>
          <p:cNvPr id="44" name="TextBox 43">
            <a:extLst>
              <a:ext uri="{FF2B5EF4-FFF2-40B4-BE49-F238E27FC236}">
                <a16:creationId xmlns:a16="http://schemas.microsoft.com/office/drawing/2014/main" id="{279C55D8-FCA6-F223-645E-FC9991DC3925}"/>
              </a:ext>
            </a:extLst>
          </p:cNvPr>
          <p:cNvSpPr txBox="1"/>
          <p:nvPr/>
        </p:nvSpPr>
        <p:spPr>
          <a:xfrm>
            <a:off x="2873884" y="1955926"/>
            <a:ext cx="1005168" cy="369332"/>
          </a:xfrm>
          <a:prstGeom prst="rect">
            <a:avLst/>
          </a:prstGeom>
          <a:noFill/>
        </p:spPr>
        <p:txBody>
          <a:bodyPr wrap="square" rtlCol="0">
            <a:spAutoFit/>
          </a:bodyPr>
          <a:lstStyle/>
          <a:p>
            <a:r>
              <a:rPr lang="en-IN" dirty="0" err="1"/>
              <a:t>Softmax</a:t>
            </a:r>
            <a:endParaRPr lang="en-IN" dirty="0"/>
          </a:p>
        </p:txBody>
      </p:sp>
      <p:cxnSp>
        <p:nvCxnSpPr>
          <p:cNvPr id="45" name="Straight Arrow Connector 44">
            <a:extLst>
              <a:ext uri="{FF2B5EF4-FFF2-40B4-BE49-F238E27FC236}">
                <a16:creationId xmlns:a16="http://schemas.microsoft.com/office/drawing/2014/main" id="{B7EA6A34-4480-15CF-D949-29072CF47F6F}"/>
              </a:ext>
            </a:extLst>
          </p:cNvPr>
          <p:cNvCxnSpPr>
            <a:cxnSpLocks/>
          </p:cNvCxnSpPr>
          <p:nvPr/>
        </p:nvCxnSpPr>
        <p:spPr>
          <a:xfrm flipV="1">
            <a:off x="3392681" y="1639010"/>
            <a:ext cx="0" cy="396240"/>
          </a:xfrm>
          <a:prstGeom prst="straightConnector1">
            <a:avLst/>
          </a:prstGeom>
          <a:ln w="28575">
            <a:tailEnd type="stealt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4949E15-5212-ACA2-53B4-F149430AA4CF}"/>
              </a:ext>
            </a:extLst>
          </p:cNvPr>
          <p:cNvSpPr txBox="1"/>
          <p:nvPr/>
        </p:nvSpPr>
        <p:spPr>
          <a:xfrm>
            <a:off x="4361673" y="5239778"/>
            <a:ext cx="2628797" cy="461665"/>
          </a:xfrm>
          <a:prstGeom prst="rect">
            <a:avLst/>
          </a:prstGeom>
          <a:noFill/>
        </p:spPr>
        <p:txBody>
          <a:bodyPr wrap="none" rtlCol="0">
            <a:spAutoFit/>
          </a:bodyPr>
          <a:lstStyle/>
          <a:p>
            <a:r>
              <a:rPr lang="en-IN" sz="2400" dirty="0" err="1"/>
              <a:t>Y</a:t>
            </a:r>
            <a:r>
              <a:rPr lang="en-IN" sz="2400" baseline="-25000" dirty="0" err="1"/>
              <a:t>pred</a:t>
            </a:r>
            <a:r>
              <a:rPr lang="en-IN" sz="2400" dirty="0"/>
              <a:t> = </a:t>
            </a:r>
            <a:r>
              <a:rPr lang="en-IN" sz="2400" dirty="0" err="1"/>
              <a:t>softmax</a:t>
            </a:r>
            <a:r>
              <a:rPr lang="en-IN" sz="2400" dirty="0"/>
              <a:t>(Vh</a:t>
            </a:r>
            <a:r>
              <a:rPr lang="en-IN" sz="2400" baseline="-25000" dirty="0"/>
              <a:t>3</a:t>
            </a:r>
            <a:r>
              <a:rPr lang="en-IN" sz="2400" dirty="0"/>
              <a:t>)</a:t>
            </a:r>
          </a:p>
        </p:txBody>
      </p:sp>
    </p:spTree>
    <p:extLst>
      <p:ext uri="{BB962C8B-B14F-4D97-AF65-F5344CB8AC3E}">
        <p14:creationId xmlns:p14="http://schemas.microsoft.com/office/powerpoint/2010/main" val="222420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11822-4720-6F13-C9FA-B2A613660F5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8AD12EC-F2A3-85AA-7332-982141E01A31}"/>
              </a:ext>
            </a:extLst>
          </p:cNvPr>
          <p:cNvSpPr>
            <a:spLocks noGrp="1"/>
          </p:cNvSpPr>
          <p:nvPr>
            <p:ph idx="1"/>
          </p:nvPr>
        </p:nvSpPr>
        <p:spPr>
          <a:xfrm>
            <a:off x="393518" y="1224733"/>
            <a:ext cx="8461233" cy="4351338"/>
          </a:xfrm>
        </p:spPr>
        <p:txBody>
          <a:bodyPr/>
          <a:lstStyle/>
          <a:p>
            <a:pPr marL="0" indent="0">
              <a:buNone/>
            </a:pPr>
            <a:r>
              <a:rPr lang="en-IN" dirty="0"/>
              <a:t>Why it is important to carry previous time stamps in the sequence</a:t>
            </a:r>
          </a:p>
          <a:p>
            <a:pPr marL="0" indent="0">
              <a:buNone/>
            </a:pPr>
            <a:endParaRPr lang="en-IN" dirty="0"/>
          </a:p>
          <a:p>
            <a:pPr marL="0" indent="0">
              <a:buNone/>
            </a:pPr>
            <a:r>
              <a:rPr lang="en-IN" dirty="0"/>
              <a:t>Let us take an example of prediction of next word</a:t>
            </a:r>
          </a:p>
          <a:p>
            <a:pPr marL="0" indent="0">
              <a:buNone/>
            </a:pPr>
            <a:endParaRPr lang="en-IN" dirty="0"/>
          </a:p>
          <a:p>
            <a:pPr marL="0" indent="0">
              <a:buNone/>
            </a:pPr>
            <a:r>
              <a:rPr lang="en-IN" sz="2400" dirty="0"/>
              <a:t>I was born in </a:t>
            </a:r>
            <a:r>
              <a:rPr lang="en-IN" sz="2400" dirty="0" err="1"/>
              <a:t>Andhrapradesh</a:t>
            </a:r>
            <a:r>
              <a:rPr lang="en-IN" sz="2400" dirty="0"/>
              <a:t>, and I speak fluent______</a:t>
            </a:r>
          </a:p>
        </p:txBody>
      </p:sp>
      <p:sp>
        <p:nvSpPr>
          <p:cNvPr id="4" name="TextBox 3">
            <a:extLst>
              <a:ext uri="{FF2B5EF4-FFF2-40B4-BE49-F238E27FC236}">
                <a16:creationId xmlns:a16="http://schemas.microsoft.com/office/drawing/2014/main" id="{252CE513-729E-76B1-C754-BE8C1727663E}"/>
              </a:ext>
            </a:extLst>
          </p:cNvPr>
          <p:cNvSpPr txBox="1"/>
          <p:nvPr/>
        </p:nvSpPr>
        <p:spPr>
          <a:xfrm>
            <a:off x="541826" y="4833258"/>
            <a:ext cx="8203015" cy="369332"/>
          </a:xfrm>
          <a:prstGeom prst="rect">
            <a:avLst/>
          </a:prstGeom>
          <a:noFill/>
        </p:spPr>
        <p:txBody>
          <a:bodyPr wrap="none" rtlCol="0">
            <a:spAutoFit/>
          </a:bodyPr>
          <a:lstStyle/>
          <a:p>
            <a:r>
              <a:rPr lang="en-IN" dirty="0"/>
              <a:t>To get the answer “Telugu” model should depend on previous words in the sentence  </a:t>
            </a:r>
          </a:p>
        </p:txBody>
      </p:sp>
    </p:spTree>
    <p:extLst>
      <p:ext uri="{BB962C8B-B14F-4D97-AF65-F5344CB8AC3E}">
        <p14:creationId xmlns:p14="http://schemas.microsoft.com/office/powerpoint/2010/main" val="37203247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AE00-FC2F-74A5-E165-C422E3DA2076}"/>
              </a:ext>
            </a:extLst>
          </p:cNvPr>
          <p:cNvSpPr>
            <a:spLocks noGrp="1"/>
          </p:cNvSpPr>
          <p:nvPr>
            <p:ph type="title"/>
          </p:nvPr>
        </p:nvSpPr>
        <p:spPr/>
        <p:txBody>
          <a:bodyPr/>
          <a:lstStyle/>
          <a:p>
            <a:r>
              <a:rPr lang="en-IN" dirty="0"/>
              <a:t>Back </a:t>
            </a:r>
            <a:r>
              <a:rPr lang="en-IN" dirty="0" err="1"/>
              <a:t>propogation</a:t>
            </a:r>
            <a:endParaRPr lang="en-IN" dirty="0"/>
          </a:p>
        </p:txBody>
      </p:sp>
      <p:sp>
        <p:nvSpPr>
          <p:cNvPr id="3" name="Content Placeholder 2">
            <a:extLst>
              <a:ext uri="{FF2B5EF4-FFF2-40B4-BE49-F238E27FC236}">
                <a16:creationId xmlns:a16="http://schemas.microsoft.com/office/drawing/2014/main" id="{27D2C8E1-C339-8741-CFFC-73A76FA5816B}"/>
              </a:ext>
            </a:extLst>
          </p:cNvPr>
          <p:cNvSpPr>
            <a:spLocks noGrp="1"/>
          </p:cNvSpPr>
          <p:nvPr>
            <p:ph idx="1"/>
          </p:nvPr>
        </p:nvSpPr>
        <p:spPr/>
        <p:txBody>
          <a:bodyPr/>
          <a:lstStyle/>
          <a:p>
            <a:r>
              <a:rPr lang="en-IN" dirty="0"/>
              <a:t>Refer Notebook</a:t>
            </a:r>
          </a:p>
        </p:txBody>
      </p:sp>
    </p:spTree>
    <p:extLst>
      <p:ext uri="{BB962C8B-B14F-4D97-AF65-F5344CB8AC3E}">
        <p14:creationId xmlns:p14="http://schemas.microsoft.com/office/powerpoint/2010/main" val="1216492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Challenges with RNN</a:t>
            </a:r>
          </a:p>
        </p:txBody>
      </p:sp>
      <p:sp>
        <p:nvSpPr>
          <p:cNvPr id="4" name="TextBox 3"/>
          <p:cNvSpPr txBox="1"/>
          <p:nvPr/>
        </p:nvSpPr>
        <p:spPr>
          <a:xfrm>
            <a:off x="351063" y="2825178"/>
            <a:ext cx="3749744" cy="923330"/>
          </a:xfrm>
          <a:prstGeom prst="rect">
            <a:avLst/>
          </a:prstGeom>
          <a:noFill/>
        </p:spPr>
        <p:txBody>
          <a:bodyPr wrap="none" rtlCol="0">
            <a:spAutoFit/>
          </a:bodyPr>
          <a:lstStyle/>
          <a:p>
            <a:r>
              <a:rPr lang="en-US" b="1" dirty="0">
                <a:latin typeface="Helvetica Neue" panose="020B0604020202020204" charset="0"/>
              </a:rPr>
              <a:t>Long term dependency of words</a:t>
            </a:r>
            <a:endParaRPr lang="en-US" dirty="0">
              <a:latin typeface="Helvetica Neue" panose="020B0604020202020204" charset="0"/>
            </a:endParaRPr>
          </a:p>
          <a:p>
            <a:br>
              <a:rPr lang="en-US" dirty="0">
                <a:latin typeface="Helvetica Neue" panose="020B0604020202020204" charset="0"/>
              </a:rPr>
            </a:br>
            <a:endParaRPr lang="en-IN" dirty="0">
              <a:latin typeface="Helvetica Neue" panose="020B0604020202020204" charset="0"/>
            </a:endParaRPr>
          </a:p>
        </p:txBody>
      </p:sp>
      <p:sp>
        <p:nvSpPr>
          <p:cNvPr id="5" name="Rectangle 4"/>
          <p:cNvSpPr/>
          <p:nvPr/>
        </p:nvSpPr>
        <p:spPr>
          <a:xfrm>
            <a:off x="497684" y="1995964"/>
            <a:ext cx="3134191" cy="369332"/>
          </a:xfrm>
          <a:prstGeom prst="rect">
            <a:avLst/>
          </a:prstGeom>
        </p:spPr>
        <p:txBody>
          <a:bodyPr wrap="none">
            <a:spAutoFit/>
          </a:bodyPr>
          <a:lstStyle/>
          <a:p>
            <a:r>
              <a:rPr lang="en-US" dirty="0">
                <a:solidFill>
                  <a:srgbClr val="222222"/>
                </a:solidFill>
                <a:latin typeface="Lato"/>
              </a:rPr>
              <a:t>“The clouds are in the ____”.</a:t>
            </a:r>
            <a:endParaRPr lang="en-IN" dirty="0">
              <a:latin typeface="Helvetica Neue" panose="020B0604020202020204" charset="0"/>
            </a:endParaRPr>
          </a:p>
        </p:txBody>
      </p:sp>
      <p:sp>
        <p:nvSpPr>
          <p:cNvPr id="6" name="Rectangle 5"/>
          <p:cNvSpPr/>
          <p:nvPr/>
        </p:nvSpPr>
        <p:spPr>
          <a:xfrm>
            <a:off x="3762167" y="1995964"/>
            <a:ext cx="1467068" cy="369332"/>
          </a:xfrm>
          <a:prstGeom prst="rect">
            <a:avLst/>
          </a:prstGeom>
        </p:spPr>
        <p:txBody>
          <a:bodyPr wrap="none">
            <a:spAutoFit/>
          </a:bodyPr>
          <a:lstStyle/>
          <a:p>
            <a:r>
              <a:rPr lang="en-US" dirty="0">
                <a:solidFill>
                  <a:srgbClr val="222222"/>
                </a:solidFill>
                <a:latin typeface="Lato"/>
              </a:rPr>
              <a:t>Answer: Sky</a:t>
            </a:r>
            <a:endParaRPr lang="en-IN" dirty="0">
              <a:latin typeface="Helvetica Neue" panose="020B0604020202020204" charset="0"/>
            </a:endParaRPr>
          </a:p>
        </p:txBody>
      </p:sp>
      <p:sp>
        <p:nvSpPr>
          <p:cNvPr id="7" name="Rectangle 6"/>
          <p:cNvSpPr/>
          <p:nvPr/>
        </p:nvSpPr>
        <p:spPr>
          <a:xfrm>
            <a:off x="5922982" y="1995964"/>
            <a:ext cx="3005951" cy="369332"/>
          </a:xfrm>
          <a:prstGeom prst="rect">
            <a:avLst/>
          </a:prstGeom>
        </p:spPr>
        <p:txBody>
          <a:bodyPr wrap="none">
            <a:spAutoFit/>
          </a:bodyPr>
          <a:lstStyle/>
          <a:p>
            <a:r>
              <a:rPr lang="en-US" dirty="0">
                <a:solidFill>
                  <a:srgbClr val="222222"/>
                </a:solidFill>
                <a:latin typeface="Lato"/>
              </a:rPr>
              <a:t>It is easy for RNN to predict</a:t>
            </a:r>
            <a:endParaRPr lang="en-IN" dirty="0">
              <a:latin typeface="Helvetica Neue" panose="020B0604020202020204" charset="0"/>
            </a:endParaRPr>
          </a:p>
        </p:txBody>
      </p:sp>
      <p:sp>
        <p:nvSpPr>
          <p:cNvPr id="8" name="Rectangle 7"/>
          <p:cNvSpPr/>
          <p:nvPr/>
        </p:nvSpPr>
        <p:spPr>
          <a:xfrm>
            <a:off x="372759" y="3288625"/>
            <a:ext cx="8466364" cy="646331"/>
          </a:xfrm>
          <a:prstGeom prst="rect">
            <a:avLst/>
          </a:prstGeom>
        </p:spPr>
        <p:txBody>
          <a:bodyPr wrap="square">
            <a:spAutoFit/>
          </a:bodyPr>
          <a:lstStyle/>
          <a:p>
            <a:r>
              <a:rPr lang="en-US" dirty="0">
                <a:solidFill>
                  <a:srgbClr val="222222"/>
                </a:solidFill>
                <a:latin typeface="Lato"/>
              </a:rPr>
              <a:t>“Jane was born in Kerala. Jane used to play for the women’s football team and has also topped at state-level examinations. Jane is very fluent in ____.”</a:t>
            </a:r>
            <a:endParaRPr lang="en-IN" dirty="0">
              <a:latin typeface="Helvetica Neue" panose="020B0604020202020204" charset="0"/>
            </a:endParaRPr>
          </a:p>
        </p:txBody>
      </p:sp>
      <p:sp>
        <p:nvSpPr>
          <p:cNvPr id="10" name="TextBox 9"/>
          <p:cNvSpPr txBox="1"/>
          <p:nvPr/>
        </p:nvSpPr>
        <p:spPr>
          <a:xfrm>
            <a:off x="219853" y="4187460"/>
            <a:ext cx="8753960"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Helvetica Neue" panose="020B0604020202020204" charset="0"/>
              </a:rPr>
              <a:t>When you have long sequences RNN face the problem of vanishing gradient or exploding issues</a:t>
            </a:r>
          </a:p>
        </p:txBody>
      </p:sp>
      <p:sp>
        <p:nvSpPr>
          <p:cNvPr id="3" name="Rectangle 2"/>
          <p:cNvSpPr/>
          <p:nvPr/>
        </p:nvSpPr>
        <p:spPr>
          <a:xfrm>
            <a:off x="17588" y="5293674"/>
            <a:ext cx="8956225" cy="1754326"/>
          </a:xfrm>
          <a:prstGeom prst="rect">
            <a:avLst/>
          </a:prstGeom>
        </p:spPr>
        <p:txBody>
          <a:bodyPr wrap="square">
            <a:spAutoFit/>
          </a:bodyPr>
          <a:lstStyle/>
          <a:p>
            <a:r>
              <a:rPr lang="en-IN" dirty="0">
                <a:latin typeface="Helvetica Neue" panose="020B0604020202020204" charset="0"/>
              </a:rPr>
              <a:t>Vanishing gradient Reference: </a:t>
            </a:r>
          </a:p>
          <a:p>
            <a:r>
              <a:rPr lang="en-IN" dirty="0">
                <a:latin typeface="Helvetica Neue" panose="020B0604020202020204" charset="0"/>
                <a:hlinkClick r:id="rId2"/>
              </a:rPr>
              <a:t>https://mmuratarat.github.io/2019-02-07/bptt-of-rnn</a:t>
            </a:r>
            <a:endParaRPr lang="en-IN" dirty="0">
              <a:latin typeface="Helvetica Neue" panose="020B0604020202020204" charset="0"/>
            </a:endParaRPr>
          </a:p>
          <a:p>
            <a:endParaRPr lang="en-IN" dirty="0">
              <a:latin typeface="Helvetica Neue" panose="020B0604020202020204" charset="0"/>
            </a:endParaRPr>
          </a:p>
          <a:p>
            <a:r>
              <a:rPr lang="en-IN" dirty="0">
                <a:latin typeface="Helvetica Neue" panose="020B0604020202020204" charset="0"/>
                <a:hlinkClick r:id="rId3"/>
              </a:rPr>
              <a:t>http://www.wildml.com/2015/10/recurrent-neural-networks-tutorial-part-3-backpropagation-through-time-and-vanishing-gradients/</a:t>
            </a:r>
            <a:endParaRPr lang="en-IN" dirty="0">
              <a:latin typeface="Helvetica Neue" panose="020B0604020202020204" charset="0"/>
            </a:endParaRPr>
          </a:p>
          <a:p>
            <a:endParaRPr lang="en-IN" dirty="0">
              <a:latin typeface="Helvetica Neue" panose="020B0604020202020204" charset="0"/>
            </a:endParaRPr>
          </a:p>
        </p:txBody>
      </p:sp>
      <p:sp>
        <p:nvSpPr>
          <p:cNvPr id="11" name="Rectangle 10"/>
          <p:cNvSpPr/>
          <p:nvPr/>
        </p:nvSpPr>
        <p:spPr>
          <a:xfrm>
            <a:off x="131460" y="1144557"/>
            <a:ext cx="3897221" cy="584775"/>
          </a:xfrm>
          <a:prstGeom prst="rect">
            <a:avLst/>
          </a:prstGeom>
        </p:spPr>
        <p:txBody>
          <a:bodyPr wrap="none">
            <a:spAutoFit/>
          </a:bodyPr>
          <a:lstStyle/>
          <a:p>
            <a:r>
              <a:rPr lang="en-IN" sz="3200" dirty="0">
                <a:latin typeface="Helvetica Neue" panose="020B0604020202020204" charset="0"/>
              </a:rPr>
              <a:t>Vanishing Gradient: </a:t>
            </a:r>
          </a:p>
        </p:txBody>
      </p:sp>
    </p:spTree>
    <p:extLst>
      <p:ext uri="{BB962C8B-B14F-4D97-AF65-F5344CB8AC3E}">
        <p14:creationId xmlns:p14="http://schemas.microsoft.com/office/powerpoint/2010/main" val="14583428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to overcome vanishing gradient</a:t>
            </a:r>
          </a:p>
        </p:txBody>
      </p:sp>
      <p:pic>
        <p:nvPicPr>
          <p:cNvPr id="13" name="Picture 12"/>
          <p:cNvPicPr>
            <a:picLocks noChangeAspect="1"/>
          </p:cNvPicPr>
          <p:nvPr/>
        </p:nvPicPr>
        <p:blipFill>
          <a:blip r:embed="rId2"/>
          <a:stretch>
            <a:fillRect/>
          </a:stretch>
        </p:blipFill>
        <p:spPr>
          <a:xfrm>
            <a:off x="5388327" y="2022071"/>
            <a:ext cx="3281916" cy="281594"/>
          </a:xfrm>
          <a:prstGeom prst="rect">
            <a:avLst/>
          </a:prstGeom>
        </p:spPr>
      </p:pic>
      <p:grpSp>
        <p:nvGrpSpPr>
          <p:cNvPr id="11" name="Group 10"/>
          <p:cNvGrpSpPr/>
          <p:nvPr/>
        </p:nvGrpSpPr>
        <p:grpSpPr>
          <a:xfrm>
            <a:off x="311701" y="2009726"/>
            <a:ext cx="4841547" cy="2887897"/>
            <a:chOff x="311700" y="1152475"/>
            <a:chExt cx="6861356" cy="3435814"/>
          </a:xfrm>
        </p:grpSpPr>
        <p:pic>
          <p:nvPicPr>
            <p:cNvPr id="4" name="Picture 3"/>
            <p:cNvPicPr>
              <a:picLocks noChangeAspect="1"/>
            </p:cNvPicPr>
            <p:nvPr/>
          </p:nvPicPr>
          <p:blipFill>
            <a:blip r:embed="rId3"/>
            <a:stretch>
              <a:fillRect/>
            </a:stretch>
          </p:blipFill>
          <p:spPr>
            <a:xfrm>
              <a:off x="311700" y="1152475"/>
              <a:ext cx="6861356" cy="3435814"/>
            </a:xfrm>
            <a:prstGeom prst="rect">
              <a:avLst/>
            </a:prstGeom>
          </p:spPr>
        </p:pic>
        <p:sp>
          <p:nvSpPr>
            <p:cNvPr id="5" name="Freeform 4"/>
            <p:cNvSpPr/>
            <p:nvPr/>
          </p:nvSpPr>
          <p:spPr>
            <a:xfrm>
              <a:off x="2955849" y="1502184"/>
              <a:ext cx="3660307" cy="1985528"/>
            </a:xfrm>
            <a:custGeom>
              <a:avLst/>
              <a:gdLst>
                <a:gd name="connsiteX0" fmla="*/ 1410588 w 3660307"/>
                <a:gd name="connsiteY0" fmla="*/ 836979 h 1985528"/>
                <a:gd name="connsiteX1" fmla="*/ 1410588 w 3660307"/>
                <a:gd name="connsiteY1" fmla="*/ 836979 h 1985528"/>
                <a:gd name="connsiteX2" fmla="*/ 1290086 w 3660307"/>
                <a:gd name="connsiteY2" fmla="*/ 865332 h 1985528"/>
                <a:gd name="connsiteX3" fmla="*/ 1127053 w 3660307"/>
                <a:gd name="connsiteY3" fmla="*/ 922039 h 1985528"/>
                <a:gd name="connsiteX4" fmla="*/ 829342 w 3660307"/>
                <a:gd name="connsiteY4" fmla="*/ 1092160 h 1985528"/>
                <a:gd name="connsiteX5" fmla="*/ 751370 w 3660307"/>
                <a:gd name="connsiteY5" fmla="*/ 1141779 h 1985528"/>
                <a:gd name="connsiteX6" fmla="*/ 602514 w 3660307"/>
                <a:gd name="connsiteY6" fmla="*/ 1226839 h 1985528"/>
                <a:gd name="connsiteX7" fmla="*/ 538718 w 3660307"/>
                <a:gd name="connsiteY7" fmla="*/ 1262281 h 1985528"/>
                <a:gd name="connsiteX8" fmla="*/ 482011 w 3660307"/>
                <a:gd name="connsiteY8" fmla="*/ 1297723 h 1985528"/>
                <a:gd name="connsiteX9" fmla="*/ 404039 w 3660307"/>
                <a:gd name="connsiteY9" fmla="*/ 1333165 h 1985528"/>
                <a:gd name="connsiteX10" fmla="*/ 382774 w 3660307"/>
                <a:gd name="connsiteY10" fmla="*/ 1347342 h 1985528"/>
                <a:gd name="connsiteX11" fmla="*/ 347332 w 3660307"/>
                <a:gd name="connsiteY11" fmla="*/ 1368607 h 1985528"/>
                <a:gd name="connsiteX12" fmla="*/ 326067 w 3660307"/>
                <a:gd name="connsiteY12" fmla="*/ 1382783 h 1985528"/>
                <a:gd name="connsiteX13" fmla="*/ 269360 w 3660307"/>
                <a:gd name="connsiteY13" fmla="*/ 1411137 h 1985528"/>
                <a:gd name="connsiteX14" fmla="*/ 226830 w 3660307"/>
                <a:gd name="connsiteY14" fmla="*/ 1439490 h 1985528"/>
                <a:gd name="connsiteX15" fmla="*/ 177211 w 3660307"/>
                <a:gd name="connsiteY15" fmla="*/ 1474932 h 1985528"/>
                <a:gd name="connsiteX16" fmla="*/ 163035 w 3660307"/>
                <a:gd name="connsiteY16" fmla="*/ 1496197 h 1985528"/>
                <a:gd name="connsiteX17" fmla="*/ 134681 w 3660307"/>
                <a:gd name="connsiteY17" fmla="*/ 1510374 h 1985528"/>
                <a:gd name="connsiteX18" fmla="*/ 92151 w 3660307"/>
                <a:gd name="connsiteY18" fmla="*/ 1545816 h 1985528"/>
                <a:gd name="connsiteX19" fmla="*/ 77974 w 3660307"/>
                <a:gd name="connsiteY19" fmla="*/ 1574169 h 1985528"/>
                <a:gd name="connsiteX20" fmla="*/ 63798 w 3660307"/>
                <a:gd name="connsiteY20" fmla="*/ 1595435 h 1985528"/>
                <a:gd name="connsiteX21" fmla="*/ 49621 w 3660307"/>
                <a:gd name="connsiteY21" fmla="*/ 1652142 h 1985528"/>
                <a:gd name="connsiteX22" fmla="*/ 42532 w 3660307"/>
                <a:gd name="connsiteY22" fmla="*/ 1673407 h 1985528"/>
                <a:gd name="connsiteX23" fmla="*/ 14179 w 3660307"/>
                <a:gd name="connsiteY23" fmla="*/ 1737202 h 1985528"/>
                <a:gd name="connsiteX24" fmla="*/ 2 w 3660307"/>
                <a:gd name="connsiteY24" fmla="*/ 1800997 h 1985528"/>
                <a:gd name="connsiteX25" fmla="*/ 7091 w 3660307"/>
                <a:gd name="connsiteY25" fmla="*/ 1914411 h 1985528"/>
                <a:gd name="connsiteX26" fmla="*/ 28356 w 3660307"/>
                <a:gd name="connsiteY26" fmla="*/ 1942765 h 1985528"/>
                <a:gd name="connsiteX27" fmla="*/ 49621 w 3660307"/>
                <a:gd name="connsiteY27" fmla="*/ 1949853 h 1985528"/>
                <a:gd name="connsiteX28" fmla="*/ 99239 w 3660307"/>
                <a:gd name="connsiteY28" fmla="*/ 1985295 h 1985528"/>
                <a:gd name="connsiteX29" fmla="*/ 148858 w 3660307"/>
                <a:gd name="connsiteY29" fmla="*/ 1978207 h 1985528"/>
                <a:gd name="connsiteX30" fmla="*/ 177211 w 3660307"/>
                <a:gd name="connsiteY30" fmla="*/ 1964030 h 1985528"/>
                <a:gd name="connsiteX31" fmla="*/ 333156 w 3660307"/>
                <a:gd name="connsiteY31" fmla="*/ 1942765 h 1985528"/>
                <a:gd name="connsiteX32" fmla="*/ 503277 w 3660307"/>
                <a:gd name="connsiteY32" fmla="*/ 1935676 h 1985528"/>
                <a:gd name="connsiteX33" fmla="*/ 630867 w 3660307"/>
                <a:gd name="connsiteY33" fmla="*/ 1928588 h 1985528"/>
                <a:gd name="connsiteX34" fmla="*/ 687574 w 3660307"/>
                <a:gd name="connsiteY34" fmla="*/ 1907323 h 1985528"/>
                <a:gd name="connsiteX35" fmla="*/ 730104 w 3660307"/>
                <a:gd name="connsiteY35" fmla="*/ 1900235 h 1985528"/>
                <a:gd name="connsiteX36" fmla="*/ 765546 w 3660307"/>
                <a:gd name="connsiteY36" fmla="*/ 1893146 h 1985528"/>
                <a:gd name="connsiteX37" fmla="*/ 843518 w 3660307"/>
                <a:gd name="connsiteY37" fmla="*/ 1871881 h 1985528"/>
                <a:gd name="connsiteX38" fmla="*/ 935667 w 3660307"/>
                <a:gd name="connsiteY38" fmla="*/ 1864793 h 1985528"/>
                <a:gd name="connsiteX39" fmla="*/ 985286 w 3660307"/>
                <a:gd name="connsiteY39" fmla="*/ 1850616 h 1985528"/>
                <a:gd name="connsiteX40" fmla="*/ 1020728 w 3660307"/>
                <a:gd name="connsiteY40" fmla="*/ 1843528 h 1985528"/>
                <a:gd name="connsiteX41" fmla="*/ 1240467 w 3660307"/>
                <a:gd name="connsiteY41" fmla="*/ 1836439 h 1985528"/>
                <a:gd name="connsiteX42" fmla="*/ 1268821 w 3660307"/>
                <a:gd name="connsiteY42" fmla="*/ 1829351 h 1985528"/>
                <a:gd name="connsiteX43" fmla="*/ 1318439 w 3660307"/>
                <a:gd name="connsiteY43" fmla="*/ 1786821 h 1985528"/>
                <a:gd name="connsiteX44" fmla="*/ 1346793 w 3660307"/>
                <a:gd name="connsiteY44" fmla="*/ 1779732 h 1985528"/>
                <a:gd name="connsiteX45" fmla="*/ 1417677 w 3660307"/>
                <a:gd name="connsiteY45" fmla="*/ 1715937 h 1985528"/>
                <a:gd name="connsiteX46" fmla="*/ 1446030 w 3660307"/>
                <a:gd name="connsiteY46" fmla="*/ 1687583 h 1985528"/>
                <a:gd name="connsiteX47" fmla="*/ 1467295 w 3660307"/>
                <a:gd name="connsiteY47" fmla="*/ 1659230 h 1985528"/>
                <a:gd name="connsiteX48" fmla="*/ 1495649 w 3660307"/>
                <a:gd name="connsiteY48" fmla="*/ 1637965 h 1985528"/>
                <a:gd name="connsiteX49" fmla="*/ 1516914 w 3660307"/>
                <a:gd name="connsiteY49" fmla="*/ 1616700 h 1985528"/>
                <a:gd name="connsiteX50" fmla="*/ 1545267 w 3660307"/>
                <a:gd name="connsiteY50" fmla="*/ 1602523 h 1985528"/>
                <a:gd name="connsiteX51" fmla="*/ 1566532 w 3660307"/>
                <a:gd name="connsiteY51" fmla="*/ 1581258 h 1985528"/>
                <a:gd name="connsiteX52" fmla="*/ 1594886 w 3660307"/>
                <a:gd name="connsiteY52" fmla="*/ 1559993 h 1985528"/>
                <a:gd name="connsiteX53" fmla="*/ 1616151 w 3660307"/>
                <a:gd name="connsiteY53" fmla="*/ 1538728 h 1985528"/>
                <a:gd name="connsiteX54" fmla="*/ 1679946 w 3660307"/>
                <a:gd name="connsiteY54" fmla="*/ 1503286 h 1985528"/>
                <a:gd name="connsiteX55" fmla="*/ 1772095 w 3660307"/>
                <a:gd name="connsiteY55" fmla="*/ 1425314 h 1985528"/>
                <a:gd name="connsiteX56" fmla="*/ 1793360 w 3660307"/>
                <a:gd name="connsiteY56" fmla="*/ 1396960 h 1985528"/>
                <a:gd name="connsiteX57" fmla="*/ 1842979 w 3660307"/>
                <a:gd name="connsiteY57" fmla="*/ 1347342 h 1985528"/>
                <a:gd name="connsiteX58" fmla="*/ 1864244 w 3660307"/>
                <a:gd name="connsiteY58" fmla="*/ 1326076 h 1985528"/>
                <a:gd name="connsiteX59" fmla="*/ 1892598 w 3660307"/>
                <a:gd name="connsiteY59" fmla="*/ 1304811 h 1985528"/>
                <a:gd name="connsiteX60" fmla="*/ 1913863 w 3660307"/>
                <a:gd name="connsiteY60" fmla="*/ 1276458 h 1985528"/>
                <a:gd name="connsiteX61" fmla="*/ 1942216 w 3660307"/>
                <a:gd name="connsiteY61" fmla="*/ 1255193 h 1985528"/>
                <a:gd name="connsiteX62" fmla="*/ 1963481 w 3660307"/>
                <a:gd name="connsiteY62" fmla="*/ 1226839 h 1985528"/>
                <a:gd name="connsiteX63" fmla="*/ 1991835 w 3660307"/>
                <a:gd name="connsiteY63" fmla="*/ 1205574 h 1985528"/>
                <a:gd name="connsiteX64" fmla="*/ 2013100 w 3660307"/>
                <a:gd name="connsiteY64" fmla="*/ 1177221 h 1985528"/>
                <a:gd name="connsiteX65" fmla="*/ 2069807 w 3660307"/>
                <a:gd name="connsiteY65" fmla="*/ 1127602 h 1985528"/>
                <a:gd name="connsiteX66" fmla="*/ 2091072 w 3660307"/>
                <a:gd name="connsiteY66" fmla="*/ 1099249 h 1985528"/>
                <a:gd name="connsiteX67" fmla="*/ 2126514 w 3660307"/>
                <a:gd name="connsiteY67" fmla="*/ 1085072 h 1985528"/>
                <a:gd name="connsiteX68" fmla="*/ 2147779 w 3660307"/>
                <a:gd name="connsiteY68" fmla="*/ 1070895 h 1985528"/>
                <a:gd name="connsiteX69" fmla="*/ 2176132 w 3660307"/>
                <a:gd name="connsiteY69" fmla="*/ 1049630 h 1985528"/>
                <a:gd name="connsiteX70" fmla="*/ 2211574 w 3660307"/>
                <a:gd name="connsiteY70" fmla="*/ 1042542 h 1985528"/>
                <a:gd name="connsiteX71" fmla="*/ 2232839 w 3660307"/>
                <a:gd name="connsiteY71" fmla="*/ 1035453 h 1985528"/>
                <a:gd name="connsiteX72" fmla="*/ 2261193 w 3660307"/>
                <a:gd name="connsiteY72" fmla="*/ 1021276 h 1985528"/>
                <a:gd name="connsiteX73" fmla="*/ 2310811 w 3660307"/>
                <a:gd name="connsiteY73" fmla="*/ 1007100 h 1985528"/>
                <a:gd name="connsiteX74" fmla="*/ 2360430 w 3660307"/>
                <a:gd name="connsiteY74" fmla="*/ 992923 h 1985528"/>
                <a:gd name="connsiteX75" fmla="*/ 2530551 w 3660307"/>
                <a:gd name="connsiteY75" fmla="*/ 978746 h 1985528"/>
                <a:gd name="connsiteX76" fmla="*/ 2608523 w 3660307"/>
                <a:gd name="connsiteY76" fmla="*/ 964569 h 1985528"/>
                <a:gd name="connsiteX77" fmla="*/ 2700672 w 3660307"/>
                <a:gd name="connsiteY77" fmla="*/ 950393 h 1985528"/>
                <a:gd name="connsiteX78" fmla="*/ 2955853 w 3660307"/>
                <a:gd name="connsiteY78" fmla="*/ 936216 h 1985528"/>
                <a:gd name="connsiteX79" fmla="*/ 3033825 w 3660307"/>
                <a:gd name="connsiteY79" fmla="*/ 922039 h 1985528"/>
                <a:gd name="connsiteX80" fmla="*/ 3125974 w 3660307"/>
                <a:gd name="connsiteY80" fmla="*/ 907863 h 1985528"/>
                <a:gd name="connsiteX81" fmla="*/ 3218123 w 3660307"/>
                <a:gd name="connsiteY81" fmla="*/ 893686 h 1985528"/>
                <a:gd name="connsiteX82" fmla="*/ 3260653 w 3660307"/>
                <a:gd name="connsiteY82" fmla="*/ 879509 h 1985528"/>
                <a:gd name="connsiteX83" fmla="*/ 3289007 w 3660307"/>
                <a:gd name="connsiteY83" fmla="*/ 872421 h 1985528"/>
                <a:gd name="connsiteX84" fmla="*/ 3317360 w 3660307"/>
                <a:gd name="connsiteY84" fmla="*/ 858244 h 1985528"/>
                <a:gd name="connsiteX85" fmla="*/ 3345714 w 3660307"/>
                <a:gd name="connsiteY85" fmla="*/ 851156 h 1985528"/>
                <a:gd name="connsiteX86" fmla="*/ 3388244 w 3660307"/>
                <a:gd name="connsiteY86" fmla="*/ 836979 h 1985528"/>
                <a:gd name="connsiteX87" fmla="*/ 3452039 w 3660307"/>
                <a:gd name="connsiteY87" fmla="*/ 801537 h 1985528"/>
                <a:gd name="connsiteX88" fmla="*/ 3522923 w 3660307"/>
                <a:gd name="connsiteY88" fmla="*/ 751918 h 1985528"/>
                <a:gd name="connsiteX89" fmla="*/ 3572542 w 3660307"/>
                <a:gd name="connsiteY89" fmla="*/ 716476 h 1985528"/>
                <a:gd name="connsiteX90" fmla="*/ 3593807 w 3660307"/>
                <a:gd name="connsiteY90" fmla="*/ 688123 h 1985528"/>
                <a:gd name="connsiteX91" fmla="*/ 3622160 w 3660307"/>
                <a:gd name="connsiteY91" fmla="*/ 673946 h 1985528"/>
                <a:gd name="connsiteX92" fmla="*/ 3629249 w 3660307"/>
                <a:gd name="connsiteY92" fmla="*/ 652681 h 1985528"/>
                <a:gd name="connsiteX93" fmla="*/ 3650514 w 3660307"/>
                <a:gd name="connsiteY93" fmla="*/ 638504 h 1985528"/>
                <a:gd name="connsiteX94" fmla="*/ 3650514 w 3660307"/>
                <a:gd name="connsiteY94" fmla="*/ 489649 h 1985528"/>
                <a:gd name="connsiteX95" fmla="*/ 3622160 w 3660307"/>
                <a:gd name="connsiteY95" fmla="*/ 411676 h 1985528"/>
                <a:gd name="connsiteX96" fmla="*/ 3607984 w 3660307"/>
                <a:gd name="connsiteY96" fmla="*/ 390411 h 1985528"/>
                <a:gd name="connsiteX97" fmla="*/ 3593807 w 3660307"/>
                <a:gd name="connsiteY97" fmla="*/ 354969 h 1985528"/>
                <a:gd name="connsiteX98" fmla="*/ 3565453 w 3660307"/>
                <a:gd name="connsiteY98" fmla="*/ 298263 h 1985528"/>
                <a:gd name="connsiteX99" fmla="*/ 3551277 w 3660307"/>
                <a:gd name="connsiteY99" fmla="*/ 262821 h 1985528"/>
                <a:gd name="connsiteX100" fmla="*/ 3508746 w 3660307"/>
                <a:gd name="connsiteY100" fmla="*/ 184849 h 1985528"/>
                <a:gd name="connsiteX101" fmla="*/ 3487481 w 3660307"/>
                <a:gd name="connsiteY101" fmla="*/ 156495 h 1985528"/>
                <a:gd name="connsiteX102" fmla="*/ 3430774 w 3660307"/>
                <a:gd name="connsiteY102" fmla="*/ 106876 h 1985528"/>
                <a:gd name="connsiteX103" fmla="*/ 3416598 w 3660307"/>
                <a:gd name="connsiteY103" fmla="*/ 78523 h 1985528"/>
                <a:gd name="connsiteX104" fmla="*/ 3388244 w 3660307"/>
                <a:gd name="connsiteY104" fmla="*/ 64346 h 1985528"/>
                <a:gd name="connsiteX105" fmla="*/ 3331537 w 3660307"/>
                <a:gd name="connsiteY105" fmla="*/ 28904 h 1985528"/>
                <a:gd name="connsiteX106" fmla="*/ 3310272 w 3660307"/>
                <a:gd name="connsiteY106" fmla="*/ 21816 h 1985528"/>
                <a:gd name="connsiteX107" fmla="*/ 3289007 w 3660307"/>
                <a:gd name="connsiteY107" fmla="*/ 7639 h 1985528"/>
                <a:gd name="connsiteX108" fmla="*/ 3147239 w 3660307"/>
                <a:gd name="connsiteY108" fmla="*/ 7639 h 1985528"/>
                <a:gd name="connsiteX109" fmla="*/ 3097621 w 3660307"/>
                <a:gd name="connsiteY109" fmla="*/ 50169 h 1985528"/>
                <a:gd name="connsiteX110" fmla="*/ 3076356 w 3660307"/>
                <a:gd name="connsiteY110" fmla="*/ 64346 h 1985528"/>
                <a:gd name="connsiteX111" fmla="*/ 3048002 w 3660307"/>
                <a:gd name="connsiteY111" fmla="*/ 85611 h 1985528"/>
                <a:gd name="connsiteX112" fmla="*/ 3026737 w 3660307"/>
                <a:gd name="connsiteY112" fmla="*/ 106876 h 1985528"/>
                <a:gd name="connsiteX113" fmla="*/ 2998384 w 3660307"/>
                <a:gd name="connsiteY113" fmla="*/ 113965 h 1985528"/>
                <a:gd name="connsiteX114" fmla="*/ 2977118 w 3660307"/>
                <a:gd name="connsiteY114" fmla="*/ 121053 h 1985528"/>
                <a:gd name="connsiteX115" fmla="*/ 2948765 w 3660307"/>
                <a:gd name="connsiteY115" fmla="*/ 135230 h 1985528"/>
                <a:gd name="connsiteX116" fmla="*/ 2899146 w 3660307"/>
                <a:gd name="connsiteY116" fmla="*/ 163583 h 1985528"/>
                <a:gd name="connsiteX117" fmla="*/ 2714849 w 3660307"/>
                <a:gd name="connsiteY117" fmla="*/ 220290 h 1985528"/>
                <a:gd name="connsiteX118" fmla="*/ 2608523 w 3660307"/>
                <a:gd name="connsiteY118" fmla="*/ 255732 h 1985528"/>
                <a:gd name="connsiteX119" fmla="*/ 2558904 w 3660307"/>
                <a:gd name="connsiteY119" fmla="*/ 276997 h 1985528"/>
                <a:gd name="connsiteX120" fmla="*/ 2480932 w 3660307"/>
                <a:gd name="connsiteY120" fmla="*/ 298263 h 1985528"/>
                <a:gd name="connsiteX121" fmla="*/ 2459667 w 3660307"/>
                <a:gd name="connsiteY121" fmla="*/ 312439 h 1985528"/>
                <a:gd name="connsiteX122" fmla="*/ 2410049 w 3660307"/>
                <a:gd name="connsiteY122" fmla="*/ 326616 h 1985528"/>
                <a:gd name="connsiteX123" fmla="*/ 2388784 w 3660307"/>
                <a:gd name="connsiteY123" fmla="*/ 333704 h 1985528"/>
                <a:gd name="connsiteX124" fmla="*/ 2417137 w 3660307"/>
                <a:gd name="connsiteY124" fmla="*/ 354969 h 1985528"/>
                <a:gd name="connsiteX125" fmla="*/ 2459667 w 3660307"/>
                <a:gd name="connsiteY125" fmla="*/ 369146 h 1985528"/>
                <a:gd name="connsiteX126" fmla="*/ 2480932 w 3660307"/>
                <a:gd name="connsiteY126" fmla="*/ 383323 h 1985528"/>
                <a:gd name="connsiteX127" fmla="*/ 2502198 w 3660307"/>
                <a:gd name="connsiteY127" fmla="*/ 404588 h 1985528"/>
                <a:gd name="connsiteX128" fmla="*/ 2523463 w 3660307"/>
                <a:gd name="connsiteY128" fmla="*/ 411676 h 1985528"/>
                <a:gd name="connsiteX129" fmla="*/ 2544728 w 3660307"/>
                <a:gd name="connsiteY129" fmla="*/ 425853 h 1985528"/>
                <a:gd name="connsiteX130" fmla="*/ 2587258 w 3660307"/>
                <a:gd name="connsiteY130" fmla="*/ 440030 h 1985528"/>
                <a:gd name="connsiteX131" fmla="*/ 2629788 w 3660307"/>
                <a:gd name="connsiteY131" fmla="*/ 482560 h 1985528"/>
                <a:gd name="connsiteX132" fmla="*/ 2665230 w 3660307"/>
                <a:gd name="connsiteY132" fmla="*/ 532179 h 1985528"/>
                <a:gd name="connsiteX133" fmla="*/ 2686495 w 3660307"/>
                <a:gd name="connsiteY133" fmla="*/ 539267 h 1985528"/>
                <a:gd name="connsiteX134" fmla="*/ 2729025 w 3660307"/>
                <a:gd name="connsiteY134" fmla="*/ 567621 h 1985528"/>
                <a:gd name="connsiteX135" fmla="*/ 2750291 w 3660307"/>
                <a:gd name="connsiteY135" fmla="*/ 581797 h 1985528"/>
                <a:gd name="connsiteX136" fmla="*/ 2828263 w 3660307"/>
                <a:gd name="connsiteY136" fmla="*/ 645593 h 1985528"/>
                <a:gd name="connsiteX137" fmla="*/ 2842439 w 3660307"/>
                <a:gd name="connsiteY137" fmla="*/ 666858 h 1985528"/>
                <a:gd name="connsiteX138" fmla="*/ 2856616 w 3660307"/>
                <a:gd name="connsiteY138" fmla="*/ 709388 h 1985528"/>
                <a:gd name="connsiteX139" fmla="*/ 2849528 w 3660307"/>
                <a:gd name="connsiteY139" fmla="*/ 737742 h 1985528"/>
                <a:gd name="connsiteX140" fmla="*/ 2771556 w 3660307"/>
                <a:gd name="connsiteY140" fmla="*/ 808625 h 1985528"/>
                <a:gd name="connsiteX141" fmla="*/ 2743202 w 3660307"/>
                <a:gd name="connsiteY141" fmla="*/ 836979 h 1985528"/>
                <a:gd name="connsiteX142" fmla="*/ 2721937 w 3660307"/>
                <a:gd name="connsiteY142" fmla="*/ 865332 h 1985528"/>
                <a:gd name="connsiteX143" fmla="*/ 2693584 w 3660307"/>
                <a:gd name="connsiteY143" fmla="*/ 879509 h 1985528"/>
                <a:gd name="connsiteX144" fmla="*/ 2643965 w 3660307"/>
                <a:gd name="connsiteY144" fmla="*/ 914951 h 1985528"/>
                <a:gd name="connsiteX145" fmla="*/ 2587258 w 3660307"/>
                <a:gd name="connsiteY145" fmla="*/ 922039 h 1985528"/>
                <a:gd name="connsiteX146" fmla="*/ 2296635 w 3660307"/>
                <a:gd name="connsiteY146" fmla="*/ 929128 h 1985528"/>
                <a:gd name="connsiteX147" fmla="*/ 2211574 w 3660307"/>
                <a:gd name="connsiteY147" fmla="*/ 922039 h 1985528"/>
                <a:gd name="connsiteX148" fmla="*/ 2147779 w 3660307"/>
                <a:gd name="connsiteY148" fmla="*/ 914951 h 1985528"/>
                <a:gd name="connsiteX149" fmla="*/ 1970570 w 3660307"/>
                <a:gd name="connsiteY149" fmla="*/ 907863 h 1985528"/>
                <a:gd name="connsiteX150" fmla="*/ 1928039 w 3660307"/>
                <a:gd name="connsiteY150" fmla="*/ 893686 h 1985528"/>
                <a:gd name="connsiteX151" fmla="*/ 1878421 w 3660307"/>
                <a:gd name="connsiteY151" fmla="*/ 879509 h 1985528"/>
                <a:gd name="connsiteX152" fmla="*/ 1807537 w 3660307"/>
                <a:gd name="connsiteY152" fmla="*/ 865332 h 1985528"/>
                <a:gd name="connsiteX153" fmla="*/ 1786272 w 3660307"/>
                <a:gd name="connsiteY153" fmla="*/ 851156 h 1985528"/>
                <a:gd name="connsiteX154" fmla="*/ 1722477 w 3660307"/>
                <a:gd name="connsiteY154" fmla="*/ 829890 h 1985528"/>
                <a:gd name="connsiteX155" fmla="*/ 1679946 w 3660307"/>
                <a:gd name="connsiteY155" fmla="*/ 815714 h 1985528"/>
                <a:gd name="connsiteX156" fmla="*/ 1616151 w 3660307"/>
                <a:gd name="connsiteY156" fmla="*/ 801537 h 1985528"/>
                <a:gd name="connsiteX157" fmla="*/ 1410588 w 3660307"/>
                <a:gd name="connsiteY157" fmla="*/ 808625 h 1985528"/>
                <a:gd name="connsiteX158" fmla="*/ 1360970 w 3660307"/>
                <a:gd name="connsiteY158" fmla="*/ 822802 h 1985528"/>
                <a:gd name="connsiteX159" fmla="*/ 1297174 w 3660307"/>
                <a:gd name="connsiteY159" fmla="*/ 829890 h 1985528"/>
                <a:gd name="connsiteX160" fmla="*/ 2814086 w 3660307"/>
                <a:gd name="connsiteY160" fmla="*/ 666858 h 198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3660307" h="1985528">
                  <a:moveTo>
                    <a:pt x="1410588" y="836979"/>
                  </a:moveTo>
                  <a:lnTo>
                    <a:pt x="1410588" y="836979"/>
                  </a:lnTo>
                  <a:cubicBezTo>
                    <a:pt x="1209133" y="867973"/>
                    <a:pt x="1379849" y="832087"/>
                    <a:pt x="1290086" y="865332"/>
                  </a:cubicBezTo>
                  <a:cubicBezTo>
                    <a:pt x="1236130" y="885316"/>
                    <a:pt x="1177112" y="893672"/>
                    <a:pt x="1127053" y="922039"/>
                  </a:cubicBezTo>
                  <a:lnTo>
                    <a:pt x="829342" y="1092160"/>
                  </a:lnTo>
                  <a:cubicBezTo>
                    <a:pt x="803027" y="1108178"/>
                    <a:pt x="778925" y="1128002"/>
                    <a:pt x="751370" y="1141779"/>
                  </a:cubicBezTo>
                  <a:cubicBezTo>
                    <a:pt x="621668" y="1206630"/>
                    <a:pt x="739232" y="1144809"/>
                    <a:pt x="602514" y="1226839"/>
                  </a:cubicBezTo>
                  <a:cubicBezTo>
                    <a:pt x="581654" y="1239355"/>
                    <a:pt x="559686" y="1249947"/>
                    <a:pt x="538718" y="1262281"/>
                  </a:cubicBezTo>
                  <a:cubicBezTo>
                    <a:pt x="519505" y="1273583"/>
                    <a:pt x="501679" y="1287233"/>
                    <a:pt x="482011" y="1297723"/>
                  </a:cubicBezTo>
                  <a:cubicBezTo>
                    <a:pt x="401455" y="1340687"/>
                    <a:pt x="460952" y="1300643"/>
                    <a:pt x="404039" y="1333165"/>
                  </a:cubicBezTo>
                  <a:cubicBezTo>
                    <a:pt x="396642" y="1337392"/>
                    <a:pt x="389998" y="1342827"/>
                    <a:pt x="382774" y="1347342"/>
                  </a:cubicBezTo>
                  <a:cubicBezTo>
                    <a:pt x="371091" y="1354644"/>
                    <a:pt x="359015" y="1361305"/>
                    <a:pt x="347332" y="1368607"/>
                  </a:cubicBezTo>
                  <a:cubicBezTo>
                    <a:pt x="340108" y="1373122"/>
                    <a:pt x="333546" y="1378704"/>
                    <a:pt x="326067" y="1382783"/>
                  </a:cubicBezTo>
                  <a:cubicBezTo>
                    <a:pt x="307514" y="1392903"/>
                    <a:pt x="286944" y="1399414"/>
                    <a:pt x="269360" y="1411137"/>
                  </a:cubicBezTo>
                  <a:cubicBezTo>
                    <a:pt x="255183" y="1420588"/>
                    <a:pt x="238878" y="1427442"/>
                    <a:pt x="226830" y="1439490"/>
                  </a:cubicBezTo>
                  <a:cubicBezTo>
                    <a:pt x="193194" y="1473128"/>
                    <a:pt x="211157" y="1463618"/>
                    <a:pt x="177211" y="1474932"/>
                  </a:cubicBezTo>
                  <a:cubicBezTo>
                    <a:pt x="172486" y="1482020"/>
                    <a:pt x="169579" y="1490743"/>
                    <a:pt x="163035" y="1496197"/>
                  </a:cubicBezTo>
                  <a:cubicBezTo>
                    <a:pt x="154917" y="1502962"/>
                    <a:pt x="143856" y="1505131"/>
                    <a:pt x="134681" y="1510374"/>
                  </a:cubicBezTo>
                  <a:cubicBezTo>
                    <a:pt x="119674" y="1518949"/>
                    <a:pt x="102261" y="1531662"/>
                    <a:pt x="92151" y="1545816"/>
                  </a:cubicBezTo>
                  <a:cubicBezTo>
                    <a:pt x="86009" y="1554414"/>
                    <a:pt x="83216" y="1564995"/>
                    <a:pt x="77974" y="1574169"/>
                  </a:cubicBezTo>
                  <a:cubicBezTo>
                    <a:pt x="73747" y="1581566"/>
                    <a:pt x="67608" y="1587815"/>
                    <a:pt x="63798" y="1595435"/>
                  </a:cubicBezTo>
                  <a:cubicBezTo>
                    <a:pt x="55694" y="1611644"/>
                    <a:pt x="53668" y="1635955"/>
                    <a:pt x="49621" y="1652142"/>
                  </a:cubicBezTo>
                  <a:cubicBezTo>
                    <a:pt x="47809" y="1659391"/>
                    <a:pt x="45156" y="1666411"/>
                    <a:pt x="42532" y="1673407"/>
                  </a:cubicBezTo>
                  <a:cubicBezTo>
                    <a:pt x="28953" y="1709618"/>
                    <a:pt x="30292" y="1704977"/>
                    <a:pt x="14179" y="1737202"/>
                  </a:cubicBezTo>
                  <a:cubicBezTo>
                    <a:pt x="11447" y="1748132"/>
                    <a:pt x="2" y="1792005"/>
                    <a:pt x="2" y="1800997"/>
                  </a:cubicBezTo>
                  <a:cubicBezTo>
                    <a:pt x="2" y="1838875"/>
                    <a:pt x="-338" y="1877268"/>
                    <a:pt x="7091" y="1914411"/>
                  </a:cubicBezTo>
                  <a:cubicBezTo>
                    <a:pt x="9408" y="1925996"/>
                    <a:pt x="19280" y="1935202"/>
                    <a:pt x="28356" y="1942765"/>
                  </a:cubicBezTo>
                  <a:cubicBezTo>
                    <a:pt x="34096" y="1947548"/>
                    <a:pt x="42533" y="1947490"/>
                    <a:pt x="49621" y="1949853"/>
                  </a:cubicBezTo>
                  <a:cubicBezTo>
                    <a:pt x="62425" y="1962657"/>
                    <a:pt x="78714" y="1983429"/>
                    <a:pt x="99239" y="1985295"/>
                  </a:cubicBezTo>
                  <a:cubicBezTo>
                    <a:pt x="115878" y="1986808"/>
                    <a:pt x="132318" y="1980570"/>
                    <a:pt x="148858" y="1978207"/>
                  </a:cubicBezTo>
                  <a:cubicBezTo>
                    <a:pt x="158309" y="1973481"/>
                    <a:pt x="167400" y="1967954"/>
                    <a:pt x="177211" y="1964030"/>
                  </a:cubicBezTo>
                  <a:cubicBezTo>
                    <a:pt x="240176" y="1938844"/>
                    <a:pt x="244116" y="1948330"/>
                    <a:pt x="333156" y="1942765"/>
                  </a:cubicBezTo>
                  <a:cubicBezTo>
                    <a:pt x="426610" y="1919401"/>
                    <a:pt x="370417" y="1927373"/>
                    <a:pt x="503277" y="1935676"/>
                  </a:cubicBezTo>
                  <a:cubicBezTo>
                    <a:pt x="545807" y="1933313"/>
                    <a:pt x="588446" y="1932444"/>
                    <a:pt x="630867" y="1928588"/>
                  </a:cubicBezTo>
                  <a:cubicBezTo>
                    <a:pt x="672792" y="1924777"/>
                    <a:pt x="646906" y="1919523"/>
                    <a:pt x="687574" y="1907323"/>
                  </a:cubicBezTo>
                  <a:cubicBezTo>
                    <a:pt x="701340" y="1903193"/>
                    <a:pt x="715964" y="1902806"/>
                    <a:pt x="730104" y="1900235"/>
                  </a:cubicBezTo>
                  <a:cubicBezTo>
                    <a:pt x="741958" y="1898080"/>
                    <a:pt x="753858" y="1896068"/>
                    <a:pt x="765546" y="1893146"/>
                  </a:cubicBezTo>
                  <a:cubicBezTo>
                    <a:pt x="799903" y="1884557"/>
                    <a:pt x="793625" y="1875719"/>
                    <a:pt x="843518" y="1871881"/>
                  </a:cubicBezTo>
                  <a:lnTo>
                    <a:pt x="935667" y="1864793"/>
                  </a:lnTo>
                  <a:cubicBezTo>
                    <a:pt x="959351" y="1856897"/>
                    <a:pt x="958579" y="1856550"/>
                    <a:pt x="985286" y="1850616"/>
                  </a:cubicBezTo>
                  <a:cubicBezTo>
                    <a:pt x="997047" y="1848003"/>
                    <a:pt x="1008699" y="1844196"/>
                    <a:pt x="1020728" y="1843528"/>
                  </a:cubicBezTo>
                  <a:cubicBezTo>
                    <a:pt x="1093900" y="1839463"/>
                    <a:pt x="1167221" y="1838802"/>
                    <a:pt x="1240467" y="1836439"/>
                  </a:cubicBezTo>
                  <a:cubicBezTo>
                    <a:pt x="1249918" y="1834076"/>
                    <a:pt x="1259867" y="1833189"/>
                    <a:pt x="1268821" y="1829351"/>
                  </a:cubicBezTo>
                  <a:cubicBezTo>
                    <a:pt x="1303778" y="1814369"/>
                    <a:pt x="1280027" y="1810828"/>
                    <a:pt x="1318439" y="1786821"/>
                  </a:cubicBezTo>
                  <a:cubicBezTo>
                    <a:pt x="1326700" y="1781658"/>
                    <a:pt x="1337342" y="1782095"/>
                    <a:pt x="1346793" y="1779732"/>
                  </a:cubicBezTo>
                  <a:cubicBezTo>
                    <a:pt x="1387520" y="1752582"/>
                    <a:pt x="1362036" y="1771578"/>
                    <a:pt x="1417677" y="1715937"/>
                  </a:cubicBezTo>
                  <a:cubicBezTo>
                    <a:pt x="1427128" y="1706486"/>
                    <a:pt x="1438010" y="1698276"/>
                    <a:pt x="1446030" y="1687583"/>
                  </a:cubicBezTo>
                  <a:cubicBezTo>
                    <a:pt x="1453118" y="1678132"/>
                    <a:pt x="1458941" y="1667584"/>
                    <a:pt x="1467295" y="1659230"/>
                  </a:cubicBezTo>
                  <a:cubicBezTo>
                    <a:pt x="1475649" y="1650876"/>
                    <a:pt x="1486679" y="1645653"/>
                    <a:pt x="1495649" y="1637965"/>
                  </a:cubicBezTo>
                  <a:cubicBezTo>
                    <a:pt x="1503260" y="1631441"/>
                    <a:pt x="1508757" y="1622527"/>
                    <a:pt x="1516914" y="1616700"/>
                  </a:cubicBezTo>
                  <a:cubicBezTo>
                    <a:pt x="1525512" y="1610558"/>
                    <a:pt x="1536669" y="1608665"/>
                    <a:pt x="1545267" y="1602523"/>
                  </a:cubicBezTo>
                  <a:cubicBezTo>
                    <a:pt x="1553424" y="1596696"/>
                    <a:pt x="1558921" y="1587782"/>
                    <a:pt x="1566532" y="1581258"/>
                  </a:cubicBezTo>
                  <a:cubicBezTo>
                    <a:pt x="1575502" y="1573570"/>
                    <a:pt x="1585916" y="1567681"/>
                    <a:pt x="1594886" y="1559993"/>
                  </a:cubicBezTo>
                  <a:cubicBezTo>
                    <a:pt x="1602497" y="1553469"/>
                    <a:pt x="1608238" y="1544882"/>
                    <a:pt x="1616151" y="1538728"/>
                  </a:cubicBezTo>
                  <a:cubicBezTo>
                    <a:pt x="1652712" y="1510291"/>
                    <a:pt x="1647861" y="1513981"/>
                    <a:pt x="1679946" y="1503286"/>
                  </a:cubicBezTo>
                  <a:cubicBezTo>
                    <a:pt x="1713325" y="1481033"/>
                    <a:pt x="1747599" y="1457976"/>
                    <a:pt x="1772095" y="1425314"/>
                  </a:cubicBezTo>
                  <a:cubicBezTo>
                    <a:pt x="1779183" y="1415863"/>
                    <a:pt x="1785413" y="1405702"/>
                    <a:pt x="1793360" y="1396960"/>
                  </a:cubicBezTo>
                  <a:cubicBezTo>
                    <a:pt x="1809094" y="1379653"/>
                    <a:pt x="1826439" y="1363882"/>
                    <a:pt x="1842979" y="1347342"/>
                  </a:cubicBezTo>
                  <a:cubicBezTo>
                    <a:pt x="1850068" y="1340253"/>
                    <a:pt x="1856224" y="1332091"/>
                    <a:pt x="1864244" y="1326076"/>
                  </a:cubicBezTo>
                  <a:cubicBezTo>
                    <a:pt x="1873695" y="1318988"/>
                    <a:pt x="1884244" y="1313165"/>
                    <a:pt x="1892598" y="1304811"/>
                  </a:cubicBezTo>
                  <a:cubicBezTo>
                    <a:pt x="1900952" y="1296457"/>
                    <a:pt x="1905509" y="1284812"/>
                    <a:pt x="1913863" y="1276458"/>
                  </a:cubicBezTo>
                  <a:cubicBezTo>
                    <a:pt x="1922217" y="1268104"/>
                    <a:pt x="1933862" y="1263547"/>
                    <a:pt x="1942216" y="1255193"/>
                  </a:cubicBezTo>
                  <a:cubicBezTo>
                    <a:pt x="1950570" y="1246839"/>
                    <a:pt x="1955127" y="1235193"/>
                    <a:pt x="1963481" y="1226839"/>
                  </a:cubicBezTo>
                  <a:cubicBezTo>
                    <a:pt x="1971835" y="1218485"/>
                    <a:pt x="1983481" y="1213928"/>
                    <a:pt x="1991835" y="1205574"/>
                  </a:cubicBezTo>
                  <a:cubicBezTo>
                    <a:pt x="2000189" y="1197220"/>
                    <a:pt x="2004746" y="1185575"/>
                    <a:pt x="2013100" y="1177221"/>
                  </a:cubicBezTo>
                  <a:cubicBezTo>
                    <a:pt x="2088034" y="1102287"/>
                    <a:pt x="1992496" y="1215957"/>
                    <a:pt x="2069807" y="1127602"/>
                  </a:cubicBezTo>
                  <a:cubicBezTo>
                    <a:pt x="2077586" y="1118711"/>
                    <a:pt x="2081621" y="1106337"/>
                    <a:pt x="2091072" y="1099249"/>
                  </a:cubicBezTo>
                  <a:cubicBezTo>
                    <a:pt x="2101251" y="1091615"/>
                    <a:pt x="2115133" y="1090762"/>
                    <a:pt x="2126514" y="1085072"/>
                  </a:cubicBezTo>
                  <a:cubicBezTo>
                    <a:pt x="2134134" y="1081262"/>
                    <a:pt x="2140847" y="1075847"/>
                    <a:pt x="2147779" y="1070895"/>
                  </a:cubicBezTo>
                  <a:cubicBezTo>
                    <a:pt x="2157392" y="1064028"/>
                    <a:pt x="2165336" y="1054428"/>
                    <a:pt x="2176132" y="1049630"/>
                  </a:cubicBezTo>
                  <a:cubicBezTo>
                    <a:pt x="2187142" y="1044737"/>
                    <a:pt x="2199886" y="1045464"/>
                    <a:pt x="2211574" y="1042542"/>
                  </a:cubicBezTo>
                  <a:cubicBezTo>
                    <a:pt x="2218823" y="1040730"/>
                    <a:pt x="2225971" y="1038396"/>
                    <a:pt x="2232839" y="1035453"/>
                  </a:cubicBezTo>
                  <a:cubicBezTo>
                    <a:pt x="2242551" y="1031290"/>
                    <a:pt x="2251480" y="1025438"/>
                    <a:pt x="2261193" y="1021276"/>
                  </a:cubicBezTo>
                  <a:cubicBezTo>
                    <a:pt x="2278188" y="1013993"/>
                    <a:pt x="2292827" y="1012238"/>
                    <a:pt x="2310811" y="1007100"/>
                  </a:cubicBezTo>
                  <a:cubicBezTo>
                    <a:pt x="2334411" y="1000357"/>
                    <a:pt x="2333834" y="997355"/>
                    <a:pt x="2360430" y="992923"/>
                  </a:cubicBezTo>
                  <a:cubicBezTo>
                    <a:pt x="2417002" y="983495"/>
                    <a:pt x="2473130" y="982335"/>
                    <a:pt x="2530551" y="978746"/>
                  </a:cubicBezTo>
                  <a:cubicBezTo>
                    <a:pt x="2618098" y="961238"/>
                    <a:pt x="2508764" y="982707"/>
                    <a:pt x="2608523" y="964569"/>
                  </a:cubicBezTo>
                  <a:cubicBezTo>
                    <a:pt x="2655598" y="956010"/>
                    <a:pt x="2643152" y="955395"/>
                    <a:pt x="2700672" y="950393"/>
                  </a:cubicBezTo>
                  <a:cubicBezTo>
                    <a:pt x="2776180" y="943827"/>
                    <a:pt x="2883930" y="939641"/>
                    <a:pt x="2955853" y="936216"/>
                  </a:cubicBezTo>
                  <a:cubicBezTo>
                    <a:pt x="3081182" y="915329"/>
                    <a:pt x="2924847" y="941854"/>
                    <a:pt x="3033825" y="922039"/>
                  </a:cubicBezTo>
                  <a:cubicBezTo>
                    <a:pt x="3082436" y="913200"/>
                    <a:pt x="3074217" y="915826"/>
                    <a:pt x="3125974" y="907863"/>
                  </a:cubicBezTo>
                  <a:cubicBezTo>
                    <a:pt x="3253811" y="888195"/>
                    <a:pt x="3074266" y="914236"/>
                    <a:pt x="3218123" y="893686"/>
                  </a:cubicBezTo>
                  <a:cubicBezTo>
                    <a:pt x="3232300" y="888960"/>
                    <a:pt x="3246340" y="883803"/>
                    <a:pt x="3260653" y="879509"/>
                  </a:cubicBezTo>
                  <a:cubicBezTo>
                    <a:pt x="3269984" y="876710"/>
                    <a:pt x="3279885" y="875842"/>
                    <a:pt x="3289007" y="872421"/>
                  </a:cubicBezTo>
                  <a:cubicBezTo>
                    <a:pt x="3298901" y="868711"/>
                    <a:pt x="3307466" y="861954"/>
                    <a:pt x="3317360" y="858244"/>
                  </a:cubicBezTo>
                  <a:cubicBezTo>
                    <a:pt x="3326482" y="854823"/>
                    <a:pt x="3336383" y="853955"/>
                    <a:pt x="3345714" y="851156"/>
                  </a:cubicBezTo>
                  <a:cubicBezTo>
                    <a:pt x="3360027" y="846862"/>
                    <a:pt x="3388244" y="836979"/>
                    <a:pt x="3388244" y="836979"/>
                  </a:cubicBezTo>
                  <a:cubicBezTo>
                    <a:pt x="3436991" y="804480"/>
                    <a:pt x="3414610" y="814013"/>
                    <a:pt x="3452039" y="801537"/>
                  </a:cubicBezTo>
                  <a:cubicBezTo>
                    <a:pt x="3470341" y="789335"/>
                    <a:pt x="3504554" y="767663"/>
                    <a:pt x="3522923" y="751918"/>
                  </a:cubicBezTo>
                  <a:cubicBezTo>
                    <a:pt x="3563154" y="717434"/>
                    <a:pt x="3523106" y="741194"/>
                    <a:pt x="3572542" y="716476"/>
                  </a:cubicBezTo>
                  <a:cubicBezTo>
                    <a:pt x="3579630" y="707025"/>
                    <a:pt x="3584837" y="695811"/>
                    <a:pt x="3593807" y="688123"/>
                  </a:cubicBezTo>
                  <a:cubicBezTo>
                    <a:pt x="3601830" y="681246"/>
                    <a:pt x="3614688" y="681418"/>
                    <a:pt x="3622160" y="673946"/>
                  </a:cubicBezTo>
                  <a:cubicBezTo>
                    <a:pt x="3627443" y="668663"/>
                    <a:pt x="3624581" y="658515"/>
                    <a:pt x="3629249" y="652681"/>
                  </a:cubicBezTo>
                  <a:cubicBezTo>
                    <a:pt x="3634571" y="646029"/>
                    <a:pt x="3643426" y="643230"/>
                    <a:pt x="3650514" y="638504"/>
                  </a:cubicBezTo>
                  <a:cubicBezTo>
                    <a:pt x="3663278" y="574682"/>
                    <a:pt x="3663863" y="587540"/>
                    <a:pt x="3650514" y="489649"/>
                  </a:cubicBezTo>
                  <a:cubicBezTo>
                    <a:pt x="3649273" y="480550"/>
                    <a:pt x="3627446" y="422249"/>
                    <a:pt x="3622160" y="411676"/>
                  </a:cubicBezTo>
                  <a:cubicBezTo>
                    <a:pt x="3618350" y="404056"/>
                    <a:pt x="3611794" y="398031"/>
                    <a:pt x="3607984" y="390411"/>
                  </a:cubicBezTo>
                  <a:cubicBezTo>
                    <a:pt x="3602294" y="379030"/>
                    <a:pt x="3599139" y="366522"/>
                    <a:pt x="3593807" y="354969"/>
                  </a:cubicBezTo>
                  <a:cubicBezTo>
                    <a:pt x="3584951" y="335781"/>
                    <a:pt x="3573301" y="317885"/>
                    <a:pt x="3565453" y="298263"/>
                  </a:cubicBezTo>
                  <a:cubicBezTo>
                    <a:pt x="3560728" y="286449"/>
                    <a:pt x="3556609" y="274374"/>
                    <a:pt x="3551277" y="262821"/>
                  </a:cubicBezTo>
                  <a:cubicBezTo>
                    <a:pt x="3534484" y="226436"/>
                    <a:pt x="3528450" y="212434"/>
                    <a:pt x="3508746" y="184849"/>
                  </a:cubicBezTo>
                  <a:cubicBezTo>
                    <a:pt x="3501879" y="175235"/>
                    <a:pt x="3495261" y="165386"/>
                    <a:pt x="3487481" y="156495"/>
                  </a:cubicBezTo>
                  <a:cubicBezTo>
                    <a:pt x="3464123" y="129800"/>
                    <a:pt x="3458021" y="127311"/>
                    <a:pt x="3430774" y="106876"/>
                  </a:cubicBezTo>
                  <a:cubicBezTo>
                    <a:pt x="3426049" y="97425"/>
                    <a:pt x="3424070" y="85995"/>
                    <a:pt x="3416598" y="78523"/>
                  </a:cubicBezTo>
                  <a:cubicBezTo>
                    <a:pt x="3409126" y="71051"/>
                    <a:pt x="3397419" y="69589"/>
                    <a:pt x="3388244" y="64346"/>
                  </a:cubicBezTo>
                  <a:cubicBezTo>
                    <a:pt x="3348881" y="41853"/>
                    <a:pt x="3385013" y="55642"/>
                    <a:pt x="3331537" y="28904"/>
                  </a:cubicBezTo>
                  <a:cubicBezTo>
                    <a:pt x="3324854" y="25563"/>
                    <a:pt x="3317360" y="24179"/>
                    <a:pt x="3310272" y="21816"/>
                  </a:cubicBezTo>
                  <a:cubicBezTo>
                    <a:pt x="3303184" y="17090"/>
                    <a:pt x="3296984" y="10630"/>
                    <a:pt x="3289007" y="7639"/>
                  </a:cubicBezTo>
                  <a:cubicBezTo>
                    <a:pt x="3246580" y="-8271"/>
                    <a:pt x="3183489" y="5222"/>
                    <a:pt x="3147239" y="7639"/>
                  </a:cubicBezTo>
                  <a:cubicBezTo>
                    <a:pt x="3098419" y="40186"/>
                    <a:pt x="3157781" y="-1397"/>
                    <a:pt x="3097621" y="50169"/>
                  </a:cubicBezTo>
                  <a:cubicBezTo>
                    <a:pt x="3091153" y="55713"/>
                    <a:pt x="3083288" y="59394"/>
                    <a:pt x="3076356" y="64346"/>
                  </a:cubicBezTo>
                  <a:cubicBezTo>
                    <a:pt x="3066742" y="71213"/>
                    <a:pt x="3056972" y="77923"/>
                    <a:pt x="3048002" y="85611"/>
                  </a:cubicBezTo>
                  <a:cubicBezTo>
                    <a:pt x="3040391" y="92135"/>
                    <a:pt x="3035441" y="101902"/>
                    <a:pt x="3026737" y="106876"/>
                  </a:cubicBezTo>
                  <a:cubicBezTo>
                    <a:pt x="3018279" y="111709"/>
                    <a:pt x="3007751" y="111289"/>
                    <a:pt x="2998384" y="113965"/>
                  </a:cubicBezTo>
                  <a:cubicBezTo>
                    <a:pt x="2991199" y="116018"/>
                    <a:pt x="2983986" y="118110"/>
                    <a:pt x="2977118" y="121053"/>
                  </a:cubicBezTo>
                  <a:cubicBezTo>
                    <a:pt x="2967406" y="125215"/>
                    <a:pt x="2958041" y="130170"/>
                    <a:pt x="2948765" y="135230"/>
                  </a:cubicBezTo>
                  <a:cubicBezTo>
                    <a:pt x="2932042" y="144352"/>
                    <a:pt x="2916598" y="155948"/>
                    <a:pt x="2899146" y="163583"/>
                  </a:cubicBezTo>
                  <a:cubicBezTo>
                    <a:pt x="2858188" y="181502"/>
                    <a:pt x="2740008" y="209507"/>
                    <a:pt x="2714849" y="220290"/>
                  </a:cubicBezTo>
                  <a:cubicBezTo>
                    <a:pt x="2587400" y="274913"/>
                    <a:pt x="2747568" y="209385"/>
                    <a:pt x="2608523" y="255732"/>
                  </a:cubicBezTo>
                  <a:cubicBezTo>
                    <a:pt x="2591452" y="261422"/>
                    <a:pt x="2575850" y="270945"/>
                    <a:pt x="2558904" y="276997"/>
                  </a:cubicBezTo>
                  <a:cubicBezTo>
                    <a:pt x="2539244" y="284018"/>
                    <a:pt x="2503701" y="292570"/>
                    <a:pt x="2480932" y="298263"/>
                  </a:cubicBezTo>
                  <a:cubicBezTo>
                    <a:pt x="2473844" y="302988"/>
                    <a:pt x="2467287" y="308629"/>
                    <a:pt x="2459667" y="312439"/>
                  </a:cubicBezTo>
                  <a:cubicBezTo>
                    <a:pt x="2448332" y="318107"/>
                    <a:pt x="2420655" y="323586"/>
                    <a:pt x="2410049" y="326616"/>
                  </a:cubicBezTo>
                  <a:cubicBezTo>
                    <a:pt x="2402865" y="328669"/>
                    <a:pt x="2395872" y="331341"/>
                    <a:pt x="2388784" y="333704"/>
                  </a:cubicBezTo>
                  <a:cubicBezTo>
                    <a:pt x="2398235" y="340792"/>
                    <a:pt x="2406570" y="349686"/>
                    <a:pt x="2417137" y="354969"/>
                  </a:cubicBezTo>
                  <a:cubicBezTo>
                    <a:pt x="2430503" y="361652"/>
                    <a:pt x="2459667" y="369146"/>
                    <a:pt x="2459667" y="369146"/>
                  </a:cubicBezTo>
                  <a:cubicBezTo>
                    <a:pt x="2466755" y="373872"/>
                    <a:pt x="2474387" y="377869"/>
                    <a:pt x="2480932" y="383323"/>
                  </a:cubicBezTo>
                  <a:cubicBezTo>
                    <a:pt x="2488633" y="389741"/>
                    <a:pt x="2493857" y="399027"/>
                    <a:pt x="2502198" y="404588"/>
                  </a:cubicBezTo>
                  <a:cubicBezTo>
                    <a:pt x="2508415" y="408732"/>
                    <a:pt x="2516375" y="409313"/>
                    <a:pt x="2523463" y="411676"/>
                  </a:cubicBezTo>
                  <a:cubicBezTo>
                    <a:pt x="2530551" y="416402"/>
                    <a:pt x="2536943" y="422393"/>
                    <a:pt x="2544728" y="425853"/>
                  </a:cubicBezTo>
                  <a:cubicBezTo>
                    <a:pt x="2558384" y="431922"/>
                    <a:pt x="2587258" y="440030"/>
                    <a:pt x="2587258" y="440030"/>
                  </a:cubicBezTo>
                  <a:cubicBezTo>
                    <a:pt x="2601435" y="454207"/>
                    <a:pt x="2618667" y="465878"/>
                    <a:pt x="2629788" y="482560"/>
                  </a:cubicBezTo>
                  <a:cubicBezTo>
                    <a:pt x="2636252" y="492255"/>
                    <a:pt x="2658638" y="526686"/>
                    <a:pt x="2665230" y="532179"/>
                  </a:cubicBezTo>
                  <a:cubicBezTo>
                    <a:pt x="2670970" y="536962"/>
                    <a:pt x="2679407" y="536904"/>
                    <a:pt x="2686495" y="539267"/>
                  </a:cubicBezTo>
                  <a:lnTo>
                    <a:pt x="2729025" y="567621"/>
                  </a:lnTo>
                  <a:cubicBezTo>
                    <a:pt x="2736113" y="572347"/>
                    <a:pt x="2744267" y="575773"/>
                    <a:pt x="2750291" y="581797"/>
                  </a:cubicBezTo>
                  <a:cubicBezTo>
                    <a:pt x="2807381" y="638888"/>
                    <a:pt x="2778988" y="620956"/>
                    <a:pt x="2828263" y="645593"/>
                  </a:cubicBezTo>
                  <a:cubicBezTo>
                    <a:pt x="2832988" y="652681"/>
                    <a:pt x="2838979" y="659073"/>
                    <a:pt x="2842439" y="666858"/>
                  </a:cubicBezTo>
                  <a:cubicBezTo>
                    <a:pt x="2848508" y="680514"/>
                    <a:pt x="2856616" y="709388"/>
                    <a:pt x="2856616" y="709388"/>
                  </a:cubicBezTo>
                  <a:cubicBezTo>
                    <a:pt x="2854253" y="718839"/>
                    <a:pt x="2855258" y="729863"/>
                    <a:pt x="2849528" y="737742"/>
                  </a:cubicBezTo>
                  <a:cubicBezTo>
                    <a:pt x="2811741" y="789699"/>
                    <a:pt x="2808426" y="776364"/>
                    <a:pt x="2771556" y="808625"/>
                  </a:cubicBezTo>
                  <a:cubicBezTo>
                    <a:pt x="2761497" y="817427"/>
                    <a:pt x="2752004" y="826920"/>
                    <a:pt x="2743202" y="836979"/>
                  </a:cubicBezTo>
                  <a:cubicBezTo>
                    <a:pt x="2735423" y="845870"/>
                    <a:pt x="2730907" y="857644"/>
                    <a:pt x="2721937" y="865332"/>
                  </a:cubicBezTo>
                  <a:cubicBezTo>
                    <a:pt x="2713914" y="872209"/>
                    <a:pt x="2702182" y="873367"/>
                    <a:pt x="2693584" y="879509"/>
                  </a:cubicBezTo>
                  <a:cubicBezTo>
                    <a:pt x="2666230" y="899048"/>
                    <a:pt x="2679826" y="905986"/>
                    <a:pt x="2643965" y="914951"/>
                  </a:cubicBezTo>
                  <a:cubicBezTo>
                    <a:pt x="2625484" y="919571"/>
                    <a:pt x="2606292" y="921262"/>
                    <a:pt x="2587258" y="922039"/>
                  </a:cubicBezTo>
                  <a:cubicBezTo>
                    <a:pt x="2490435" y="925991"/>
                    <a:pt x="2393509" y="926765"/>
                    <a:pt x="2296635" y="929128"/>
                  </a:cubicBezTo>
                  <a:lnTo>
                    <a:pt x="2211574" y="922039"/>
                  </a:lnTo>
                  <a:cubicBezTo>
                    <a:pt x="2190275" y="920010"/>
                    <a:pt x="2169138" y="916207"/>
                    <a:pt x="2147779" y="914951"/>
                  </a:cubicBezTo>
                  <a:cubicBezTo>
                    <a:pt x="2088764" y="911480"/>
                    <a:pt x="2029640" y="910226"/>
                    <a:pt x="1970570" y="907863"/>
                  </a:cubicBezTo>
                  <a:lnTo>
                    <a:pt x="1928039" y="893686"/>
                  </a:lnTo>
                  <a:cubicBezTo>
                    <a:pt x="1907766" y="886928"/>
                    <a:pt x="1900680" y="883961"/>
                    <a:pt x="1878421" y="879509"/>
                  </a:cubicBezTo>
                  <a:cubicBezTo>
                    <a:pt x="1791540" y="862134"/>
                    <a:pt x="1873383" y="881795"/>
                    <a:pt x="1807537" y="865332"/>
                  </a:cubicBezTo>
                  <a:cubicBezTo>
                    <a:pt x="1800449" y="860607"/>
                    <a:pt x="1793892" y="854966"/>
                    <a:pt x="1786272" y="851156"/>
                  </a:cubicBezTo>
                  <a:cubicBezTo>
                    <a:pt x="1750744" y="833393"/>
                    <a:pt x="1756314" y="840041"/>
                    <a:pt x="1722477" y="829890"/>
                  </a:cubicBezTo>
                  <a:cubicBezTo>
                    <a:pt x="1708163" y="825596"/>
                    <a:pt x="1694443" y="819339"/>
                    <a:pt x="1679946" y="815714"/>
                  </a:cubicBezTo>
                  <a:cubicBezTo>
                    <a:pt x="1639905" y="805703"/>
                    <a:pt x="1661146" y="810535"/>
                    <a:pt x="1616151" y="801537"/>
                  </a:cubicBezTo>
                  <a:cubicBezTo>
                    <a:pt x="1547630" y="803900"/>
                    <a:pt x="1479024" y="804477"/>
                    <a:pt x="1410588" y="808625"/>
                  </a:cubicBezTo>
                  <a:cubicBezTo>
                    <a:pt x="1385320" y="810156"/>
                    <a:pt x="1383552" y="818286"/>
                    <a:pt x="1360970" y="822802"/>
                  </a:cubicBezTo>
                  <a:cubicBezTo>
                    <a:pt x="1322186" y="830558"/>
                    <a:pt x="1323671" y="829890"/>
                    <a:pt x="1297174" y="829890"/>
                  </a:cubicBezTo>
                  <a:lnTo>
                    <a:pt x="2814086" y="666858"/>
                  </a:lnTo>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Helvetica Neue" panose="020B0604020202020204" charset="0"/>
              </a:endParaRPr>
            </a:p>
          </p:txBody>
        </p:sp>
        <p:sp>
          <p:nvSpPr>
            <p:cNvPr id="6" name="Freeform 5"/>
            <p:cNvSpPr/>
            <p:nvPr/>
          </p:nvSpPr>
          <p:spPr>
            <a:xfrm>
              <a:off x="847194" y="3622158"/>
              <a:ext cx="981756" cy="689462"/>
            </a:xfrm>
            <a:custGeom>
              <a:avLst/>
              <a:gdLst>
                <a:gd name="connsiteX0" fmla="*/ 953253 w 981756"/>
                <a:gd name="connsiteY0" fmla="*/ 0 h 689462"/>
                <a:gd name="connsiteX1" fmla="*/ 953253 w 981756"/>
                <a:gd name="connsiteY1" fmla="*/ 0 h 689462"/>
                <a:gd name="connsiteX2" fmla="*/ 960341 w 981756"/>
                <a:gd name="connsiteY2" fmla="*/ 99237 h 689462"/>
                <a:gd name="connsiteX3" fmla="*/ 974518 w 981756"/>
                <a:gd name="connsiteY3" fmla="*/ 148856 h 689462"/>
                <a:gd name="connsiteX4" fmla="*/ 974518 w 981756"/>
                <a:gd name="connsiteY4" fmla="*/ 290623 h 689462"/>
                <a:gd name="connsiteX5" fmla="*/ 967429 w 981756"/>
                <a:gd name="connsiteY5" fmla="*/ 311889 h 689462"/>
                <a:gd name="connsiteX6" fmla="*/ 931987 w 981756"/>
                <a:gd name="connsiteY6" fmla="*/ 354419 h 689462"/>
                <a:gd name="connsiteX7" fmla="*/ 882369 w 981756"/>
                <a:gd name="connsiteY7" fmla="*/ 411126 h 689462"/>
                <a:gd name="connsiteX8" fmla="*/ 832750 w 981756"/>
                <a:gd name="connsiteY8" fmla="*/ 460744 h 689462"/>
                <a:gd name="connsiteX9" fmla="*/ 790220 w 981756"/>
                <a:gd name="connsiteY9" fmla="*/ 503275 h 689462"/>
                <a:gd name="connsiteX10" fmla="*/ 726425 w 981756"/>
                <a:gd name="connsiteY10" fmla="*/ 545805 h 689462"/>
                <a:gd name="connsiteX11" fmla="*/ 705159 w 981756"/>
                <a:gd name="connsiteY11" fmla="*/ 559982 h 689462"/>
                <a:gd name="connsiteX12" fmla="*/ 662629 w 981756"/>
                <a:gd name="connsiteY12" fmla="*/ 588335 h 689462"/>
                <a:gd name="connsiteX13" fmla="*/ 620099 w 981756"/>
                <a:gd name="connsiteY13" fmla="*/ 609600 h 689462"/>
                <a:gd name="connsiteX14" fmla="*/ 577569 w 981756"/>
                <a:gd name="connsiteY14" fmla="*/ 630865 h 689462"/>
                <a:gd name="connsiteX15" fmla="*/ 527950 w 981756"/>
                <a:gd name="connsiteY15" fmla="*/ 659219 h 689462"/>
                <a:gd name="connsiteX16" fmla="*/ 407448 w 981756"/>
                <a:gd name="connsiteY16" fmla="*/ 673395 h 689462"/>
                <a:gd name="connsiteX17" fmla="*/ 53029 w 981756"/>
                <a:gd name="connsiteY17" fmla="*/ 680484 h 689462"/>
                <a:gd name="connsiteX18" fmla="*/ 3411 w 981756"/>
                <a:gd name="connsiteY18" fmla="*/ 680484 h 689462"/>
                <a:gd name="connsiteX19" fmla="*/ 17587 w 981756"/>
                <a:gd name="connsiteY19" fmla="*/ 595423 h 689462"/>
                <a:gd name="connsiteX20" fmla="*/ 24676 w 981756"/>
                <a:gd name="connsiteY20" fmla="*/ 559982 h 689462"/>
                <a:gd name="connsiteX21" fmla="*/ 45941 w 981756"/>
                <a:gd name="connsiteY21" fmla="*/ 531628 h 689462"/>
                <a:gd name="connsiteX22" fmla="*/ 116825 w 981756"/>
                <a:gd name="connsiteY22" fmla="*/ 467833 h 689462"/>
                <a:gd name="connsiteX23" fmla="*/ 145178 w 981756"/>
                <a:gd name="connsiteY23" fmla="*/ 453656 h 689462"/>
                <a:gd name="connsiteX24" fmla="*/ 194797 w 981756"/>
                <a:gd name="connsiteY24" fmla="*/ 411126 h 689462"/>
                <a:gd name="connsiteX25" fmla="*/ 258592 w 981756"/>
                <a:gd name="connsiteY25" fmla="*/ 368595 h 689462"/>
                <a:gd name="connsiteX26" fmla="*/ 279857 w 981756"/>
                <a:gd name="connsiteY26" fmla="*/ 347330 h 689462"/>
                <a:gd name="connsiteX27" fmla="*/ 308211 w 981756"/>
                <a:gd name="connsiteY27" fmla="*/ 326065 h 689462"/>
                <a:gd name="connsiteX28" fmla="*/ 329476 w 981756"/>
                <a:gd name="connsiteY28" fmla="*/ 304800 h 689462"/>
                <a:gd name="connsiteX29" fmla="*/ 357829 w 981756"/>
                <a:gd name="connsiteY29" fmla="*/ 290623 h 689462"/>
                <a:gd name="connsiteX30" fmla="*/ 379094 w 981756"/>
                <a:gd name="connsiteY30" fmla="*/ 269358 h 689462"/>
                <a:gd name="connsiteX31" fmla="*/ 435801 w 981756"/>
                <a:gd name="connsiteY31" fmla="*/ 233916 h 689462"/>
                <a:gd name="connsiteX32" fmla="*/ 478332 w 981756"/>
                <a:gd name="connsiteY32" fmla="*/ 205563 h 689462"/>
                <a:gd name="connsiteX33" fmla="*/ 513773 w 981756"/>
                <a:gd name="connsiteY33" fmla="*/ 177209 h 689462"/>
                <a:gd name="connsiteX34" fmla="*/ 535039 w 981756"/>
                <a:gd name="connsiteY34" fmla="*/ 155944 h 689462"/>
                <a:gd name="connsiteX35" fmla="*/ 584657 w 981756"/>
                <a:gd name="connsiteY35" fmla="*/ 134679 h 689462"/>
                <a:gd name="connsiteX36" fmla="*/ 648453 w 981756"/>
                <a:gd name="connsiteY36" fmla="*/ 106326 h 689462"/>
                <a:gd name="connsiteX37" fmla="*/ 690983 w 981756"/>
                <a:gd name="connsiteY37" fmla="*/ 99237 h 689462"/>
                <a:gd name="connsiteX38" fmla="*/ 981606 w 981756"/>
                <a:gd name="connsiteY38" fmla="*/ 92149 h 68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81756" h="689462">
                  <a:moveTo>
                    <a:pt x="953253" y="0"/>
                  </a:moveTo>
                  <a:lnTo>
                    <a:pt x="953253" y="0"/>
                  </a:lnTo>
                  <a:cubicBezTo>
                    <a:pt x="955616" y="33079"/>
                    <a:pt x="956679" y="66277"/>
                    <a:pt x="960341" y="99237"/>
                  </a:cubicBezTo>
                  <a:cubicBezTo>
                    <a:pt x="961825" y="112594"/>
                    <a:pt x="970036" y="135411"/>
                    <a:pt x="974518" y="148856"/>
                  </a:cubicBezTo>
                  <a:cubicBezTo>
                    <a:pt x="980542" y="227175"/>
                    <a:pt x="987234" y="227042"/>
                    <a:pt x="974518" y="290623"/>
                  </a:cubicBezTo>
                  <a:cubicBezTo>
                    <a:pt x="973053" y="297950"/>
                    <a:pt x="970771" y="305206"/>
                    <a:pt x="967429" y="311889"/>
                  </a:cubicBezTo>
                  <a:cubicBezTo>
                    <a:pt x="952230" y="342289"/>
                    <a:pt x="953938" y="326197"/>
                    <a:pt x="931987" y="354419"/>
                  </a:cubicBezTo>
                  <a:cubicBezTo>
                    <a:pt x="887456" y="411673"/>
                    <a:pt x="923537" y="383680"/>
                    <a:pt x="882369" y="411126"/>
                  </a:cubicBezTo>
                  <a:cubicBezTo>
                    <a:pt x="866328" y="459245"/>
                    <a:pt x="889623" y="403869"/>
                    <a:pt x="832750" y="460744"/>
                  </a:cubicBezTo>
                  <a:cubicBezTo>
                    <a:pt x="818573" y="474921"/>
                    <a:pt x="806902" y="492154"/>
                    <a:pt x="790220" y="503275"/>
                  </a:cubicBezTo>
                  <a:lnTo>
                    <a:pt x="726425" y="545805"/>
                  </a:lnTo>
                  <a:cubicBezTo>
                    <a:pt x="719336" y="550531"/>
                    <a:pt x="711183" y="553958"/>
                    <a:pt x="705159" y="559982"/>
                  </a:cubicBezTo>
                  <a:cubicBezTo>
                    <a:pt x="678611" y="586530"/>
                    <a:pt x="693404" y="578077"/>
                    <a:pt x="662629" y="588335"/>
                  </a:cubicBezTo>
                  <a:cubicBezTo>
                    <a:pt x="601686" y="628965"/>
                    <a:pt x="678793" y="580253"/>
                    <a:pt x="620099" y="609600"/>
                  </a:cubicBezTo>
                  <a:cubicBezTo>
                    <a:pt x="565135" y="637082"/>
                    <a:pt x="631019" y="613049"/>
                    <a:pt x="577569" y="630865"/>
                  </a:cubicBezTo>
                  <a:cubicBezTo>
                    <a:pt x="564913" y="639303"/>
                    <a:pt x="542340" y="655621"/>
                    <a:pt x="527950" y="659219"/>
                  </a:cubicBezTo>
                  <a:cubicBezTo>
                    <a:pt x="521411" y="660854"/>
                    <a:pt x="409982" y="673309"/>
                    <a:pt x="407448" y="673395"/>
                  </a:cubicBezTo>
                  <a:cubicBezTo>
                    <a:pt x="289353" y="677398"/>
                    <a:pt x="171169" y="678121"/>
                    <a:pt x="53029" y="680484"/>
                  </a:cubicBezTo>
                  <a:cubicBezTo>
                    <a:pt x="45484" y="682999"/>
                    <a:pt x="9075" y="699363"/>
                    <a:pt x="3411" y="680484"/>
                  </a:cubicBezTo>
                  <a:cubicBezTo>
                    <a:pt x="-7392" y="644473"/>
                    <a:pt x="10270" y="624691"/>
                    <a:pt x="17587" y="595423"/>
                  </a:cubicBezTo>
                  <a:cubicBezTo>
                    <a:pt x="20509" y="583735"/>
                    <a:pt x="19783" y="570991"/>
                    <a:pt x="24676" y="559982"/>
                  </a:cubicBezTo>
                  <a:cubicBezTo>
                    <a:pt x="29474" y="549186"/>
                    <a:pt x="39074" y="541242"/>
                    <a:pt x="45941" y="531628"/>
                  </a:cubicBezTo>
                  <a:cubicBezTo>
                    <a:pt x="69893" y="498095"/>
                    <a:pt x="62542" y="494976"/>
                    <a:pt x="116825" y="467833"/>
                  </a:cubicBezTo>
                  <a:cubicBezTo>
                    <a:pt x="126276" y="463107"/>
                    <a:pt x="136580" y="459798"/>
                    <a:pt x="145178" y="453656"/>
                  </a:cubicBezTo>
                  <a:cubicBezTo>
                    <a:pt x="226366" y="395664"/>
                    <a:pt x="97648" y="471844"/>
                    <a:pt x="194797" y="411126"/>
                  </a:cubicBezTo>
                  <a:cubicBezTo>
                    <a:pt x="248468" y="377582"/>
                    <a:pt x="198024" y="421592"/>
                    <a:pt x="258592" y="368595"/>
                  </a:cubicBezTo>
                  <a:cubicBezTo>
                    <a:pt x="266136" y="361994"/>
                    <a:pt x="272246" y="353854"/>
                    <a:pt x="279857" y="347330"/>
                  </a:cubicBezTo>
                  <a:cubicBezTo>
                    <a:pt x="288827" y="339642"/>
                    <a:pt x="299241" y="333753"/>
                    <a:pt x="308211" y="326065"/>
                  </a:cubicBezTo>
                  <a:cubicBezTo>
                    <a:pt x="315822" y="319541"/>
                    <a:pt x="321319" y="310627"/>
                    <a:pt x="329476" y="304800"/>
                  </a:cubicBezTo>
                  <a:cubicBezTo>
                    <a:pt x="338074" y="298658"/>
                    <a:pt x="349231" y="296765"/>
                    <a:pt x="357829" y="290623"/>
                  </a:cubicBezTo>
                  <a:cubicBezTo>
                    <a:pt x="365986" y="284796"/>
                    <a:pt x="370987" y="275254"/>
                    <a:pt x="379094" y="269358"/>
                  </a:cubicBezTo>
                  <a:cubicBezTo>
                    <a:pt x="397121" y="256247"/>
                    <a:pt x="417254" y="246280"/>
                    <a:pt x="435801" y="233916"/>
                  </a:cubicBezTo>
                  <a:cubicBezTo>
                    <a:pt x="449978" y="224465"/>
                    <a:pt x="464552" y="215585"/>
                    <a:pt x="478332" y="205563"/>
                  </a:cubicBezTo>
                  <a:cubicBezTo>
                    <a:pt x="490567" y="196664"/>
                    <a:pt x="502387" y="187172"/>
                    <a:pt x="513773" y="177209"/>
                  </a:cubicBezTo>
                  <a:cubicBezTo>
                    <a:pt x="521317" y="170608"/>
                    <a:pt x="526882" y="161771"/>
                    <a:pt x="535039" y="155944"/>
                  </a:cubicBezTo>
                  <a:cubicBezTo>
                    <a:pt x="569453" y="131363"/>
                    <a:pt x="553807" y="150105"/>
                    <a:pt x="584657" y="134679"/>
                  </a:cubicBezTo>
                  <a:cubicBezTo>
                    <a:pt x="620781" y="116616"/>
                    <a:pt x="593586" y="115471"/>
                    <a:pt x="648453" y="106326"/>
                  </a:cubicBezTo>
                  <a:cubicBezTo>
                    <a:pt x="662630" y="103963"/>
                    <a:pt x="676624" y="99861"/>
                    <a:pt x="690983" y="99237"/>
                  </a:cubicBezTo>
                  <a:cubicBezTo>
                    <a:pt x="787795" y="95028"/>
                    <a:pt x="884703" y="92149"/>
                    <a:pt x="981606" y="92149"/>
                  </a:cubicBezTo>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Helvetica Neue" panose="020B0604020202020204" charset="0"/>
              </a:endParaRPr>
            </a:p>
          </p:txBody>
        </p:sp>
        <p:sp>
          <p:nvSpPr>
            <p:cNvPr id="8" name="Oval 7"/>
            <p:cNvSpPr/>
            <p:nvPr/>
          </p:nvSpPr>
          <p:spPr>
            <a:xfrm>
              <a:off x="2431312" y="3274828"/>
              <a:ext cx="191386" cy="28353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Helvetica Neue" panose="020B0604020202020204" charset="0"/>
              </a:endParaRPr>
            </a:p>
          </p:txBody>
        </p:sp>
        <p:sp>
          <p:nvSpPr>
            <p:cNvPr id="9" name="Oval 8"/>
            <p:cNvSpPr/>
            <p:nvPr/>
          </p:nvSpPr>
          <p:spPr>
            <a:xfrm>
              <a:off x="2398949" y="4019107"/>
              <a:ext cx="486018" cy="3615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Helvetica Neue" panose="020B0604020202020204" charset="0"/>
              </a:endParaRPr>
            </a:p>
          </p:txBody>
        </p:sp>
        <p:sp>
          <p:nvSpPr>
            <p:cNvPr id="10" name="Oval 9"/>
            <p:cNvSpPr/>
            <p:nvPr/>
          </p:nvSpPr>
          <p:spPr>
            <a:xfrm>
              <a:off x="2140688" y="3416595"/>
              <a:ext cx="141768" cy="20556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Helvetica Neue" panose="020B0604020202020204" charset="0"/>
              </a:endParaRPr>
            </a:p>
          </p:txBody>
        </p:sp>
      </p:grpSp>
      <p:pic>
        <p:nvPicPr>
          <p:cNvPr id="12" name="Picture 11"/>
          <p:cNvPicPr>
            <a:picLocks noChangeAspect="1"/>
          </p:cNvPicPr>
          <p:nvPr/>
        </p:nvPicPr>
        <p:blipFill>
          <a:blip r:embed="rId4"/>
          <a:stretch>
            <a:fillRect/>
          </a:stretch>
        </p:blipFill>
        <p:spPr>
          <a:xfrm>
            <a:off x="5901613" y="2559960"/>
            <a:ext cx="2655605" cy="2105115"/>
          </a:xfrm>
          <a:prstGeom prst="rect">
            <a:avLst/>
          </a:prstGeom>
        </p:spPr>
      </p:pic>
      <p:sp>
        <p:nvSpPr>
          <p:cNvPr id="14" name="Rectangle 13"/>
          <p:cNvSpPr/>
          <p:nvPr/>
        </p:nvSpPr>
        <p:spPr>
          <a:xfrm>
            <a:off x="411127" y="5150624"/>
            <a:ext cx="5628166" cy="9144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Helvetica Neue" panose="020B0604020202020204" charset="0"/>
              </a:rPr>
              <a:t>Trick3: Use Long short term memory algorithms</a:t>
            </a:r>
          </a:p>
        </p:txBody>
      </p:sp>
    </p:spTree>
    <p:extLst>
      <p:ext uri="{BB962C8B-B14F-4D97-AF65-F5344CB8AC3E}">
        <p14:creationId xmlns:p14="http://schemas.microsoft.com/office/powerpoint/2010/main" val="7041583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925B-ECD0-9C5E-FD4B-5DBC492E0AC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24ECAB4-4588-3381-E2E5-96AB0FB5524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0785412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97356"/>
          </a:xfrm>
        </p:spPr>
        <p:txBody>
          <a:bodyPr/>
          <a:lstStyle/>
          <a:p>
            <a:r>
              <a:rPr lang="en-IN" dirty="0"/>
              <a:t>RNN LSTM GRU</a:t>
            </a:r>
          </a:p>
        </p:txBody>
      </p:sp>
      <p:sp>
        <p:nvSpPr>
          <p:cNvPr id="3" name="Text Placeholder 2"/>
          <p:cNvSpPr>
            <a:spLocks noGrp="1"/>
          </p:cNvSpPr>
          <p:nvPr>
            <p:ph type="body" idx="1"/>
          </p:nvPr>
        </p:nvSpPr>
        <p:spPr>
          <a:xfrm>
            <a:off x="57150" y="6021849"/>
            <a:ext cx="8463450" cy="697358"/>
          </a:xfrm>
        </p:spPr>
        <p:txBody>
          <a:bodyPr/>
          <a:lstStyle/>
          <a:p>
            <a:pPr marL="114300" indent="0">
              <a:buNone/>
            </a:pPr>
            <a:r>
              <a:rPr lang="en-IN" dirty="0"/>
              <a:t>Source: http://dprogrammer.org/rnn-lstm-gru</a:t>
            </a:r>
          </a:p>
        </p:txBody>
      </p:sp>
      <p:pic>
        <p:nvPicPr>
          <p:cNvPr id="3074" name="Picture 2" descr="https://sp-ao.shortpixel.ai/client/q_glossy,ret_img,w_1200/http:/dprogrammer.org/wp-content/uploads/2019/04/RNN-vs-LSTM-vs-GRU-1200x36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64" y="1126671"/>
            <a:ext cx="8820143" cy="2653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2222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583E6-1CD7-B62E-1A6A-D676DED44361}"/>
              </a:ext>
            </a:extLst>
          </p:cNvPr>
          <p:cNvSpPr>
            <a:spLocks noGrp="1"/>
          </p:cNvSpPr>
          <p:nvPr>
            <p:ph type="title"/>
          </p:nvPr>
        </p:nvSpPr>
        <p:spPr>
          <a:xfrm>
            <a:off x="0" y="0"/>
            <a:ext cx="9144000" cy="763600"/>
          </a:xfrm>
        </p:spPr>
        <p:txBody>
          <a:bodyPr/>
          <a:lstStyle/>
          <a:p>
            <a:r>
              <a:rPr lang="en-IN" dirty="0"/>
              <a:t>Unrolled RNN</a:t>
            </a:r>
          </a:p>
        </p:txBody>
      </p:sp>
      <p:sp>
        <p:nvSpPr>
          <p:cNvPr id="3" name="Text Placeholder 2">
            <a:extLst>
              <a:ext uri="{FF2B5EF4-FFF2-40B4-BE49-F238E27FC236}">
                <a16:creationId xmlns:a16="http://schemas.microsoft.com/office/drawing/2014/main" id="{F57E56F9-6CAF-BF36-9A7A-799AE42B36A4}"/>
              </a:ext>
            </a:extLst>
          </p:cNvPr>
          <p:cNvSpPr>
            <a:spLocks noGrp="1"/>
          </p:cNvSpPr>
          <p:nvPr>
            <p:ph type="body" idx="1"/>
          </p:nvPr>
        </p:nvSpPr>
        <p:spPr>
          <a:xfrm>
            <a:off x="190402" y="986342"/>
            <a:ext cx="8520600" cy="4555200"/>
          </a:xfrm>
        </p:spPr>
        <p:txBody>
          <a:bodyPr/>
          <a:lstStyle/>
          <a:p>
            <a:r>
              <a:rPr lang="en-US" dirty="0">
                <a:solidFill>
                  <a:srgbClr val="333333"/>
                </a:solidFill>
                <a:latin typeface="CMS"/>
              </a:rPr>
              <a:t>The</a:t>
            </a:r>
            <a:r>
              <a:rPr lang="en-US" b="0" i="0" dirty="0">
                <a:solidFill>
                  <a:srgbClr val="333333"/>
                </a:solidFill>
                <a:effectLst/>
                <a:latin typeface="CMS"/>
              </a:rPr>
              <a:t> repeating module will have a very simple structure, such as a single tanh layer.</a:t>
            </a:r>
            <a:endParaRPr lang="en-IN" dirty="0"/>
          </a:p>
        </p:txBody>
      </p:sp>
      <p:pic>
        <p:nvPicPr>
          <p:cNvPr id="1026" name="Picture 2">
            <a:extLst>
              <a:ext uri="{FF2B5EF4-FFF2-40B4-BE49-F238E27FC236}">
                <a16:creationId xmlns:a16="http://schemas.microsoft.com/office/drawing/2014/main" id="{2834D9CE-A422-66E5-3898-6D0769C2D7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061" y="2649441"/>
            <a:ext cx="7277878" cy="2724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E5CFC1C-66CE-40B7-76D7-0D7C681874C7}"/>
              </a:ext>
            </a:extLst>
          </p:cNvPr>
          <p:cNvSpPr txBox="1"/>
          <p:nvPr/>
        </p:nvSpPr>
        <p:spPr>
          <a:xfrm>
            <a:off x="2640564" y="2627943"/>
            <a:ext cx="501356" cy="400110"/>
          </a:xfrm>
          <a:prstGeom prst="rect">
            <a:avLst/>
          </a:prstGeom>
          <a:solidFill>
            <a:schemeClr val="bg1"/>
          </a:solidFill>
        </p:spPr>
        <p:txBody>
          <a:bodyPr wrap="none" rtlCol="0">
            <a:spAutoFit/>
          </a:bodyPr>
          <a:lstStyle/>
          <a:p>
            <a:r>
              <a:rPr lang="en-IN" sz="2000" dirty="0"/>
              <a:t>Y</a:t>
            </a:r>
            <a:r>
              <a:rPr lang="en-IN" sz="2000" baseline="-25000" dirty="0"/>
              <a:t>t-1</a:t>
            </a:r>
          </a:p>
        </p:txBody>
      </p:sp>
      <p:sp>
        <p:nvSpPr>
          <p:cNvPr id="7" name="TextBox 6">
            <a:extLst>
              <a:ext uri="{FF2B5EF4-FFF2-40B4-BE49-F238E27FC236}">
                <a16:creationId xmlns:a16="http://schemas.microsoft.com/office/drawing/2014/main" id="{267AF31E-CB93-C1EA-9926-451CD7A9B113}"/>
              </a:ext>
            </a:extLst>
          </p:cNvPr>
          <p:cNvSpPr txBox="1"/>
          <p:nvPr/>
        </p:nvSpPr>
        <p:spPr>
          <a:xfrm>
            <a:off x="5120364" y="2627943"/>
            <a:ext cx="471718" cy="400110"/>
          </a:xfrm>
          <a:prstGeom prst="rect">
            <a:avLst/>
          </a:prstGeom>
          <a:solidFill>
            <a:schemeClr val="bg1"/>
          </a:solidFill>
        </p:spPr>
        <p:txBody>
          <a:bodyPr wrap="square" rtlCol="0">
            <a:spAutoFit/>
          </a:bodyPr>
          <a:lstStyle/>
          <a:p>
            <a:r>
              <a:rPr lang="en-IN" sz="2000" dirty="0" err="1"/>
              <a:t>Y</a:t>
            </a:r>
            <a:r>
              <a:rPr lang="en-IN" sz="2000" baseline="-25000" dirty="0" err="1"/>
              <a:t>t</a:t>
            </a:r>
            <a:endParaRPr lang="en-IN" sz="2000" baseline="-25000" dirty="0"/>
          </a:p>
        </p:txBody>
      </p:sp>
      <p:sp>
        <p:nvSpPr>
          <p:cNvPr id="8" name="TextBox 7">
            <a:extLst>
              <a:ext uri="{FF2B5EF4-FFF2-40B4-BE49-F238E27FC236}">
                <a16:creationId xmlns:a16="http://schemas.microsoft.com/office/drawing/2014/main" id="{191CCC8C-1DA1-57D4-AE70-5FDD3150ED7B}"/>
              </a:ext>
            </a:extLst>
          </p:cNvPr>
          <p:cNvSpPr txBox="1"/>
          <p:nvPr/>
        </p:nvSpPr>
        <p:spPr>
          <a:xfrm>
            <a:off x="7460702" y="2627943"/>
            <a:ext cx="501356" cy="400110"/>
          </a:xfrm>
          <a:prstGeom prst="rect">
            <a:avLst/>
          </a:prstGeom>
          <a:solidFill>
            <a:schemeClr val="bg1"/>
          </a:solidFill>
        </p:spPr>
        <p:txBody>
          <a:bodyPr wrap="none" rtlCol="0">
            <a:spAutoFit/>
          </a:bodyPr>
          <a:lstStyle/>
          <a:p>
            <a:r>
              <a:rPr lang="en-IN" sz="2000" dirty="0"/>
              <a:t>Y</a:t>
            </a:r>
            <a:r>
              <a:rPr lang="en-IN" sz="2000" baseline="-25000" dirty="0"/>
              <a:t>t-1</a:t>
            </a:r>
          </a:p>
        </p:txBody>
      </p:sp>
      <p:sp>
        <p:nvSpPr>
          <p:cNvPr id="9" name="TextBox 8">
            <a:extLst>
              <a:ext uri="{FF2B5EF4-FFF2-40B4-BE49-F238E27FC236}">
                <a16:creationId xmlns:a16="http://schemas.microsoft.com/office/drawing/2014/main" id="{3E25F51A-1D58-667E-7CB1-A7E7C74D9B09}"/>
              </a:ext>
            </a:extLst>
          </p:cNvPr>
          <p:cNvSpPr txBox="1"/>
          <p:nvPr/>
        </p:nvSpPr>
        <p:spPr>
          <a:xfrm>
            <a:off x="7530433" y="2627943"/>
            <a:ext cx="533416" cy="400110"/>
          </a:xfrm>
          <a:prstGeom prst="rect">
            <a:avLst/>
          </a:prstGeom>
          <a:solidFill>
            <a:schemeClr val="bg1"/>
          </a:solidFill>
        </p:spPr>
        <p:txBody>
          <a:bodyPr wrap="none" rtlCol="0">
            <a:spAutoFit/>
          </a:bodyPr>
          <a:lstStyle/>
          <a:p>
            <a:r>
              <a:rPr lang="en-IN" sz="2000" dirty="0"/>
              <a:t>Y</a:t>
            </a:r>
            <a:r>
              <a:rPr lang="en-IN" sz="2000" baseline="-25000" dirty="0"/>
              <a:t>t+1</a:t>
            </a:r>
          </a:p>
        </p:txBody>
      </p:sp>
    </p:spTree>
    <p:extLst>
      <p:ext uri="{BB962C8B-B14F-4D97-AF65-F5344CB8AC3E}">
        <p14:creationId xmlns:p14="http://schemas.microsoft.com/office/powerpoint/2010/main" val="38620076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C88B7-A803-364F-2A28-E51B53B5208B}"/>
              </a:ext>
            </a:extLst>
          </p:cNvPr>
          <p:cNvSpPr>
            <a:spLocks noGrp="1"/>
          </p:cNvSpPr>
          <p:nvPr>
            <p:ph type="title"/>
          </p:nvPr>
        </p:nvSpPr>
        <p:spPr/>
        <p:txBody>
          <a:bodyPr/>
          <a:lstStyle/>
          <a:p>
            <a:r>
              <a:rPr lang="en-IN" dirty="0"/>
              <a:t>Unrolled LSTM</a:t>
            </a:r>
          </a:p>
        </p:txBody>
      </p:sp>
      <p:sp>
        <p:nvSpPr>
          <p:cNvPr id="3" name="Text Placeholder 2">
            <a:extLst>
              <a:ext uri="{FF2B5EF4-FFF2-40B4-BE49-F238E27FC236}">
                <a16:creationId xmlns:a16="http://schemas.microsoft.com/office/drawing/2014/main" id="{EAE9224C-F513-27C8-90A5-31AA714A10FE}"/>
              </a:ext>
            </a:extLst>
          </p:cNvPr>
          <p:cNvSpPr>
            <a:spLocks noGrp="1"/>
          </p:cNvSpPr>
          <p:nvPr>
            <p:ph type="body" idx="1"/>
          </p:nvPr>
        </p:nvSpPr>
        <p:spPr/>
        <p:txBody>
          <a:bodyPr/>
          <a:lstStyle/>
          <a:p>
            <a:r>
              <a:rPr lang="en-IN" dirty="0"/>
              <a:t>LSTM block contains 4 neural Network layers</a:t>
            </a:r>
          </a:p>
        </p:txBody>
      </p:sp>
      <p:pic>
        <p:nvPicPr>
          <p:cNvPr id="2050" name="Picture 2" descr="A LSTM neural network.">
            <a:extLst>
              <a:ext uri="{FF2B5EF4-FFF2-40B4-BE49-F238E27FC236}">
                <a16:creationId xmlns:a16="http://schemas.microsoft.com/office/drawing/2014/main" id="{BF01F526-8345-E17F-E937-4F85348815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6723" y="2760590"/>
            <a:ext cx="7230554" cy="27164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981AED-533A-3238-267A-04C802862800}"/>
              </a:ext>
            </a:extLst>
          </p:cNvPr>
          <p:cNvSpPr txBox="1"/>
          <p:nvPr/>
        </p:nvSpPr>
        <p:spPr>
          <a:xfrm>
            <a:off x="2649894" y="2760590"/>
            <a:ext cx="501356" cy="400110"/>
          </a:xfrm>
          <a:prstGeom prst="rect">
            <a:avLst/>
          </a:prstGeom>
          <a:solidFill>
            <a:schemeClr val="bg1"/>
          </a:solidFill>
        </p:spPr>
        <p:txBody>
          <a:bodyPr wrap="none" rtlCol="0">
            <a:spAutoFit/>
          </a:bodyPr>
          <a:lstStyle/>
          <a:p>
            <a:r>
              <a:rPr lang="en-IN" sz="2000" dirty="0"/>
              <a:t>Y</a:t>
            </a:r>
            <a:r>
              <a:rPr lang="en-IN" sz="2000" baseline="-25000" dirty="0"/>
              <a:t>t-1</a:t>
            </a:r>
          </a:p>
        </p:txBody>
      </p:sp>
      <p:sp>
        <p:nvSpPr>
          <p:cNvPr id="5" name="TextBox 4">
            <a:extLst>
              <a:ext uri="{FF2B5EF4-FFF2-40B4-BE49-F238E27FC236}">
                <a16:creationId xmlns:a16="http://schemas.microsoft.com/office/drawing/2014/main" id="{407629E4-7386-735D-FC0D-9B23DD2AE311}"/>
              </a:ext>
            </a:extLst>
          </p:cNvPr>
          <p:cNvSpPr txBox="1"/>
          <p:nvPr/>
        </p:nvSpPr>
        <p:spPr>
          <a:xfrm>
            <a:off x="5129694" y="2760590"/>
            <a:ext cx="471718" cy="400110"/>
          </a:xfrm>
          <a:prstGeom prst="rect">
            <a:avLst/>
          </a:prstGeom>
          <a:solidFill>
            <a:schemeClr val="bg1"/>
          </a:solidFill>
        </p:spPr>
        <p:txBody>
          <a:bodyPr wrap="square" rtlCol="0">
            <a:spAutoFit/>
          </a:bodyPr>
          <a:lstStyle/>
          <a:p>
            <a:r>
              <a:rPr lang="en-IN" sz="2000" dirty="0" err="1"/>
              <a:t>Y</a:t>
            </a:r>
            <a:r>
              <a:rPr lang="en-IN" sz="2000" baseline="-25000" dirty="0" err="1"/>
              <a:t>t</a:t>
            </a:r>
            <a:endParaRPr lang="en-IN" sz="2000" baseline="-25000" dirty="0"/>
          </a:p>
        </p:txBody>
      </p:sp>
      <p:sp>
        <p:nvSpPr>
          <p:cNvPr id="6" name="TextBox 5">
            <a:extLst>
              <a:ext uri="{FF2B5EF4-FFF2-40B4-BE49-F238E27FC236}">
                <a16:creationId xmlns:a16="http://schemas.microsoft.com/office/drawing/2014/main" id="{386F047B-6ED8-D3FF-265B-5451BC8C31C7}"/>
              </a:ext>
            </a:extLst>
          </p:cNvPr>
          <p:cNvSpPr txBox="1"/>
          <p:nvPr/>
        </p:nvSpPr>
        <p:spPr>
          <a:xfrm>
            <a:off x="7470032" y="2760590"/>
            <a:ext cx="501356" cy="400110"/>
          </a:xfrm>
          <a:prstGeom prst="rect">
            <a:avLst/>
          </a:prstGeom>
          <a:solidFill>
            <a:schemeClr val="bg1"/>
          </a:solidFill>
        </p:spPr>
        <p:txBody>
          <a:bodyPr wrap="none" rtlCol="0">
            <a:spAutoFit/>
          </a:bodyPr>
          <a:lstStyle/>
          <a:p>
            <a:r>
              <a:rPr lang="en-IN" sz="2000" dirty="0"/>
              <a:t>Y</a:t>
            </a:r>
            <a:r>
              <a:rPr lang="en-IN" sz="2000" baseline="-25000" dirty="0"/>
              <a:t>t-1</a:t>
            </a:r>
          </a:p>
        </p:txBody>
      </p:sp>
      <p:sp>
        <p:nvSpPr>
          <p:cNvPr id="7" name="TextBox 6">
            <a:extLst>
              <a:ext uri="{FF2B5EF4-FFF2-40B4-BE49-F238E27FC236}">
                <a16:creationId xmlns:a16="http://schemas.microsoft.com/office/drawing/2014/main" id="{FE652F80-03C6-3A0A-0D07-7962B4BD34CD}"/>
              </a:ext>
            </a:extLst>
          </p:cNvPr>
          <p:cNvSpPr txBox="1"/>
          <p:nvPr/>
        </p:nvSpPr>
        <p:spPr>
          <a:xfrm>
            <a:off x="7539763" y="2760590"/>
            <a:ext cx="533416" cy="400110"/>
          </a:xfrm>
          <a:prstGeom prst="rect">
            <a:avLst/>
          </a:prstGeom>
          <a:solidFill>
            <a:schemeClr val="bg1"/>
          </a:solidFill>
        </p:spPr>
        <p:txBody>
          <a:bodyPr wrap="none" rtlCol="0">
            <a:spAutoFit/>
          </a:bodyPr>
          <a:lstStyle/>
          <a:p>
            <a:r>
              <a:rPr lang="en-IN" sz="2000" dirty="0"/>
              <a:t>Y</a:t>
            </a:r>
            <a:r>
              <a:rPr lang="en-IN" sz="2000" baseline="-25000" dirty="0"/>
              <a:t>t+1</a:t>
            </a:r>
          </a:p>
        </p:txBody>
      </p:sp>
    </p:spTree>
    <p:extLst>
      <p:ext uri="{BB962C8B-B14F-4D97-AF65-F5344CB8AC3E}">
        <p14:creationId xmlns:p14="http://schemas.microsoft.com/office/powerpoint/2010/main" val="20628990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3022B-B82F-9ECD-7374-5A1B5E384AE0}"/>
              </a:ext>
            </a:extLst>
          </p:cNvPr>
          <p:cNvSpPr>
            <a:spLocks noGrp="1"/>
          </p:cNvSpPr>
          <p:nvPr>
            <p:ph type="title"/>
          </p:nvPr>
        </p:nvSpPr>
        <p:spPr/>
        <p:txBody>
          <a:bodyPr/>
          <a:lstStyle/>
          <a:p>
            <a:r>
              <a:rPr lang="en-IN" dirty="0"/>
              <a:t>Core Idea Behind LSTM</a:t>
            </a:r>
          </a:p>
        </p:txBody>
      </p:sp>
      <p:sp>
        <p:nvSpPr>
          <p:cNvPr id="3" name="Text Placeholder 2">
            <a:extLst>
              <a:ext uri="{FF2B5EF4-FFF2-40B4-BE49-F238E27FC236}">
                <a16:creationId xmlns:a16="http://schemas.microsoft.com/office/drawing/2014/main" id="{2E73DBE3-C5C7-5B14-BE6D-6A3BA4504FD0}"/>
              </a:ext>
            </a:extLst>
          </p:cNvPr>
          <p:cNvSpPr>
            <a:spLocks noGrp="1"/>
          </p:cNvSpPr>
          <p:nvPr>
            <p:ph type="body" idx="1"/>
          </p:nvPr>
        </p:nvSpPr>
        <p:spPr>
          <a:xfrm>
            <a:off x="311700" y="1536633"/>
            <a:ext cx="8738994" cy="2846479"/>
          </a:xfrm>
        </p:spPr>
        <p:txBody>
          <a:bodyPr/>
          <a:lstStyle/>
          <a:p>
            <a:pPr algn="just"/>
            <a:r>
              <a:rPr lang="en-US" sz="2000" b="0" i="0" dirty="0">
                <a:solidFill>
                  <a:srgbClr val="333333"/>
                </a:solidFill>
                <a:effectLst/>
              </a:rPr>
              <a:t>The key to LSTMs is the cell state, the horizontal line running through the top of the diagram.</a:t>
            </a:r>
          </a:p>
          <a:p>
            <a:pPr algn="just"/>
            <a:endParaRPr lang="en-US" sz="2000" b="0" i="0" dirty="0">
              <a:solidFill>
                <a:srgbClr val="333333"/>
              </a:solidFill>
              <a:effectLst/>
            </a:endParaRPr>
          </a:p>
          <a:p>
            <a:pPr algn="just"/>
            <a:r>
              <a:rPr lang="en-US" sz="2000" b="0" i="0" dirty="0">
                <a:solidFill>
                  <a:srgbClr val="333333"/>
                </a:solidFill>
                <a:effectLst/>
              </a:rPr>
              <a:t>The cell state is kind of like a conveyor belt. It runs straight down the entire chain, with only some minor linear interactions. It’s very easy for information to just flow along it unchanged.</a:t>
            </a:r>
          </a:p>
          <a:p>
            <a:endParaRPr lang="en-IN" sz="2000" dirty="0"/>
          </a:p>
        </p:txBody>
      </p:sp>
      <p:pic>
        <p:nvPicPr>
          <p:cNvPr id="3074" name="Picture 2">
            <a:extLst>
              <a:ext uri="{FF2B5EF4-FFF2-40B4-BE49-F238E27FC236}">
                <a16:creationId xmlns:a16="http://schemas.microsoft.com/office/drawing/2014/main" id="{AF5B1E29-C58F-7E61-AF66-0F0FC281D6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92" r="25306"/>
          <a:stretch/>
        </p:blipFill>
        <p:spPr bwMode="auto">
          <a:xfrm>
            <a:off x="1899345" y="3429000"/>
            <a:ext cx="5345310" cy="3295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7953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46372</TotalTime>
  <Words>5617</Words>
  <Application>Microsoft Office PowerPoint</Application>
  <PresentationFormat>On-screen Show (4:3)</PresentationFormat>
  <Paragraphs>1083</Paragraphs>
  <Slides>148</Slides>
  <Notes>26</Notes>
  <HiddenSlides>14</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1</vt:i4>
      </vt:variant>
      <vt:variant>
        <vt:lpstr>Slide Titles</vt:lpstr>
      </vt:variant>
      <vt:variant>
        <vt:i4>148</vt:i4>
      </vt:variant>
    </vt:vector>
  </HeadingPairs>
  <TitlesOfParts>
    <vt:vector size="171" baseType="lpstr">
      <vt:lpstr>Architects Daughter</vt:lpstr>
      <vt:lpstr>Arial</vt:lpstr>
      <vt:lpstr>Avenir</vt:lpstr>
      <vt:lpstr>Calibri</vt:lpstr>
      <vt:lpstr>Calibri Light</vt:lpstr>
      <vt:lpstr>Cambria</vt:lpstr>
      <vt:lpstr>Cambria Math</vt:lpstr>
      <vt:lpstr>CMS</vt:lpstr>
      <vt:lpstr>Georgia</vt:lpstr>
      <vt:lpstr>Google Sans</vt:lpstr>
      <vt:lpstr>Helvetica Neue</vt:lpstr>
      <vt:lpstr>Lato</vt:lpstr>
      <vt:lpstr>Open Sans</vt:lpstr>
      <vt:lpstr>Proxima Nova</vt:lpstr>
      <vt:lpstr>Roboto</vt:lpstr>
      <vt:lpstr>Segoe UI</vt:lpstr>
      <vt:lpstr>Söhne</vt:lpstr>
      <vt:lpstr>TimesNewRomanPS-ItalicMT</vt:lpstr>
      <vt:lpstr>TimesNewRomanPSMT</vt:lpstr>
      <vt:lpstr>UbuntuMono-Bold</vt:lpstr>
      <vt:lpstr>UbuntuMono-Regular</vt:lpstr>
      <vt:lpstr>Office Theme</vt:lpstr>
      <vt:lpstr>Worksheet</vt:lpstr>
      <vt:lpstr>Natural Language processing</vt:lpstr>
      <vt:lpstr>Agenda</vt:lpstr>
      <vt:lpstr>Introduction</vt:lpstr>
      <vt:lpstr>Introduction</vt:lpstr>
      <vt:lpstr>Introduction</vt:lpstr>
      <vt:lpstr>Introduction</vt:lpstr>
      <vt:lpstr>PowerPoint Presentation</vt:lpstr>
      <vt:lpstr>Structured Data</vt:lpstr>
      <vt:lpstr>Textual Data</vt:lpstr>
      <vt:lpstr>PowerPoint Presentation</vt:lpstr>
      <vt:lpstr>Features in textual Data</vt:lpstr>
      <vt:lpstr>NLP pipeline</vt:lpstr>
      <vt:lpstr>Pre-processing</vt:lpstr>
      <vt:lpstr>Text Pre-processing</vt:lpstr>
      <vt:lpstr> Remove extra whitespaces </vt:lpstr>
      <vt:lpstr>Remove HTML tags</vt:lpstr>
      <vt:lpstr>Punctuation removal</vt:lpstr>
      <vt:lpstr>Spell check</vt:lpstr>
      <vt:lpstr>Tokenization</vt:lpstr>
      <vt:lpstr>Stop words removal</vt:lpstr>
      <vt:lpstr>Stop words removal</vt:lpstr>
      <vt:lpstr>Stemming</vt:lpstr>
      <vt:lpstr>Lemmatization</vt:lpstr>
      <vt:lpstr>Text Normalization</vt:lpstr>
      <vt:lpstr>PowerPoint Presentation</vt:lpstr>
      <vt:lpstr>Word cloud</vt:lpstr>
      <vt:lpstr>Word cloud---Applications</vt:lpstr>
      <vt:lpstr>Word cloud-applications</vt:lpstr>
      <vt:lpstr> Advantages and Limitations of Word Clouds </vt:lpstr>
      <vt:lpstr>N-grams</vt:lpstr>
      <vt:lpstr>What is PoS Tagging</vt:lpstr>
      <vt:lpstr>NLTK PoS Tagging</vt:lpstr>
      <vt:lpstr>Chunking</vt:lpstr>
      <vt:lpstr>Chunking</vt:lpstr>
      <vt:lpstr>Chunk Tree</vt:lpstr>
      <vt:lpstr>Named Entity recognition</vt:lpstr>
      <vt:lpstr>NER model</vt:lpstr>
      <vt:lpstr>PowerPoint Presentation</vt:lpstr>
      <vt:lpstr>PowerPoint Presentation</vt:lpstr>
      <vt:lpstr>PowerPoint Presentation</vt:lpstr>
      <vt:lpstr>Text Representation</vt:lpstr>
      <vt:lpstr>One hot encoding</vt:lpstr>
      <vt:lpstr>One hot encoding</vt:lpstr>
      <vt:lpstr>Bag of words- Count vectorizer (Document term matrix)</vt:lpstr>
      <vt:lpstr>TF-IDF</vt:lpstr>
      <vt:lpstr>TF-IDF example</vt:lpstr>
      <vt:lpstr>TF-IDF </vt:lpstr>
      <vt:lpstr>PowerPoint Presentation</vt:lpstr>
      <vt:lpstr>PowerPoint Presentation</vt:lpstr>
      <vt:lpstr>PowerPoint Presentation</vt:lpstr>
      <vt:lpstr>PowerPoint Presentation</vt:lpstr>
      <vt:lpstr>PowerPoint Presentation</vt:lpstr>
      <vt:lpstr>PowerPoint Presentation</vt:lpstr>
      <vt:lpstr>session2</vt:lpstr>
      <vt:lpstr>Word embedding methods</vt:lpstr>
      <vt:lpstr>Word2Vec - CBOW</vt:lpstr>
      <vt:lpstr>Word2Vec - Skip gram</vt:lpstr>
      <vt:lpstr>How does Word2Vec produce word embeddings?</vt:lpstr>
      <vt:lpstr>PowerPoint Presentation</vt:lpstr>
      <vt:lpstr>PowerPoint Presentation</vt:lpstr>
      <vt:lpstr>PowerPoint Presentation</vt:lpstr>
      <vt:lpstr>PowerPoint Presentation</vt:lpstr>
      <vt:lpstr>Evaluating Word Embedding  </vt:lpstr>
      <vt:lpstr>PowerPoint Presentation</vt:lpstr>
      <vt:lpstr>Evaluating Word Embeddings  </vt:lpstr>
      <vt:lpstr>Glove Embeddings</vt:lpstr>
      <vt:lpstr>What is co occurance matrix</vt:lpstr>
      <vt:lpstr>Glove </vt:lpstr>
      <vt:lpstr>Disadvantages of word2vec and glove</vt:lpstr>
      <vt:lpstr>ELMO embedding</vt:lpstr>
      <vt:lpstr>ELMO architecture</vt:lpstr>
      <vt:lpstr>Advantages of Elmo embeddings</vt:lpstr>
      <vt:lpstr>Bias in embedding</vt:lpstr>
      <vt:lpstr>PowerPoint Presentation</vt:lpstr>
      <vt:lpstr>Tokenization vs vectorization</vt:lpstr>
      <vt:lpstr>PowerPoint Presentation</vt:lpstr>
      <vt:lpstr>NLP models</vt:lpstr>
      <vt:lpstr>PowerPoint Presentation</vt:lpstr>
      <vt:lpstr>PowerPoint Presentation</vt:lpstr>
      <vt:lpstr>PowerPoint Presentation</vt:lpstr>
      <vt:lpstr>Why sequence models</vt:lpstr>
      <vt:lpstr>RNN</vt:lpstr>
      <vt:lpstr>RNN with single Neron</vt:lpstr>
      <vt:lpstr>RNN with multiple neurons in a layer</vt:lpstr>
      <vt:lpstr>RNN</vt:lpstr>
      <vt:lpstr>Notation</vt:lpstr>
      <vt:lpstr>RNN</vt:lpstr>
      <vt:lpstr>RNN Applications</vt:lpstr>
      <vt:lpstr>Forward propogation </vt:lpstr>
      <vt:lpstr>Forward propagation </vt:lpstr>
      <vt:lpstr>PowerPoint Presentation</vt:lpstr>
      <vt:lpstr>Back propogation</vt:lpstr>
      <vt:lpstr>Challenges with RNN</vt:lpstr>
      <vt:lpstr>How to overcome vanishing gradient</vt:lpstr>
      <vt:lpstr>PowerPoint Presentation</vt:lpstr>
      <vt:lpstr>RNN LSTM GRU</vt:lpstr>
      <vt:lpstr>Unrolled RNN</vt:lpstr>
      <vt:lpstr>Unrolled LSTM</vt:lpstr>
      <vt:lpstr>Core Idea Behind LSTM</vt:lpstr>
      <vt:lpstr>Core Idea Behind LSTM</vt:lpstr>
      <vt:lpstr>Step-by-Step LSTM Walk Through</vt:lpstr>
      <vt:lpstr>LSTM block</vt:lpstr>
      <vt:lpstr>Forget gate</vt:lpstr>
      <vt:lpstr>Input gate</vt:lpstr>
      <vt:lpstr>Output gate</vt:lpstr>
      <vt:lpstr>PowerPoint Presentation</vt:lpstr>
      <vt:lpstr>GRU block</vt:lpstr>
      <vt:lpstr>Update Gate and Reset Gate </vt:lpstr>
      <vt:lpstr>LSTM Vs GRU</vt:lpstr>
      <vt:lpstr>PowerPoint Presentation</vt:lpstr>
      <vt:lpstr>Deep RNN</vt:lpstr>
      <vt:lpstr>Motivation Behind Deep RNN</vt:lpstr>
      <vt:lpstr>PowerPoint Presentation</vt:lpstr>
      <vt:lpstr>Need of Bi directional RNN</vt:lpstr>
      <vt:lpstr>Bidirectional RNNs</vt:lpstr>
      <vt:lpstr>Applications of Bidirectional RNN</vt:lpstr>
      <vt:lpstr>PowerPoint Presentation</vt:lpstr>
      <vt:lpstr>Encoder decoder Network for Machine Translation</vt:lpstr>
      <vt:lpstr>Decoder During prediction</vt:lpstr>
      <vt:lpstr>PowerPoint Presentation</vt:lpstr>
      <vt:lpstr>Need of attention mechanisms</vt:lpstr>
      <vt:lpstr>Encoder Decoder Network with Attention</vt:lpstr>
      <vt:lpstr>Advantage of attention mechnisms</vt:lpstr>
      <vt:lpstr>Visual attention</vt:lpstr>
      <vt:lpstr>Transformers</vt:lpstr>
      <vt:lpstr>Language Models timeline</vt:lpstr>
      <vt:lpstr>Introduction</vt:lpstr>
      <vt:lpstr>Transformers</vt:lpstr>
      <vt:lpstr>Transformers</vt:lpstr>
      <vt:lpstr>Transformers</vt:lpstr>
      <vt:lpstr>Transformer- Inputs</vt:lpstr>
      <vt:lpstr>Attention Layer</vt:lpstr>
      <vt:lpstr>Attention Example</vt:lpstr>
      <vt:lpstr>Attention layer output</vt:lpstr>
      <vt:lpstr>Multihead attention</vt:lpstr>
      <vt:lpstr>Advantage of residual connections</vt:lpstr>
      <vt:lpstr>Transformers—Self attention</vt:lpstr>
      <vt:lpstr>Calculating Self-Attention  </vt:lpstr>
      <vt:lpstr>Masked Multi head attention</vt:lpstr>
      <vt:lpstr>Masked Multi-Head Attention</vt:lpstr>
      <vt:lpstr>BERT Mountain</vt:lpstr>
      <vt:lpstr>BERT architecture</vt:lpstr>
      <vt:lpstr>BERT-Applications</vt:lpstr>
      <vt:lpstr>PowerPoint Presentation</vt:lpstr>
      <vt:lpstr>PowerPoint Presentation</vt:lpstr>
      <vt:lpstr>Sentiment analysis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Learning</dc:title>
  <dc:creator>Microsoft account</dc:creator>
  <cp:lastModifiedBy>Office</cp:lastModifiedBy>
  <cp:revision>402</cp:revision>
  <dcterms:created xsi:type="dcterms:W3CDTF">2021-12-13T07:18:12Z</dcterms:created>
  <dcterms:modified xsi:type="dcterms:W3CDTF">2024-04-04T05:44:15Z</dcterms:modified>
</cp:coreProperties>
</file>